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8"/>
  </p:notesMasterIdLst>
  <p:sldIdLst>
    <p:sldId id="256" r:id="rId2"/>
    <p:sldId id="260" r:id="rId3"/>
    <p:sldId id="278" r:id="rId4"/>
    <p:sldId id="259" r:id="rId5"/>
    <p:sldId id="274" r:id="rId6"/>
    <p:sldId id="275" r:id="rId7"/>
    <p:sldId id="257" r:id="rId8"/>
    <p:sldId id="276" r:id="rId9"/>
    <p:sldId id="258" r:id="rId10"/>
    <p:sldId id="277" r:id="rId11"/>
    <p:sldId id="265" r:id="rId12"/>
    <p:sldId id="264" r:id="rId13"/>
    <p:sldId id="261" r:id="rId14"/>
    <p:sldId id="262" r:id="rId15"/>
    <p:sldId id="263" r:id="rId16"/>
    <p:sldId id="272" r:id="rId17"/>
    <p:sldId id="273" r:id="rId18"/>
    <p:sldId id="279" r:id="rId19"/>
    <p:sldId id="280" r:id="rId20"/>
    <p:sldId id="281" r:id="rId21"/>
    <p:sldId id="282" r:id="rId22"/>
    <p:sldId id="266" r:id="rId23"/>
    <p:sldId id="267" r:id="rId24"/>
    <p:sldId id="268" r:id="rId25"/>
    <p:sldId id="270" r:id="rId26"/>
    <p:sldId id="271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61" d="100"/>
          <a:sy n="61" d="100"/>
        </p:scale>
        <p:origin x="64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C9F4CE-22E6-4302-A495-656B5BD77B0F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930D45-DD4F-44D8-B37D-7ECF91712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399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15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9462EF3-3C4F-43EE-ACEE-D4B806740EA3}" type="datetimeFigureOut">
              <a:rPr lang="en-US" dirty="0"/>
              <a:pPr/>
              <a:t>5/26/2017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43B39-165A-4B68-AA5C-581F5336313C}" type="datetimeFigureOut">
              <a:rPr lang="en-US" dirty="0"/>
              <a:t>5/26/2017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C8C57-33F9-4259-AC4F-0E3F5BEC9B94}" type="datetimeFigureOut">
              <a:rPr lang="en-US" dirty="0"/>
              <a:t>5/26/2017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8772B-8FA2-401F-A0A1-A59855EDBC3E}" type="datetimeFigureOut">
              <a:rPr lang="en-US" dirty="0"/>
              <a:t>5/26/2017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D5BDE-5A90-4611-82E9-0FC5746D30C5}" type="datetimeFigureOut">
              <a:rPr lang="en-US" dirty="0"/>
              <a:t>5/26/2017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A17D-0BEA-4E76-A7FC-F7C188BC48D1}" type="datetimeFigureOut">
              <a:rPr lang="en-US" dirty="0"/>
              <a:t>5/26/2017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AC7D-18CA-4236-82B9-D75EB1D66EAE}" type="datetimeFigureOut">
              <a:rPr lang="en-US" dirty="0"/>
              <a:t>5/26/2017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300E-C023-45CD-A0BE-EDB7A8C6EA8B}" type="datetimeFigureOut">
              <a:rPr lang="en-US" dirty="0"/>
              <a:t>5/26/2017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0EAD-E369-4933-8469-ED7764B56A1B}" type="datetimeFigureOut">
              <a:rPr lang="en-US" dirty="0"/>
              <a:t>5/26/2017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0EF2-9919-473B-8215-8616BAF10692}" type="datetimeFigureOut">
              <a:rPr lang="en-US" dirty="0"/>
              <a:t>5/26/2017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72EB-AC54-4713-BFC2-BEB621108C63}" type="datetimeFigureOut">
              <a:rPr lang="en-US" dirty="0"/>
              <a:t>5/26/2017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5A0C-791E-4545-B787-F98AD45CD761}" type="datetimeFigureOut">
              <a:rPr lang="en-US" dirty="0"/>
              <a:t>5/26/2017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6B77-F4F4-4427-AC4F-9A623798AD82}" type="datetimeFigureOut">
              <a:rPr lang="en-US" dirty="0"/>
              <a:t>5/26/2017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790C-34EB-4565-8437-CACF4CDB7822}" type="datetimeFigureOut">
              <a:rPr lang="en-US" dirty="0"/>
              <a:t>5/26/2017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4C11-22B8-4A4E-8126-B3AF6B948A8E}" type="datetimeFigureOut">
              <a:rPr lang="en-US" dirty="0"/>
              <a:t>5/26/2017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06B6-C816-4861-964D-15A98395707D}" type="datetimeFigureOut">
              <a:rPr lang="en-US" dirty="0"/>
              <a:t>5/26/2017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A8AB-EA7C-4B1B-9D73-E2551851FABE}" type="datetimeFigureOut">
              <a:rPr lang="en-US" dirty="0"/>
              <a:t>5/26/2017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0786BE5-D2A3-4BF0-8B30-D7403E61B3DC}" type="datetimeFigureOut">
              <a:rPr lang="en-US" dirty="0"/>
              <a:t>5/26/2017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4" y="735291"/>
            <a:ext cx="10100649" cy="2620651"/>
          </a:xfrm>
        </p:spPr>
        <p:txBody>
          <a:bodyPr/>
          <a:lstStyle/>
          <a:p>
            <a:pPr algn="ctr"/>
            <a:r>
              <a:rPr lang="en-US" sz="8800" dirty="0"/>
              <a:t>Green Hills Direct Family Care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3827282"/>
            <a:ext cx="9808418" cy="1811518"/>
          </a:xfrm>
        </p:spPr>
        <p:txBody>
          <a:bodyPr>
            <a:noAutofit/>
          </a:bodyPr>
          <a:lstStyle/>
          <a:p>
            <a:pPr algn="ctr"/>
            <a:r>
              <a:rPr lang="en-US" sz="6000" dirty="0"/>
              <a:t>A Direct Primary Care Practice</a:t>
            </a:r>
          </a:p>
        </p:txBody>
      </p:sp>
    </p:spTree>
    <p:extLst>
      <p:ext uri="{BB962C8B-B14F-4D97-AF65-F5344CB8AC3E}">
        <p14:creationId xmlns:p14="http://schemas.microsoft.com/office/powerpoint/2010/main" val="42186385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565608"/>
            <a:ext cx="9252238" cy="1480008"/>
          </a:xfrm>
        </p:spPr>
        <p:txBody>
          <a:bodyPr/>
          <a:lstStyle/>
          <a:p>
            <a:pPr algn="ctr"/>
            <a:r>
              <a:rPr lang="en-US" sz="6000" dirty="0"/>
              <a:t>Core Features: Financial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450969"/>
            <a:ext cx="8825659" cy="4223208"/>
          </a:xfrm>
        </p:spPr>
        <p:txBody>
          <a:bodyPr/>
          <a:lstStyle/>
          <a:p>
            <a:r>
              <a:rPr lang="en-US" sz="3200" dirty="0"/>
              <a:t>Monies not paid out in claims in partial self-funded plan stays in pool and goes back to the business-DPC = less primary care claims</a:t>
            </a:r>
          </a:p>
          <a:p>
            <a:r>
              <a:rPr lang="en-US" sz="3200" dirty="0"/>
              <a:t>If HDHP coupled with an HSA/HRA and used with DPC, less is withdrawn from HSA/HRA for basic primary care services-no claims being filed!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3898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546754"/>
            <a:ext cx="9054275" cy="1630837"/>
          </a:xfrm>
        </p:spPr>
        <p:txBody>
          <a:bodyPr/>
          <a:lstStyle/>
          <a:p>
            <a:pPr algn="ctr"/>
            <a:r>
              <a:rPr lang="en-US" sz="7200" dirty="0"/>
              <a:t>Monthly Fees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sz="3300" dirty="0">
                <a:solidFill>
                  <a:srgbClr val="FF0000"/>
                </a:solidFill>
              </a:rPr>
              <a:t>0-19</a:t>
            </a:r>
            <a:r>
              <a:rPr lang="en-US" sz="3300" dirty="0"/>
              <a:t> = $10.00 with an adult enrolled otherwise $25.00</a:t>
            </a:r>
          </a:p>
          <a:p>
            <a:pPr algn="ctr"/>
            <a:r>
              <a:rPr lang="en-US" sz="3300" dirty="0">
                <a:solidFill>
                  <a:srgbClr val="FF0000"/>
                </a:solidFill>
              </a:rPr>
              <a:t>20-44</a:t>
            </a:r>
            <a:r>
              <a:rPr lang="en-US" sz="3300" dirty="0"/>
              <a:t> = $50.00</a:t>
            </a:r>
          </a:p>
          <a:p>
            <a:pPr algn="ctr"/>
            <a:r>
              <a:rPr lang="en-US" sz="3300" dirty="0">
                <a:solidFill>
                  <a:srgbClr val="FF0000"/>
                </a:solidFill>
              </a:rPr>
              <a:t>45-64</a:t>
            </a:r>
            <a:r>
              <a:rPr lang="en-US" sz="3300" dirty="0"/>
              <a:t> = $75.00</a:t>
            </a:r>
          </a:p>
          <a:p>
            <a:pPr algn="ctr"/>
            <a:r>
              <a:rPr lang="en-US" sz="3300" dirty="0">
                <a:solidFill>
                  <a:srgbClr val="FF0000"/>
                </a:solidFill>
              </a:rPr>
              <a:t>65 +</a:t>
            </a:r>
            <a:r>
              <a:rPr lang="en-US" sz="3300" dirty="0"/>
              <a:t> = $100.00</a:t>
            </a:r>
          </a:p>
          <a:p>
            <a:pPr algn="ctr"/>
            <a:r>
              <a:rPr lang="en-US" sz="3300" dirty="0"/>
              <a:t>Once per lifetime sign up fee $50.00 pp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7845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593889"/>
            <a:ext cx="9355933" cy="1480008"/>
          </a:xfrm>
        </p:spPr>
        <p:txBody>
          <a:bodyPr/>
          <a:lstStyle/>
          <a:p>
            <a:pPr algn="ctr"/>
            <a:r>
              <a:rPr lang="en-US" sz="5400" dirty="0"/>
              <a:t>Services Included with DPC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366126"/>
            <a:ext cx="3181376" cy="4204355"/>
          </a:xfrm>
        </p:spPr>
        <p:txBody>
          <a:bodyPr>
            <a:noAutofit/>
          </a:bodyPr>
          <a:lstStyle/>
          <a:p>
            <a:r>
              <a:rPr lang="en-US" sz="2900" dirty="0"/>
              <a:t>EKG</a:t>
            </a:r>
          </a:p>
          <a:p>
            <a:r>
              <a:rPr lang="en-US" sz="2900" dirty="0"/>
              <a:t>Nebulizer treatments</a:t>
            </a:r>
          </a:p>
          <a:p>
            <a:r>
              <a:rPr lang="en-US" sz="2900" dirty="0"/>
              <a:t>Peak flows</a:t>
            </a:r>
          </a:p>
          <a:p>
            <a:r>
              <a:rPr lang="en-US" sz="2900" dirty="0"/>
              <a:t>Spirometry</a:t>
            </a:r>
          </a:p>
          <a:p>
            <a:r>
              <a:rPr lang="en-US" sz="2900" dirty="0"/>
              <a:t>Cautery</a:t>
            </a:r>
          </a:p>
          <a:p>
            <a:r>
              <a:rPr lang="en-US" sz="2900" dirty="0"/>
              <a:t>Joint injection</a:t>
            </a:r>
          </a:p>
          <a:p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287678" y="2516957"/>
            <a:ext cx="4326903" cy="362150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ts val="1000"/>
              </a:spcBef>
              <a:buClr>
                <a:srgbClr val="B01513"/>
              </a:buClr>
              <a:buSzPct val="80000"/>
              <a:buFont typeface="Wingdings 3" charset="2"/>
              <a:buChar char=""/>
            </a:pP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Trigger point injections</a:t>
            </a:r>
          </a:p>
          <a:p>
            <a:pPr marL="342900" lvl="0" indent="-342900">
              <a:spcBef>
                <a:spcPts val="1000"/>
              </a:spcBef>
              <a:buClr>
                <a:srgbClr val="B01513"/>
              </a:buClr>
              <a:buSzPct val="80000"/>
              <a:buFont typeface="Wingdings 3" charset="2"/>
              <a:buChar char=""/>
            </a:pP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Simple lesion removal</a:t>
            </a:r>
          </a:p>
          <a:p>
            <a:pPr marL="342900" lvl="0" indent="-342900">
              <a:spcBef>
                <a:spcPts val="1000"/>
              </a:spcBef>
              <a:buClr>
                <a:srgbClr val="B01513"/>
              </a:buClr>
              <a:buSzPct val="80000"/>
              <a:buFont typeface="Wingdings 3" charset="2"/>
              <a:buChar char=""/>
            </a:pP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Incision and drainage of abscesses</a:t>
            </a:r>
          </a:p>
          <a:p>
            <a:pPr marL="342900" lvl="0" indent="-342900">
              <a:spcBef>
                <a:spcPts val="1000"/>
              </a:spcBef>
              <a:buClr>
                <a:srgbClr val="B01513"/>
              </a:buClr>
              <a:buSzPct val="80000"/>
              <a:buFont typeface="Wingdings 3" charset="2"/>
              <a:buChar char=""/>
            </a:pP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Foreign body removal</a:t>
            </a:r>
          </a:p>
          <a:p>
            <a:pPr marL="342900" lvl="0" indent="-342900">
              <a:spcBef>
                <a:spcPts val="1000"/>
              </a:spcBef>
              <a:buClr>
                <a:srgbClr val="B01513"/>
              </a:buClr>
              <a:buSzPct val="80000"/>
              <a:buFont typeface="Wingdings 3" charset="2"/>
              <a:buChar char=""/>
            </a:pP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Ear irrigation</a:t>
            </a:r>
          </a:p>
        </p:txBody>
      </p:sp>
    </p:spTree>
    <p:extLst>
      <p:ext uri="{BB962C8B-B14F-4D97-AF65-F5344CB8AC3E}">
        <p14:creationId xmlns:p14="http://schemas.microsoft.com/office/powerpoint/2010/main" val="14002615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603315"/>
            <a:ext cx="9299372" cy="1545996"/>
          </a:xfrm>
        </p:spPr>
        <p:txBody>
          <a:bodyPr/>
          <a:lstStyle/>
          <a:p>
            <a:pPr algn="ctr"/>
            <a:r>
              <a:rPr lang="en-US" sz="5400" dirty="0"/>
              <a:t>Example of Medication Costs/Savings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422689"/>
            <a:ext cx="8825659" cy="4364610"/>
          </a:xfrm>
        </p:spPr>
        <p:txBody>
          <a:bodyPr>
            <a:normAutofit/>
          </a:bodyPr>
          <a:lstStyle/>
          <a:p>
            <a:r>
              <a:rPr lang="en-US" sz="2400" dirty="0"/>
              <a:t>Atenolol 50 mg….</a:t>
            </a:r>
            <a:r>
              <a:rPr lang="en-US" sz="2400" dirty="0">
                <a:solidFill>
                  <a:srgbClr val="FF0000"/>
                </a:solidFill>
              </a:rPr>
              <a:t>0.01 cents/pill</a:t>
            </a:r>
          </a:p>
          <a:p>
            <a:r>
              <a:rPr lang="en-US" sz="2400" dirty="0"/>
              <a:t>Ciprofloxacin 500mg….</a:t>
            </a:r>
            <a:r>
              <a:rPr lang="en-US" sz="2400" dirty="0">
                <a:solidFill>
                  <a:srgbClr val="FF0000"/>
                </a:solidFill>
              </a:rPr>
              <a:t>0.17 cents/pill</a:t>
            </a:r>
          </a:p>
          <a:p>
            <a:r>
              <a:rPr lang="en-US" sz="2400" dirty="0"/>
              <a:t>Levothyroxine 0.1 mg (100mcg)….</a:t>
            </a:r>
            <a:r>
              <a:rPr lang="en-US" sz="2400" dirty="0">
                <a:solidFill>
                  <a:srgbClr val="FF0000"/>
                </a:solidFill>
              </a:rPr>
              <a:t>0.29 cents/pill</a:t>
            </a:r>
          </a:p>
          <a:p>
            <a:r>
              <a:rPr lang="en-US" sz="2400" dirty="0"/>
              <a:t>Metformin 500mg….</a:t>
            </a:r>
            <a:r>
              <a:rPr lang="en-US" sz="2400" dirty="0">
                <a:solidFill>
                  <a:srgbClr val="FF0000"/>
                </a:solidFill>
              </a:rPr>
              <a:t>0.06 cents/pill</a:t>
            </a:r>
          </a:p>
          <a:p>
            <a:r>
              <a:rPr lang="en-US" sz="2400" dirty="0"/>
              <a:t>Sertraline 50mg….</a:t>
            </a:r>
            <a:r>
              <a:rPr lang="en-US" sz="2400" dirty="0">
                <a:solidFill>
                  <a:srgbClr val="FF0000"/>
                </a:solidFill>
              </a:rPr>
              <a:t>0.04 cents/pill</a:t>
            </a:r>
          </a:p>
          <a:p>
            <a:r>
              <a:rPr lang="en-US" sz="2400" dirty="0"/>
              <a:t>Ventolin HFA….</a:t>
            </a:r>
            <a:r>
              <a:rPr lang="en-US" sz="2400" dirty="0">
                <a:solidFill>
                  <a:srgbClr val="FF0000"/>
                </a:solidFill>
              </a:rPr>
              <a:t>$17.49/inhaler</a:t>
            </a:r>
          </a:p>
          <a:p>
            <a:r>
              <a:rPr lang="en-US" sz="2400" dirty="0"/>
              <a:t>Zolpidem 10mg….</a:t>
            </a:r>
            <a:r>
              <a:rPr lang="en-US" sz="2400" dirty="0">
                <a:solidFill>
                  <a:srgbClr val="FF0000"/>
                </a:solidFill>
              </a:rPr>
              <a:t>0.04 cents/pill</a:t>
            </a:r>
          </a:p>
          <a:p>
            <a:r>
              <a:rPr lang="en-US" sz="2400" dirty="0" err="1"/>
              <a:t>Imitrex</a:t>
            </a:r>
            <a:r>
              <a:rPr lang="en-US" sz="2400" dirty="0"/>
              <a:t> nasal 20mg…. </a:t>
            </a:r>
            <a:r>
              <a:rPr lang="en-US" sz="2400" dirty="0">
                <a:solidFill>
                  <a:srgbClr val="FF0000"/>
                </a:solidFill>
              </a:rPr>
              <a:t>$66.15/dose  </a:t>
            </a:r>
            <a:r>
              <a:rPr lang="en-US" sz="2400" dirty="0"/>
              <a:t>(</a:t>
            </a:r>
            <a:r>
              <a:rPr lang="en-US" sz="2400" dirty="0" err="1"/>
              <a:t>Sumatriptan</a:t>
            </a:r>
            <a:r>
              <a:rPr lang="en-US" sz="2400" dirty="0"/>
              <a:t> tabs100mg…. </a:t>
            </a:r>
            <a:r>
              <a:rPr lang="en-US" sz="2400" dirty="0">
                <a:solidFill>
                  <a:srgbClr val="FF0000"/>
                </a:solidFill>
              </a:rPr>
              <a:t>$7.48/pill</a:t>
            </a:r>
            <a:r>
              <a:rPr lang="en-US" sz="2400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3207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556180"/>
            <a:ext cx="9365359" cy="1527143"/>
          </a:xfrm>
        </p:spPr>
        <p:txBody>
          <a:bodyPr/>
          <a:lstStyle/>
          <a:p>
            <a:pPr algn="ctr"/>
            <a:r>
              <a:rPr lang="en-US" sz="5400" dirty="0"/>
              <a:t>Examples of Laboratory Costs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231" y="2611225"/>
            <a:ext cx="6627043" cy="3968683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CBC						           </a:t>
            </a:r>
            <a:r>
              <a:rPr lang="en-US" sz="2400" dirty="0">
                <a:solidFill>
                  <a:srgbClr val="FF0000"/>
                </a:solidFill>
              </a:rPr>
              <a:t>$1.65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Hemoglobin A1C			  </a:t>
            </a:r>
            <a:r>
              <a:rPr lang="en-US" sz="2400" dirty="0">
                <a:solidFill>
                  <a:srgbClr val="FF0000"/>
                </a:solidFill>
              </a:rPr>
              <a:t>$1.27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Lyme						       </a:t>
            </a:r>
            <a:r>
              <a:rPr lang="en-US" sz="2400" dirty="0">
                <a:solidFill>
                  <a:srgbClr val="FF0000"/>
                </a:solidFill>
              </a:rPr>
              <a:t>$9.24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Rheumatoid Factor	       </a:t>
            </a:r>
            <a:r>
              <a:rPr lang="en-US" sz="2400" dirty="0">
                <a:solidFill>
                  <a:srgbClr val="FF0000"/>
                </a:solidFill>
              </a:rPr>
              <a:t>$5.50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Basic Metabolic Panel	  </a:t>
            </a:r>
            <a:r>
              <a:rPr lang="en-US" sz="2400" dirty="0">
                <a:solidFill>
                  <a:srgbClr val="FF0000"/>
                </a:solidFill>
              </a:rPr>
              <a:t>$1.05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Comprehensive Metabolic Panel	 </a:t>
            </a:r>
            <a:r>
              <a:rPr lang="en-US" sz="2400" dirty="0">
                <a:solidFill>
                  <a:srgbClr val="FF0000"/>
                </a:solidFill>
              </a:rPr>
              <a:t>$2.15</a:t>
            </a:r>
          </a:p>
          <a:p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192651" y="2611226"/>
            <a:ext cx="4722829" cy="25288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57200" lvl="0" indent="-457200">
              <a:spcBef>
                <a:spcPts val="1000"/>
              </a:spcBef>
              <a:buClr>
                <a:srgbClr val="B01513"/>
              </a:buClr>
              <a:buSzPct val="80000"/>
              <a:buFont typeface="Arial" panose="020B0604020202020204" pitchFamily="34" charset="0"/>
              <a:buChar char="•"/>
            </a:pPr>
            <a:r>
              <a:rPr lang="en-US" sz="2500" dirty="0">
                <a:solidFill>
                  <a:prstClr val="black">
                    <a:lumMod val="75000"/>
                    <a:lumOff val="25000"/>
                  </a:prstClr>
                </a:solidFill>
              </a:rPr>
              <a:t>Glucose				   </a:t>
            </a:r>
            <a:r>
              <a:rPr lang="en-US" sz="2500" dirty="0">
                <a:solidFill>
                  <a:srgbClr val="FF0000"/>
                </a:solidFill>
              </a:rPr>
              <a:t>$0.50</a:t>
            </a:r>
          </a:p>
          <a:p>
            <a:pPr marL="457200" lvl="0" indent="-457200">
              <a:spcBef>
                <a:spcPts val="1000"/>
              </a:spcBef>
              <a:buClr>
                <a:srgbClr val="B01513"/>
              </a:buClr>
              <a:buSzPct val="80000"/>
              <a:buFont typeface="Arial" panose="020B0604020202020204" pitchFamily="34" charset="0"/>
              <a:buChar char="•"/>
            </a:pPr>
            <a:r>
              <a:rPr lang="en-US" sz="2500" dirty="0">
                <a:solidFill>
                  <a:prstClr val="black">
                    <a:lumMod val="75000"/>
                    <a:lumOff val="25000"/>
                  </a:prstClr>
                </a:solidFill>
              </a:rPr>
              <a:t>Hepatic Panel		   </a:t>
            </a:r>
            <a:r>
              <a:rPr lang="en-US" sz="2500" dirty="0">
                <a:solidFill>
                  <a:srgbClr val="FF0000"/>
                </a:solidFill>
              </a:rPr>
              <a:t>$2.15</a:t>
            </a:r>
          </a:p>
          <a:p>
            <a:pPr marL="457200" lvl="0" indent="-457200">
              <a:spcBef>
                <a:spcPts val="1000"/>
              </a:spcBef>
              <a:buClr>
                <a:srgbClr val="B01513"/>
              </a:buClr>
              <a:buSzPct val="80000"/>
              <a:buFont typeface="Arial" panose="020B0604020202020204" pitchFamily="34" charset="0"/>
              <a:buChar char="•"/>
            </a:pPr>
            <a:r>
              <a:rPr lang="en-US" sz="25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Potassium			   </a:t>
            </a:r>
            <a:r>
              <a:rPr lang="en-US" sz="2500" dirty="0">
                <a:solidFill>
                  <a:srgbClr val="FF0000"/>
                </a:solidFill>
              </a:rPr>
              <a:t>$0.50</a:t>
            </a:r>
          </a:p>
          <a:p>
            <a:pPr marL="457200" lvl="0" indent="-457200">
              <a:spcBef>
                <a:spcPts val="1000"/>
              </a:spcBef>
              <a:buClr>
                <a:srgbClr val="B01513"/>
              </a:buClr>
              <a:buSzPct val="80000"/>
              <a:buFont typeface="Arial" panose="020B0604020202020204" pitchFamily="34" charset="0"/>
              <a:buChar char="•"/>
            </a:pPr>
            <a:r>
              <a:rPr lang="en-US" sz="2500" dirty="0">
                <a:solidFill>
                  <a:prstClr val="black">
                    <a:lumMod val="75000"/>
                    <a:lumOff val="25000"/>
                  </a:prstClr>
                </a:solidFill>
              </a:rPr>
              <a:t>Lipid Panel			   </a:t>
            </a:r>
            <a:r>
              <a:rPr lang="en-US" sz="2500" dirty="0">
                <a:solidFill>
                  <a:srgbClr val="FF0000"/>
                </a:solidFill>
              </a:rPr>
              <a:t>$2.95</a:t>
            </a:r>
          </a:p>
          <a:p>
            <a:pPr marL="457200" lvl="0" indent="-457200">
              <a:spcBef>
                <a:spcPts val="1000"/>
              </a:spcBef>
              <a:buClr>
                <a:srgbClr val="B01513"/>
              </a:buClr>
              <a:buSzPct val="80000"/>
              <a:buFont typeface="Arial" panose="020B0604020202020204" pitchFamily="34" charset="0"/>
              <a:buChar char="•"/>
            </a:pPr>
            <a:r>
              <a:rPr lang="en-US" sz="2500" dirty="0">
                <a:solidFill>
                  <a:prstClr val="black">
                    <a:lumMod val="75000"/>
                    <a:lumOff val="25000"/>
                  </a:prstClr>
                </a:solidFill>
              </a:rPr>
              <a:t>Urine Microalbumin  </a:t>
            </a:r>
            <a:r>
              <a:rPr lang="en-US" sz="2500" dirty="0">
                <a:solidFill>
                  <a:srgbClr val="FF0000"/>
                </a:solidFill>
              </a:rPr>
              <a:t>$6.05</a:t>
            </a:r>
          </a:p>
        </p:txBody>
      </p:sp>
    </p:spTree>
    <p:extLst>
      <p:ext uri="{BB962C8B-B14F-4D97-AF65-F5344CB8AC3E}">
        <p14:creationId xmlns:p14="http://schemas.microsoft.com/office/powerpoint/2010/main" val="14638294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584462"/>
            <a:ext cx="9195677" cy="1527142"/>
          </a:xfrm>
        </p:spPr>
        <p:txBody>
          <a:bodyPr/>
          <a:lstStyle/>
          <a:p>
            <a:pPr algn="ctr"/>
            <a:r>
              <a:rPr lang="en-US" sz="5400" dirty="0"/>
              <a:t>Examples of Radiology Costs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844434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CT- Head or Brain without contrast    		$192.50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MRI- Lumbar Spine without dye		          $440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MRI- Joint Upper Extremity without dye 	$440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CT- Abdomen/Pelvis with contrast		     $330.00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X-ray- Chest 						                       $41.12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X-ray- Knee, 3 views 				                   $33.00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X-ray- Hand, 2 views					              $28.60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2232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716437"/>
            <a:ext cx="9186250" cy="964196"/>
          </a:xfrm>
        </p:spPr>
        <p:txBody>
          <a:bodyPr/>
          <a:lstStyle/>
          <a:p>
            <a:r>
              <a:rPr lang="en-US" sz="5400" dirty="0"/>
              <a:t>Case Study of Cost Savings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Union County, NC is a self-insured employer</a:t>
            </a:r>
          </a:p>
          <a:p>
            <a:r>
              <a:rPr lang="en-US" sz="2800" dirty="0"/>
              <a:t>In April 2015, offered option to employees-coupled DPC with HDHP</a:t>
            </a:r>
          </a:p>
          <a:p>
            <a:r>
              <a:rPr lang="en-US" sz="2800" dirty="0"/>
              <a:t> 44% of 2,000 covered lives chose DPC/HDHP option </a:t>
            </a:r>
          </a:p>
          <a:p>
            <a:r>
              <a:rPr lang="en-US" sz="2800" dirty="0"/>
              <a:t>56%  stayed with CDHP</a:t>
            </a:r>
          </a:p>
          <a:p>
            <a:r>
              <a:rPr lang="en-US" sz="2800" dirty="0"/>
              <a:t>Union County saved </a:t>
            </a:r>
            <a:r>
              <a:rPr lang="en-US" sz="2800" dirty="0">
                <a:solidFill>
                  <a:srgbClr val="FF0000"/>
                </a:solidFill>
              </a:rPr>
              <a:t>$1.28 million </a:t>
            </a:r>
            <a:r>
              <a:rPr lang="en-US" sz="2800" dirty="0"/>
              <a:t>on health care claims from 4/15-4/16</a:t>
            </a:r>
          </a:p>
        </p:txBody>
      </p:sp>
    </p:spTree>
    <p:extLst>
      <p:ext uri="{BB962C8B-B14F-4D97-AF65-F5344CB8AC3E}">
        <p14:creationId xmlns:p14="http://schemas.microsoft.com/office/powerpoint/2010/main" val="29191065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697584"/>
            <a:ext cx="9186250" cy="983049"/>
          </a:xfrm>
        </p:spPr>
        <p:txBody>
          <a:bodyPr/>
          <a:lstStyle/>
          <a:p>
            <a:r>
              <a:rPr lang="en-US" sz="5400" dirty="0"/>
              <a:t>Case Study of Cost Savings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413262"/>
            <a:ext cx="8825659" cy="4223208"/>
          </a:xfrm>
        </p:spPr>
        <p:txBody>
          <a:bodyPr>
            <a:normAutofit/>
          </a:bodyPr>
          <a:lstStyle/>
          <a:p>
            <a:r>
              <a:rPr lang="en-US" sz="2000" dirty="0"/>
              <a:t>Calculated Savings:</a:t>
            </a:r>
          </a:p>
          <a:p>
            <a:r>
              <a:rPr lang="en-US" sz="2000" dirty="0"/>
              <a:t>Difference in PEPM (per employee per month) showed savings of </a:t>
            </a:r>
            <a:r>
              <a:rPr lang="en-US" sz="2000" dirty="0">
                <a:solidFill>
                  <a:srgbClr val="FF0000"/>
                </a:solidFill>
              </a:rPr>
              <a:t>$260.42 </a:t>
            </a:r>
            <a:r>
              <a:rPr lang="en-US" sz="2000" dirty="0"/>
              <a:t>with DPC as compared to CDHP</a:t>
            </a:r>
          </a:p>
          <a:p>
            <a:r>
              <a:rPr lang="en-US" sz="2000" dirty="0"/>
              <a:t>Difference was a sum of medical claims and Rx claims</a:t>
            </a:r>
          </a:p>
          <a:p>
            <a:r>
              <a:rPr lang="en-US" sz="2000" dirty="0"/>
              <a:t>Level of chronic disease was evenly distributed among DPC and CDHP groups</a:t>
            </a:r>
          </a:p>
          <a:p>
            <a:r>
              <a:rPr lang="en-US" sz="2000" dirty="0"/>
              <a:t>Rx cost for DPC </a:t>
            </a:r>
            <a:r>
              <a:rPr lang="en-US" sz="2000" dirty="0">
                <a:solidFill>
                  <a:srgbClr val="FF0000"/>
                </a:solidFill>
              </a:rPr>
              <a:t>$742,824.77 </a:t>
            </a:r>
            <a:r>
              <a:rPr lang="en-US" sz="2000" dirty="0"/>
              <a:t>and for CDHP </a:t>
            </a:r>
            <a:r>
              <a:rPr lang="en-US" sz="2000" dirty="0">
                <a:solidFill>
                  <a:srgbClr val="FF0000"/>
                </a:solidFill>
              </a:rPr>
              <a:t>$1,824814.82</a:t>
            </a:r>
          </a:p>
          <a:p>
            <a:r>
              <a:rPr lang="en-US" sz="2000" dirty="0"/>
              <a:t>Medical claims for DPC </a:t>
            </a:r>
            <a:r>
              <a:rPr lang="en-US" sz="2000" dirty="0">
                <a:solidFill>
                  <a:srgbClr val="FF0000"/>
                </a:solidFill>
              </a:rPr>
              <a:t>$3,451,984.52 </a:t>
            </a:r>
            <a:r>
              <a:rPr lang="en-US" sz="2000" dirty="0"/>
              <a:t>and for CDHP </a:t>
            </a:r>
            <a:r>
              <a:rPr lang="en-US" sz="2000" dirty="0">
                <a:solidFill>
                  <a:srgbClr val="FF0000"/>
                </a:solidFill>
              </a:rPr>
              <a:t>$6,798,692.00</a:t>
            </a:r>
          </a:p>
          <a:p>
            <a:r>
              <a:rPr lang="en-US" sz="2000" dirty="0">
                <a:solidFill>
                  <a:srgbClr val="FF0000"/>
                </a:solidFill>
              </a:rPr>
              <a:t>http://www.forbes.com/sites/katherinerestrepo/2016/10/31/yes-direct-primary-care-does-benefit-patients-with-chronic-health-conditions/2/#56020a1d6882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38165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579120"/>
            <a:ext cx="9279366" cy="1442720"/>
          </a:xfrm>
        </p:spPr>
        <p:txBody>
          <a:bodyPr/>
          <a:lstStyle/>
          <a:p>
            <a:pPr algn="ctr"/>
            <a:r>
              <a:rPr lang="en-US" sz="4800" dirty="0"/>
              <a:t>Another Case Study of Cost Savings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460396"/>
            <a:ext cx="8825659" cy="4397604"/>
          </a:xfrm>
        </p:spPr>
        <p:txBody>
          <a:bodyPr>
            <a:normAutofit/>
          </a:bodyPr>
          <a:lstStyle/>
          <a:p>
            <a:r>
              <a:rPr lang="en-US" sz="2400" dirty="0"/>
              <a:t>Employer group paying </a:t>
            </a:r>
            <a:r>
              <a:rPr lang="en-US" sz="2400" dirty="0">
                <a:solidFill>
                  <a:srgbClr val="FF0000"/>
                </a:solidFill>
              </a:rPr>
              <a:t>$1,100</a:t>
            </a:r>
            <a:r>
              <a:rPr lang="en-US" sz="2400" dirty="0"/>
              <a:t>/month/employer family on traditional plan</a:t>
            </a:r>
          </a:p>
          <a:p>
            <a:r>
              <a:rPr lang="en-US" sz="2400" dirty="0"/>
              <a:t>Equals over </a:t>
            </a:r>
            <a:r>
              <a:rPr lang="en-US" sz="2400" dirty="0">
                <a:solidFill>
                  <a:srgbClr val="FF0000"/>
                </a:solidFill>
              </a:rPr>
              <a:t>$13,200</a:t>
            </a:r>
            <a:r>
              <a:rPr lang="en-US" sz="2400" dirty="0"/>
              <a:t>/year/employer family</a:t>
            </a:r>
          </a:p>
          <a:p>
            <a:r>
              <a:rPr lang="en-US" sz="2400" dirty="0"/>
              <a:t>Data analysis of commercial plan showed:</a:t>
            </a:r>
          </a:p>
          <a:p>
            <a:r>
              <a:rPr lang="en-US" sz="2400" dirty="0">
                <a:solidFill>
                  <a:srgbClr val="FF0000"/>
                </a:solidFill>
              </a:rPr>
              <a:t>31.8%</a:t>
            </a:r>
            <a:r>
              <a:rPr lang="en-US" sz="2400" dirty="0"/>
              <a:t> of claims paid were for office visits (this did not include </a:t>
            </a:r>
            <a:r>
              <a:rPr lang="en-US" sz="2400" dirty="0">
                <a:solidFill>
                  <a:srgbClr val="FF0000"/>
                </a:solidFill>
              </a:rPr>
              <a:t>$40.00 </a:t>
            </a:r>
            <a:r>
              <a:rPr lang="en-US" sz="2400" dirty="0"/>
              <a:t>copay per visit)</a:t>
            </a:r>
          </a:p>
          <a:p>
            <a:r>
              <a:rPr lang="en-US" sz="2400" dirty="0"/>
              <a:t>Member paid amount for office visits was </a:t>
            </a:r>
            <a:r>
              <a:rPr lang="en-US" sz="2400" dirty="0">
                <a:solidFill>
                  <a:srgbClr val="FF0000"/>
                </a:solidFill>
              </a:rPr>
              <a:t>$1,634.22 </a:t>
            </a:r>
            <a:r>
              <a:rPr lang="en-US" sz="2400" dirty="0"/>
              <a:t>(co-pays, deductible, co-insurance)</a:t>
            </a:r>
          </a:p>
          <a:p>
            <a:r>
              <a:rPr lang="en-US" sz="2400" dirty="0">
                <a:solidFill>
                  <a:srgbClr val="FF0000"/>
                </a:solidFill>
              </a:rPr>
              <a:t>34.4%</a:t>
            </a:r>
            <a:r>
              <a:rPr lang="en-US" sz="2400" dirty="0"/>
              <a:t> of total claims paid for year were for prescriptions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4355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622168"/>
            <a:ext cx="9176823" cy="1366887"/>
          </a:xfrm>
        </p:spPr>
        <p:txBody>
          <a:bodyPr/>
          <a:lstStyle/>
          <a:p>
            <a:pPr algn="ctr"/>
            <a:r>
              <a:rPr lang="en-US" sz="4800" dirty="0"/>
              <a:t>Another Case Study of Cost Savings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499"/>
            <a:ext cx="8825659" cy="4042397"/>
          </a:xfrm>
        </p:spPr>
        <p:txBody>
          <a:bodyPr/>
          <a:lstStyle/>
          <a:p>
            <a:r>
              <a:rPr lang="en-US" sz="2800" dirty="0"/>
              <a:t>By switching to partially self-funded plan, premium costs would fall below </a:t>
            </a:r>
            <a:r>
              <a:rPr lang="en-US" sz="2800" dirty="0">
                <a:solidFill>
                  <a:srgbClr val="FF0000"/>
                </a:solidFill>
              </a:rPr>
              <a:t>$13,200</a:t>
            </a:r>
            <a:r>
              <a:rPr lang="en-US" sz="2800" dirty="0"/>
              <a:t>/year/employer family</a:t>
            </a:r>
          </a:p>
          <a:p>
            <a:r>
              <a:rPr lang="en-US" sz="2800" dirty="0"/>
              <a:t>Claims paid for office visits would drop due to no primary care claims being filed,</a:t>
            </a:r>
          </a:p>
          <a:p>
            <a:r>
              <a:rPr lang="en-US" sz="2800" dirty="0"/>
              <a:t>Member paid amounts (copays, deductible, co-insurance) would go away</a:t>
            </a:r>
          </a:p>
          <a:p>
            <a:r>
              <a:rPr lang="en-US" sz="2800" dirty="0"/>
              <a:t>Prescriptions costs would be drastically cut.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979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622168"/>
            <a:ext cx="9205104" cy="1461155"/>
          </a:xfrm>
        </p:spPr>
        <p:txBody>
          <a:bodyPr/>
          <a:lstStyle/>
          <a:p>
            <a:pPr algn="ctr"/>
            <a:r>
              <a:rPr lang="en-US" sz="6600" dirty="0"/>
              <a:t>The Rise of Direct Pay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422689"/>
            <a:ext cx="8825659" cy="4279769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sz="3600" dirty="0">
                <a:solidFill>
                  <a:srgbClr val="404040"/>
                </a:solidFill>
              </a:rPr>
              <a:t>Fear and uncertainty in the current health care system-no transparency</a:t>
            </a:r>
          </a:p>
          <a:p>
            <a:r>
              <a:rPr lang="en-US" sz="3600" dirty="0">
                <a:solidFill>
                  <a:srgbClr val="404040"/>
                </a:solidFill>
              </a:rPr>
              <a:t>Double digit increases in premiums/out of pocket costs for employers/families/individuals </a:t>
            </a:r>
          </a:p>
          <a:p>
            <a:r>
              <a:rPr lang="en-US" sz="3600" dirty="0">
                <a:solidFill>
                  <a:srgbClr val="404040"/>
                </a:solidFill>
              </a:rPr>
              <a:t>What is your dollar paying for ???</a:t>
            </a:r>
          </a:p>
          <a:p>
            <a:r>
              <a:rPr lang="en-US" sz="3600" dirty="0"/>
              <a:t>Patients /employers are becoming consumers of health care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2387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593889"/>
            <a:ext cx="9120262" cy="1432874"/>
          </a:xfrm>
        </p:spPr>
        <p:txBody>
          <a:bodyPr/>
          <a:lstStyle/>
          <a:p>
            <a:pPr algn="ctr"/>
            <a:r>
              <a:rPr lang="en-US" sz="6000" dirty="0"/>
              <a:t>What do we spend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56701"/>
            <a:ext cx="8825659" cy="4298623"/>
          </a:xfrm>
        </p:spPr>
        <p:txBody>
          <a:bodyPr>
            <a:noAutofit/>
          </a:bodyPr>
          <a:lstStyle/>
          <a:p>
            <a:r>
              <a:rPr lang="en-US" sz="2800" dirty="0"/>
              <a:t>In 2014, the average spent on pharmaceuticals in the US was </a:t>
            </a:r>
            <a:r>
              <a:rPr lang="en-US" sz="2800" dirty="0">
                <a:solidFill>
                  <a:srgbClr val="FF0000"/>
                </a:solidFill>
              </a:rPr>
              <a:t>$1000,00 </a:t>
            </a:r>
            <a:r>
              <a:rPr lang="en-US" sz="2800" dirty="0"/>
              <a:t>per person.</a:t>
            </a:r>
          </a:p>
          <a:p>
            <a:r>
              <a:rPr lang="en-US" sz="2800" dirty="0"/>
              <a:t>Up to </a:t>
            </a:r>
            <a:r>
              <a:rPr lang="en-US" sz="2800" dirty="0">
                <a:solidFill>
                  <a:srgbClr val="FF0000"/>
                </a:solidFill>
              </a:rPr>
              <a:t>95% discount </a:t>
            </a:r>
            <a:r>
              <a:rPr lang="en-US" sz="2800" dirty="0"/>
              <a:t>on medications in DPC</a:t>
            </a:r>
          </a:p>
          <a:p>
            <a:r>
              <a:rPr lang="en-US" sz="2800" dirty="0"/>
              <a:t>In 2013, the average cost of an ER visit was </a:t>
            </a:r>
            <a:r>
              <a:rPr lang="en-US" sz="2800" dirty="0">
                <a:solidFill>
                  <a:srgbClr val="FF0000"/>
                </a:solidFill>
              </a:rPr>
              <a:t>$1,233.00 </a:t>
            </a:r>
            <a:r>
              <a:rPr lang="en-US" sz="2800" dirty="0"/>
              <a:t>(average rent was </a:t>
            </a:r>
            <a:r>
              <a:rPr lang="en-US" sz="2800" dirty="0">
                <a:solidFill>
                  <a:srgbClr val="FF0000"/>
                </a:solidFill>
              </a:rPr>
              <a:t>$871.00</a:t>
            </a:r>
            <a:r>
              <a:rPr lang="en-US" sz="2800" dirty="0"/>
              <a:t>). A headache in this NIH study could cost as high as </a:t>
            </a:r>
            <a:r>
              <a:rPr lang="en-US" sz="2800" dirty="0">
                <a:solidFill>
                  <a:srgbClr val="FF0000"/>
                </a:solidFill>
              </a:rPr>
              <a:t>17K </a:t>
            </a:r>
            <a:r>
              <a:rPr lang="en-US" sz="2800" dirty="0">
                <a:solidFill>
                  <a:schemeClr val="tx1"/>
                </a:solidFill>
              </a:rPr>
              <a:t>if seen in the ER </a:t>
            </a:r>
            <a:r>
              <a:rPr lang="en-US" sz="2800" dirty="0"/>
              <a:t>!!!</a:t>
            </a:r>
          </a:p>
          <a:p>
            <a:r>
              <a:rPr lang="en-US" sz="2800" dirty="0"/>
              <a:t>Average cost of an Urgent Care visit </a:t>
            </a:r>
            <a:r>
              <a:rPr lang="en-US" sz="2800" dirty="0">
                <a:solidFill>
                  <a:srgbClr val="FF0000"/>
                </a:solidFill>
              </a:rPr>
              <a:t>$150.00-$200.00</a:t>
            </a:r>
          </a:p>
        </p:txBody>
      </p:sp>
    </p:spTree>
    <p:extLst>
      <p:ext uri="{BB962C8B-B14F-4D97-AF65-F5344CB8AC3E}">
        <p14:creationId xmlns:p14="http://schemas.microsoft.com/office/powerpoint/2010/main" val="22489965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622168"/>
            <a:ext cx="9299372" cy="1583703"/>
          </a:xfrm>
        </p:spPr>
        <p:txBody>
          <a:bodyPr/>
          <a:lstStyle/>
          <a:p>
            <a:pPr algn="ctr"/>
            <a:r>
              <a:rPr lang="en-US" sz="6000" dirty="0"/>
              <a:t>How can we spend more wisely?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94408"/>
            <a:ext cx="8825659" cy="4383464"/>
          </a:xfrm>
        </p:spPr>
        <p:txBody>
          <a:bodyPr/>
          <a:lstStyle/>
          <a:p>
            <a:r>
              <a:rPr lang="en-US" sz="3200" dirty="0"/>
              <a:t>DPC can reduce ER/Urgent Care visits by up to </a:t>
            </a:r>
            <a:r>
              <a:rPr lang="en-US" sz="3200" dirty="0">
                <a:solidFill>
                  <a:srgbClr val="FF0000"/>
                </a:solidFill>
              </a:rPr>
              <a:t>90%</a:t>
            </a:r>
          </a:p>
          <a:p>
            <a:r>
              <a:rPr lang="en-US" sz="3200" dirty="0">
                <a:solidFill>
                  <a:srgbClr val="FF0000"/>
                </a:solidFill>
              </a:rPr>
              <a:t>95%</a:t>
            </a:r>
            <a:r>
              <a:rPr lang="en-US" sz="3200" dirty="0"/>
              <a:t> savings on medications</a:t>
            </a:r>
          </a:p>
          <a:p>
            <a:r>
              <a:rPr lang="en-US" sz="3200" dirty="0">
                <a:solidFill>
                  <a:srgbClr val="FF0000"/>
                </a:solidFill>
              </a:rPr>
              <a:t>95%</a:t>
            </a:r>
            <a:r>
              <a:rPr lang="en-US" sz="3200" dirty="0"/>
              <a:t> savings on labs (labs for annual wellness </a:t>
            </a:r>
            <a:r>
              <a:rPr lang="en-US" sz="3200" dirty="0">
                <a:solidFill>
                  <a:srgbClr val="FF0000"/>
                </a:solidFill>
              </a:rPr>
              <a:t>$20.00-$30.00)</a:t>
            </a:r>
          </a:p>
          <a:p>
            <a:r>
              <a:rPr lang="en-US" sz="3200" dirty="0"/>
              <a:t>Better attention, time, coordination cuts down on hospitalizations, specialists visits, unnecessary testing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484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064" y="584462"/>
            <a:ext cx="8825659" cy="1451727"/>
          </a:xfrm>
        </p:spPr>
        <p:txBody>
          <a:bodyPr/>
          <a:lstStyle/>
          <a:p>
            <a:pPr algn="ctr"/>
            <a:r>
              <a:rPr lang="en-US" sz="5400" dirty="0"/>
              <a:t>Case study demonstrating savings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0756" y="2816225"/>
            <a:ext cx="4114800" cy="2990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909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584462"/>
            <a:ext cx="9374786" cy="1621410"/>
          </a:xfrm>
        </p:spPr>
        <p:txBody>
          <a:bodyPr/>
          <a:lstStyle/>
          <a:p>
            <a:pPr algn="ctr"/>
            <a:r>
              <a:rPr lang="en-US" sz="5400" dirty="0"/>
              <a:t>And this is the benefit of DPC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18994"/>
            <a:ext cx="8825659" cy="4539006"/>
          </a:xfrm>
        </p:spPr>
        <p:txBody>
          <a:bodyPr>
            <a:normAutofit fontScale="32500" lnSpcReduction="20000"/>
          </a:bodyPr>
          <a:lstStyle/>
          <a:p>
            <a:r>
              <a:rPr lang="en-US" sz="9800" dirty="0"/>
              <a:t>Her medication cost for this illness is-</a:t>
            </a:r>
          </a:p>
          <a:p>
            <a:pPr lvl="1"/>
            <a:r>
              <a:rPr lang="en-US" sz="9800" dirty="0"/>
              <a:t>Azithromycin 250 mg x 6 tabs = $1.92</a:t>
            </a:r>
          </a:p>
          <a:p>
            <a:pPr lvl="1"/>
            <a:r>
              <a:rPr lang="en-US" sz="9800" dirty="0"/>
              <a:t>Generic </a:t>
            </a:r>
            <a:r>
              <a:rPr lang="en-US" sz="9800" dirty="0" err="1"/>
              <a:t>Bromfed</a:t>
            </a:r>
            <a:r>
              <a:rPr lang="en-US" sz="9800" dirty="0"/>
              <a:t> DM = $19.29</a:t>
            </a:r>
          </a:p>
          <a:p>
            <a:pPr lvl="1"/>
            <a:r>
              <a:rPr lang="en-US" sz="9800" dirty="0"/>
              <a:t>Prednisone taper x12 days = $5.15</a:t>
            </a:r>
          </a:p>
          <a:p>
            <a:pPr lvl="1"/>
            <a:r>
              <a:rPr lang="en-US" sz="9800" dirty="0"/>
              <a:t>Albuterol 0.083% vials for </a:t>
            </a:r>
            <a:r>
              <a:rPr lang="en-US" sz="9800" dirty="0" err="1"/>
              <a:t>minineb</a:t>
            </a:r>
            <a:r>
              <a:rPr lang="en-US" sz="9800" dirty="0"/>
              <a:t>= $2.75 for 25 vials </a:t>
            </a:r>
          </a:p>
          <a:p>
            <a:r>
              <a:rPr lang="en-US" sz="9800" dirty="0"/>
              <a:t>Total cost for meds = </a:t>
            </a:r>
            <a:r>
              <a:rPr lang="en-US" sz="9800" dirty="0">
                <a:solidFill>
                  <a:srgbClr val="FF0000"/>
                </a:solidFill>
              </a:rPr>
              <a:t>$29.11 </a:t>
            </a:r>
            <a:r>
              <a:rPr lang="en-US" sz="9800" dirty="0"/>
              <a:t>with </a:t>
            </a:r>
            <a:r>
              <a:rPr lang="en-US" sz="9800" b="1" i="1" dirty="0"/>
              <a:t>NO COPAY, NO DEDUCTIBLE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2495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603314"/>
            <a:ext cx="9535042" cy="1527143"/>
          </a:xfrm>
        </p:spPr>
        <p:txBody>
          <a:bodyPr/>
          <a:lstStyle/>
          <a:p>
            <a:pPr algn="ctr"/>
            <a:r>
              <a:rPr lang="en-US" sz="5400" dirty="0"/>
              <a:t>What Can DPC Do For Employees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413263"/>
            <a:ext cx="8825659" cy="4298622"/>
          </a:xfrm>
        </p:spPr>
        <p:txBody>
          <a:bodyPr>
            <a:normAutofit fontScale="92500"/>
          </a:bodyPr>
          <a:lstStyle/>
          <a:p>
            <a:r>
              <a:rPr lang="en-US" sz="3400" dirty="0"/>
              <a:t>Help to keep employees healthier and happier</a:t>
            </a:r>
          </a:p>
          <a:p>
            <a:r>
              <a:rPr lang="en-US" sz="3400" dirty="0"/>
              <a:t>Get them back to work as soon as possible</a:t>
            </a:r>
          </a:p>
          <a:p>
            <a:r>
              <a:rPr lang="en-US" sz="3400" dirty="0"/>
              <a:t>Less time out of office to see the DPC doctor, no waits in office, prolonged visits to assess all of their issues</a:t>
            </a:r>
          </a:p>
          <a:p>
            <a:r>
              <a:rPr lang="en-US" sz="3400" dirty="0"/>
              <a:t>Same day/next day access for acute issues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2443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584462"/>
            <a:ext cx="9261665" cy="1545996"/>
          </a:xfrm>
        </p:spPr>
        <p:txBody>
          <a:bodyPr/>
          <a:lstStyle/>
          <a:p>
            <a:pPr algn="ctr"/>
            <a:r>
              <a:rPr lang="en-US" sz="5400" dirty="0"/>
              <a:t>What Can DPC Do For Employees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432115"/>
            <a:ext cx="8825659" cy="4289195"/>
          </a:xfrm>
        </p:spPr>
        <p:txBody>
          <a:bodyPr>
            <a:normAutofit lnSpcReduction="10000"/>
          </a:bodyPr>
          <a:lstStyle/>
          <a:p>
            <a:r>
              <a:rPr lang="en-US" sz="3800" dirty="0"/>
              <a:t>24/7 doctor access via phone, text, video, email</a:t>
            </a:r>
          </a:p>
          <a:p>
            <a:r>
              <a:rPr lang="en-US" sz="3800" dirty="0"/>
              <a:t>Decrease unnecessary ER/Urgent Care visits with better access to DPC</a:t>
            </a:r>
          </a:p>
          <a:p>
            <a:r>
              <a:rPr lang="en-US" sz="3800" dirty="0"/>
              <a:t>Provide efficient coordination of care for complex issues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7557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092" y="3673662"/>
            <a:ext cx="11487955" cy="2944733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4800" dirty="0">
                <a:latin typeface="Lucida Handwriting" panose="03010101010101010101" pitchFamily="66" charset="0"/>
              </a:rPr>
              <a:t>Thank you for spending your evening with us…</a:t>
            </a:r>
          </a:p>
          <a:p>
            <a:pPr algn="ctr"/>
            <a:r>
              <a:rPr lang="en-US" sz="4800" dirty="0">
                <a:latin typeface="Lucida Handwriting" panose="03010101010101010101" pitchFamily="66" charset="0"/>
              </a:rPr>
              <a:t>Please reach out with any questions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3236" y="209171"/>
            <a:ext cx="6908800" cy="313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439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650448"/>
            <a:ext cx="9157970" cy="1348033"/>
          </a:xfrm>
        </p:spPr>
        <p:txBody>
          <a:bodyPr/>
          <a:lstStyle/>
          <a:p>
            <a:pPr algn="ctr"/>
            <a:r>
              <a:rPr lang="en-US" sz="6600" dirty="0"/>
              <a:t>The Rise of Direct Pay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94407"/>
            <a:ext cx="8825659" cy="4326903"/>
          </a:xfrm>
        </p:spPr>
        <p:txBody>
          <a:bodyPr/>
          <a:lstStyle/>
          <a:p>
            <a:r>
              <a:rPr lang="en-US" sz="3300" dirty="0"/>
              <a:t>DPC=affordable way to provide comprehensive primary care at a high value</a:t>
            </a:r>
          </a:p>
          <a:p>
            <a:r>
              <a:rPr lang="en-US" sz="3300" dirty="0"/>
              <a:t>Better value for your health care dollar</a:t>
            </a:r>
          </a:p>
          <a:p>
            <a:r>
              <a:rPr lang="en-US" sz="3300" dirty="0"/>
              <a:t>Costs are TRANSPARENT and inexpensive</a:t>
            </a:r>
          </a:p>
          <a:p>
            <a:r>
              <a:rPr lang="en-US" sz="3300" dirty="0"/>
              <a:t>Medical Information is PRIVATE = NO DATA MINING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081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546755"/>
            <a:ext cx="9223957" cy="1555422"/>
          </a:xfrm>
        </p:spPr>
        <p:txBody>
          <a:bodyPr/>
          <a:lstStyle/>
          <a:p>
            <a:pPr algn="ctr"/>
            <a:r>
              <a:rPr lang="en-US" sz="6000" dirty="0"/>
              <a:t>A Medical Movement?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56701"/>
            <a:ext cx="8825659" cy="4392891"/>
          </a:xfrm>
        </p:spPr>
        <p:txBody>
          <a:bodyPr>
            <a:noAutofit/>
          </a:bodyPr>
          <a:lstStyle/>
          <a:p>
            <a:r>
              <a:rPr lang="en-US" sz="4800" dirty="0"/>
              <a:t>Legislation has passed in 17 states defining DPC as a non-insurance entity</a:t>
            </a:r>
          </a:p>
          <a:p>
            <a:r>
              <a:rPr lang="en-US" sz="4800" dirty="0"/>
              <a:t>Legislation is pending in other states as we speak</a:t>
            </a:r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646444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603315"/>
            <a:ext cx="9308799" cy="1517716"/>
          </a:xfrm>
        </p:spPr>
        <p:txBody>
          <a:bodyPr/>
          <a:lstStyle/>
          <a:p>
            <a:pPr algn="ctr"/>
            <a:r>
              <a:rPr lang="en-US" sz="6000" dirty="0"/>
              <a:t>A Medical Movement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94408"/>
            <a:ext cx="8825659" cy="4223208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Senate Bill 1989 and House Bill 6015 in committee in Washington allowing HSA’s to be used for DPC fees-The Primary Care Enhancement Act</a:t>
            </a:r>
          </a:p>
          <a:p>
            <a:r>
              <a:rPr lang="en-US" sz="3200" dirty="0"/>
              <a:t>Larger DPC practices working with large carriers (</a:t>
            </a:r>
            <a:r>
              <a:rPr lang="en-US" sz="3200" dirty="0" err="1"/>
              <a:t>eg</a:t>
            </a:r>
            <a:r>
              <a:rPr lang="en-US" sz="3200" dirty="0"/>
              <a:t>. Cigna NW and Medicare Advantage in Washington </a:t>
            </a:r>
            <a:r>
              <a:rPr lang="en-US" sz="3200" dirty="0" err="1"/>
              <a:t>Qliance</a:t>
            </a:r>
            <a:r>
              <a:rPr lang="en-US" sz="3200" dirty="0"/>
              <a:t>) to “carve out” basic primary care services/costs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294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631596"/>
            <a:ext cx="9176823" cy="1348033"/>
          </a:xfrm>
        </p:spPr>
        <p:txBody>
          <a:bodyPr/>
          <a:lstStyle/>
          <a:p>
            <a:pPr algn="ctr"/>
            <a:r>
              <a:rPr lang="en-US" sz="6000" dirty="0"/>
              <a:t>A Medical Movement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18993"/>
            <a:ext cx="8825659" cy="4308049"/>
          </a:xfrm>
        </p:spPr>
        <p:txBody>
          <a:bodyPr>
            <a:normAutofit lnSpcReduction="10000"/>
          </a:bodyPr>
          <a:lstStyle/>
          <a:p>
            <a:r>
              <a:rPr lang="en-US" sz="4000" dirty="0"/>
              <a:t>ACA provision 10104 allows for “wrap around plan” to couple with DPC and meet minimum requirements to avoid penalty</a:t>
            </a:r>
          </a:p>
          <a:p>
            <a:r>
              <a:rPr lang="en-US" sz="4000" dirty="0"/>
              <a:t>Employers saving $$$$ with HDHP/partially self funded scenarios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374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9620"/>
            <a:ext cx="8825659" cy="1442301"/>
          </a:xfrm>
        </p:spPr>
        <p:txBody>
          <a:bodyPr/>
          <a:lstStyle/>
          <a:p>
            <a:r>
              <a:rPr lang="en-US" sz="6000" dirty="0"/>
              <a:t>Core Features: Medical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9222" y="2375555"/>
            <a:ext cx="8825659" cy="4138367"/>
          </a:xfrm>
        </p:spPr>
        <p:txBody>
          <a:bodyPr>
            <a:normAutofit fontScale="92500" lnSpcReduction="20000"/>
          </a:bodyPr>
          <a:lstStyle/>
          <a:p>
            <a:r>
              <a:rPr lang="en-US" sz="3900" dirty="0"/>
              <a:t>Insurance free</a:t>
            </a:r>
          </a:p>
          <a:p>
            <a:r>
              <a:rPr lang="en-US" sz="3900" dirty="0"/>
              <a:t>Results in no copays, no deductibles, no pre-authorizations, </a:t>
            </a:r>
            <a:r>
              <a:rPr lang="en-US" sz="3900" b="1" u="sng" dirty="0"/>
              <a:t>no denials for care</a:t>
            </a:r>
          </a:p>
          <a:p>
            <a:r>
              <a:rPr lang="en-US" sz="3900" dirty="0"/>
              <a:t>Everything routinely done in office included with monthly membership fee</a:t>
            </a:r>
          </a:p>
          <a:p>
            <a:r>
              <a:rPr lang="en-US" sz="3900" dirty="0"/>
              <a:t>Extended visits (30-60 mins)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450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527900"/>
            <a:ext cx="9450201" cy="1329179"/>
          </a:xfrm>
        </p:spPr>
        <p:txBody>
          <a:bodyPr/>
          <a:lstStyle/>
          <a:p>
            <a:r>
              <a:rPr lang="en-US" sz="6000" dirty="0"/>
              <a:t>Core Features: Medical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84981"/>
            <a:ext cx="8825659" cy="4204355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Same day/next day appointments for illness</a:t>
            </a:r>
          </a:p>
          <a:p>
            <a:r>
              <a:rPr lang="en-US" sz="3600" dirty="0"/>
              <a:t>24/7 access after hours/weekends via phone, text, email, Skype</a:t>
            </a:r>
          </a:p>
          <a:p>
            <a:r>
              <a:rPr lang="en-US" sz="3600" dirty="0"/>
              <a:t>Better coordination of care</a:t>
            </a:r>
          </a:p>
          <a:p>
            <a:r>
              <a:rPr lang="en-US" sz="3600" dirty="0"/>
              <a:t>Medical information is PRIVATE</a:t>
            </a:r>
          </a:p>
          <a:p>
            <a:r>
              <a:rPr lang="en-US" sz="3600" dirty="0"/>
              <a:t>Limited patient panel size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055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697584"/>
            <a:ext cx="9176823" cy="983049"/>
          </a:xfrm>
        </p:spPr>
        <p:txBody>
          <a:bodyPr/>
          <a:lstStyle/>
          <a:p>
            <a:r>
              <a:rPr lang="en-US" sz="6000" dirty="0"/>
              <a:t>Core Features: Financial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75555"/>
            <a:ext cx="8825659" cy="4289196"/>
          </a:xfrm>
        </p:spPr>
        <p:txBody>
          <a:bodyPr>
            <a:normAutofit fontScale="92500" lnSpcReduction="20000"/>
          </a:bodyPr>
          <a:lstStyle/>
          <a:p>
            <a:r>
              <a:rPr lang="en-US" sz="3700" dirty="0"/>
              <a:t>Works well with HDHP or partially self-funded plans for employers=lower premiums</a:t>
            </a:r>
          </a:p>
          <a:p>
            <a:r>
              <a:rPr lang="en-US" sz="3700" dirty="0"/>
              <a:t>More than 60% of employee benefits in the US are paid by a self-funded benefit plan</a:t>
            </a:r>
          </a:p>
          <a:p>
            <a:r>
              <a:rPr lang="en-US" sz="3700" dirty="0"/>
              <a:t>rate of self-funding has jumped nationally by nearly 20 percent since 2000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8448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4089</TotalTime>
  <Words>1143</Words>
  <Application>Microsoft Office PowerPoint</Application>
  <PresentationFormat>Widescreen</PresentationFormat>
  <Paragraphs>142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Ion Boardroom</vt:lpstr>
      <vt:lpstr>Green Hills Direct Family Care</vt:lpstr>
      <vt:lpstr>The Rise of Direct Pay</vt:lpstr>
      <vt:lpstr>The Rise of Direct Pay</vt:lpstr>
      <vt:lpstr>A Medical Movement?</vt:lpstr>
      <vt:lpstr>A Medical Movement ?</vt:lpstr>
      <vt:lpstr>A Medical Movement ?</vt:lpstr>
      <vt:lpstr>Core Features: Medical </vt:lpstr>
      <vt:lpstr>Core Features: Medical </vt:lpstr>
      <vt:lpstr>Core Features: Financial</vt:lpstr>
      <vt:lpstr>Core Features: Financial</vt:lpstr>
      <vt:lpstr>Monthly Fees</vt:lpstr>
      <vt:lpstr>Services Included with DPC</vt:lpstr>
      <vt:lpstr>Example of Medication Costs/Savings</vt:lpstr>
      <vt:lpstr>Examples of Laboratory Costs</vt:lpstr>
      <vt:lpstr>Examples of Radiology Costs</vt:lpstr>
      <vt:lpstr>Case Study of Cost Savings</vt:lpstr>
      <vt:lpstr>Case Study of Cost Savings</vt:lpstr>
      <vt:lpstr>Another Case Study of Cost Savings</vt:lpstr>
      <vt:lpstr>Another Case Study of Cost Savings</vt:lpstr>
      <vt:lpstr>What do we spend ?</vt:lpstr>
      <vt:lpstr>How can we spend more wisely?</vt:lpstr>
      <vt:lpstr>Case study demonstrating savings</vt:lpstr>
      <vt:lpstr>And this is the benefit of DPC</vt:lpstr>
      <vt:lpstr>What Can DPC Do For Employees ?</vt:lpstr>
      <vt:lpstr>What Can DPC Do For Employees 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 Hills Direct Family Care</dc:title>
  <dc:creator>Kimberly Corba</dc:creator>
  <cp:lastModifiedBy>Kimberly Corba</cp:lastModifiedBy>
  <cp:revision>37</cp:revision>
  <dcterms:created xsi:type="dcterms:W3CDTF">2016-02-21T21:17:04Z</dcterms:created>
  <dcterms:modified xsi:type="dcterms:W3CDTF">2017-05-26T18:43:42Z</dcterms:modified>
</cp:coreProperties>
</file>