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6"/>
  </p:notesMasterIdLst>
  <p:sldIdLst>
    <p:sldId id="256" r:id="rId2"/>
    <p:sldId id="257" r:id="rId3"/>
    <p:sldId id="259" r:id="rId4"/>
    <p:sldId id="260" r:id="rId5"/>
    <p:sldId id="261" r:id="rId6"/>
    <p:sldId id="262" r:id="rId7"/>
    <p:sldId id="263" r:id="rId8"/>
    <p:sldId id="265" r:id="rId9"/>
    <p:sldId id="266" r:id="rId10"/>
    <p:sldId id="41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414" r:id="rId30"/>
    <p:sldId id="285" r:id="rId31"/>
    <p:sldId id="286" r:id="rId32"/>
    <p:sldId id="288" r:id="rId33"/>
    <p:sldId id="289" r:id="rId34"/>
    <p:sldId id="290" r:id="rId35"/>
    <p:sldId id="291" r:id="rId36"/>
    <p:sldId id="292" r:id="rId37"/>
    <p:sldId id="297"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6" r:id="rId70"/>
    <p:sldId id="327" r:id="rId71"/>
    <p:sldId id="328" r:id="rId72"/>
    <p:sldId id="334" r:id="rId73"/>
    <p:sldId id="335" r:id="rId74"/>
    <p:sldId id="339" r:id="rId75"/>
    <p:sldId id="343" r:id="rId76"/>
    <p:sldId id="350" r:id="rId77"/>
    <p:sldId id="351" r:id="rId78"/>
    <p:sldId id="353" r:id="rId79"/>
    <p:sldId id="354" r:id="rId80"/>
    <p:sldId id="356" r:id="rId81"/>
    <p:sldId id="357" r:id="rId82"/>
    <p:sldId id="358" r:id="rId83"/>
    <p:sldId id="359" r:id="rId84"/>
    <p:sldId id="360" r:id="rId85"/>
    <p:sldId id="361" r:id="rId86"/>
    <p:sldId id="362" r:id="rId87"/>
    <p:sldId id="363" r:id="rId88"/>
    <p:sldId id="364" r:id="rId89"/>
    <p:sldId id="365" r:id="rId90"/>
    <p:sldId id="366" r:id="rId91"/>
    <p:sldId id="367" r:id="rId92"/>
    <p:sldId id="368" r:id="rId93"/>
    <p:sldId id="369" r:id="rId94"/>
    <p:sldId id="370" r:id="rId95"/>
    <p:sldId id="371" r:id="rId96"/>
    <p:sldId id="372" r:id="rId97"/>
    <p:sldId id="373" r:id="rId98"/>
    <p:sldId id="375" r:id="rId99"/>
    <p:sldId id="377" r:id="rId100"/>
    <p:sldId id="378" r:id="rId101"/>
    <p:sldId id="379" r:id="rId102"/>
    <p:sldId id="380" r:id="rId103"/>
    <p:sldId id="381" r:id="rId104"/>
    <p:sldId id="382" r:id="rId105"/>
    <p:sldId id="383" r:id="rId106"/>
    <p:sldId id="384" r:id="rId107"/>
    <p:sldId id="387" r:id="rId108"/>
    <p:sldId id="388" r:id="rId109"/>
    <p:sldId id="389" r:id="rId110"/>
    <p:sldId id="390" r:id="rId111"/>
    <p:sldId id="391" r:id="rId112"/>
    <p:sldId id="392" r:id="rId113"/>
    <p:sldId id="393" r:id="rId114"/>
    <p:sldId id="394" r:id="rId115"/>
    <p:sldId id="395" r:id="rId116"/>
    <p:sldId id="396" r:id="rId117"/>
    <p:sldId id="397" r:id="rId118"/>
    <p:sldId id="400" r:id="rId119"/>
    <p:sldId id="403" r:id="rId120"/>
    <p:sldId id="404" r:id="rId121"/>
    <p:sldId id="405" r:id="rId122"/>
    <p:sldId id="406" r:id="rId123"/>
    <p:sldId id="407" r:id="rId124"/>
    <p:sldId id="415" r:id="rId1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Zabawa" initials="BJ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8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BB112-554C-40E0-8398-B086B0316E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A4E87CE-F9C1-4254-9B9E-B9683E4E5313}">
      <dgm:prSet phldrT="[Text]" custT="1"/>
      <dgm:spPr/>
      <dgm:t>
        <a:bodyPr/>
        <a:lstStyle/>
        <a:p>
          <a:r>
            <a:rPr lang="en-US" sz="2800" b="1" dirty="0" smtClean="0">
              <a:latin typeface="Times New Roman" pitchFamily="18" charset="0"/>
              <a:cs typeface="Times New Roman" pitchFamily="18" charset="0"/>
            </a:rPr>
            <a:t>1</a:t>
          </a:r>
          <a:endParaRPr lang="en-US" sz="2800" b="1" dirty="0">
            <a:latin typeface="Times New Roman" pitchFamily="18" charset="0"/>
            <a:cs typeface="Times New Roman" pitchFamily="18" charset="0"/>
          </a:endParaRPr>
        </a:p>
      </dgm:t>
    </dgm:pt>
    <dgm:pt modelId="{9ACAB448-9964-4524-BF85-9CA3716C2532}" type="parTrans" cxnId="{8ACC6D51-9CC9-42D9-9B5C-156D269B35C6}">
      <dgm:prSet/>
      <dgm:spPr/>
      <dgm:t>
        <a:bodyPr/>
        <a:lstStyle/>
        <a:p>
          <a:endParaRPr lang="en-US"/>
        </a:p>
      </dgm:t>
    </dgm:pt>
    <dgm:pt modelId="{01E4A3A0-1420-4181-8FB2-A3C46F9D84EB}" type="sibTrans" cxnId="{8ACC6D51-9CC9-42D9-9B5C-156D269B35C6}">
      <dgm:prSet/>
      <dgm:spPr/>
      <dgm:t>
        <a:bodyPr/>
        <a:lstStyle/>
        <a:p>
          <a:endParaRPr lang="en-US"/>
        </a:p>
      </dgm:t>
    </dgm:pt>
    <dgm:pt modelId="{FF9D27E0-8370-4F55-A997-DABFA49BF0CA}">
      <dgm:prSet phldrT="[Text]" custT="1"/>
      <dgm:spPr/>
      <dgm:t>
        <a:bodyPr/>
        <a:lstStyle/>
        <a:p>
          <a:r>
            <a:rPr lang="en-US" sz="2800" b="1" dirty="0" smtClean="0">
              <a:latin typeface="Times New Roman" pitchFamily="18" charset="0"/>
              <a:cs typeface="Times New Roman" pitchFamily="18" charset="0"/>
            </a:rPr>
            <a:t>Privacy Rule</a:t>
          </a:r>
          <a:endParaRPr lang="en-US" sz="2800" b="1" dirty="0">
            <a:latin typeface="Times New Roman" pitchFamily="18" charset="0"/>
            <a:cs typeface="Times New Roman" pitchFamily="18" charset="0"/>
          </a:endParaRPr>
        </a:p>
      </dgm:t>
    </dgm:pt>
    <dgm:pt modelId="{8C059EDD-CE00-4C6B-8461-88AC882955B1}" type="parTrans" cxnId="{8E2A70AE-725E-4590-92A7-CB006E1D1BCC}">
      <dgm:prSet/>
      <dgm:spPr/>
      <dgm:t>
        <a:bodyPr/>
        <a:lstStyle/>
        <a:p>
          <a:endParaRPr lang="en-US"/>
        </a:p>
      </dgm:t>
    </dgm:pt>
    <dgm:pt modelId="{A2ADDEAD-A9F8-4601-B84D-F1C9B866DBED}" type="sibTrans" cxnId="{8E2A70AE-725E-4590-92A7-CB006E1D1BCC}">
      <dgm:prSet/>
      <dgm:spPr/>
      <dgm:t>
        <a:bodyPr/>
        <a:lstStyle/>
        <a:p>
          <a:endParaRPr lang="en-US"/>
        </a:p>
      </dgm:t>
    </dgm:pt>
    <dgm:pt modelId="{92C7C85D-4B58-4707-BC03-3353BA586923}">
      <dgm:prSet phldrT="[Text]" custT="1"/>
      <dgm:spPr/>
      <dgm:t>
        <a:bodyPr/>
        <a:lstStyle/>
        <a:p>
          <a:r>
            <a:rPr lang="en-US" sz="2800" b="1" dirty="0" smtClean="0">
              <a:latin typeface="Times New Roman" pitchFamily="18" charset="0"/>
              <a:cs typeface="Times New Roman" pitchFamily="18" charset="0"/>
            </a:rPr>
            <a:t>2</a:t>
          </a:r>
          <a:endParaRPr lang="en-US" sz="2800" b="1" dirty="0">
            <a:latin typeface="Times New Roman" pitchFamily="18" charset="0"/>
            <a:cs typeface="Times New Roman" pitchFamily="18" charset="0"/>
          </a:endParaRPr>
        </a:p>
      </dgm:t>
    </dgm:pt>
    <dgm:pt modelId="{60E6CCA9-B3BE-46F3-BED3-BD2C50EF637D}" type="parTrans" cxnId="{3BEF10AC-1A95-46F5-A7C1-403330A8C3BF}">
      <dgm:prSet/>
      <dgm:spPr/>
      <dgm:t>
        <a:bodyPr/>
        <a:lstStyle/>
        <a:p>
          <a:endParaRPr lang="en-US"/>
        </a:p>
      </dgm:t>
    </dgm:pt>
    <dgm:pt modelId="{5126D1D6-DD9F-4242-8382-5C5DAE4890B4}" type="sibTrans" cxnId="{3BEF10AC-1A95-46F5-A7C1-403330A8C3BF}">
      <dgm:prSet/>
      <dgm:spPr/>
      <dgm:t>
        <a:bodyPr/>
        <a:lstStyle/>
        <a:p>
          <a:endParaRPr lang="en-US"/>
        </a:p>
      </dgm:t>
    </dgm:pt>
    <dgm:pt modelId="{C944A575-6E74-4C15-9418-73E3B704D6EC}">
      <dgm:prSet phldrT="[Text]" custT="1"/>
      <dgm:spPr/>
      <dgm:t>
        <a:bodyPr/>
        <a:lstStyle/>
        <a:p>
          <a:r>
            <a:rPr lang="en-US" sz="2800" b="1" dirty="0" smtClean="0">
              <a:latin typeface="Times New Roman" pitchFamily="18" charset="0"/>
              <a:cs typeface="Times New Roman" pitchFamily="18" charset="0"/>
            </a:rPr>
            <a:t>Security Rule</a:t>
          </a:r>
          <a:endParaRPr lang="en-US" sz="2800" b="1" dirty="0">
            <a:latin typeface="Times New Roman" pitchFamily="18" charset="0"/>
            <a:cs typeface="Times New Roman" pitchFamily="18" charset="0"/>
          </a:endParaRPr>
        </a:p>
      </dgm:t>
    </dgm:pt>
    <dgm:pt modelId="{F08C3219-0D41-47A1-BF67-11CF3E7A3A25}" type="parTrans" cxnId="{113EBDD3-8CC5-4154-BFC8-6BDB455A0C04}">
      <dgm:prSet/>
      <dgm:spPr/>
      <dgm:t>
        <a:bodyPr/>
        <a:lstStyle/>
        <a:p>
          <a:endParaRPr lang="en-US"/>
        </a:p>
      </dgm:t>
    </dgm:pt>
    <dgm:pt modelId="{C5D753C3-0EB4-4BF2-9FBB-DF5FFFD4F7F3}" type="sibTrans" cxnId="{113EBDD3-8CC5-4154-BFC8-6BDB455A0C04}">
      <dgm:prSet/>
      <dgm:spPr/>
      <dgm:t>
        <a:bodyPr/>
        <a:lstStyle/>
        <a:p>
          <a:endParaRPr lang="en-US"/>
        </a:p>
      </dgm:t>
    </dgm:pt>
    <dgm:pt modelId="{0C3BCAF6-543A-4E42-AAE0-6BF2503E8F14}">
      <dgm:prSet phldrT="[Text]" custT="1"/>
      <dgm:spPr/>
      <dgm:t>
        <a:bodyPr/>
        <a:lstStyle/>
        <a:p>
          <a:r>
            <a:rPr lang="en-US" sz="2800" b="1" dirty="0" smtClean="0">
              <a:latin typeface="Times New Roman" pitchFamily="18" charset="0"/>
              <a:cs typeface="Times New Roman" pitchFamily="18" charset="0"/>
            </a:rPr>
            <a:t>3</a:t>
          </a:r>
          <a:endParaRPr lang="en-US" sz="2800" b="1" dirty="0">
            <a:latin typeface="Times New Roman" pitchFamily="18" charset="0"/>
            <a:cs typeface="Times New Roman" pitchFamily="18" charset="0"/>
          </a:endParaRPr>
        </a:p>
      </dgm:t>
    </dgm:pt>
    <dgm:pt modelId="{02098A52-1DEE-47C3-A962-CB9B19EC5057}" type="sibTrans" cxnId="{AD1F8798-71B5-4C2C-80F7-6DA5CFAE8FD6}">
      <dgm:prSet/>
      <dgm:spPr/>
      <dgm:t>
        <a:bodyPr/>
        <a:lstStyle/>
        <a:p>
          <a:endParaRPr lang="en-US"/>
        </a:p>
      </dgm:t>
    </dgm:pt>
    <dgm:pt modelId="{0736580C-EEEB-4039-91D2-F182CC8A2F9C}" type="parTrans" cxnId="{AD1F8798-71B5-4C2C-80F7-6DA5CFAE8FD6}">
      <dgm:prSet/>
      <dgm:spPr/>
      <dgm:t>
        <a:bodyPr/>
        <a:lstStyle/>
        <a:p>
          <a:endParaRPr lang="en-US"/>
        </a:p>
      </dgm:t>
    </dgm:pt>
    <dgm:pt modelId="{0BE320F5-ABEF-42B0-B9BF-B10F3014CBDD}">
      <dgm:prSet phldrT="[Text]"/>
      <dgm:spPr/>
      <dgm:t>
        <a:bodyPr/>
        <a:lstStyle/>
        <a:p>
          <a:r>
            <a:rPr lang="en-US" b="1" dirty="0" smtClean="0">
              <a:latin typeface="Times New Roman" pitchFamily="18" charset="0"/>
              <a:cs typeface="Times New Roman" pitchFamily="18" charset="0"/>
            </a:rPr>
            <a:t>Electronic Data Exchange</a:t>
          </a:r>
          <a:endParaRPr lang="en-US" b="1" dirty="0">
            <a:latin typeface="Times New Roman" pitchFamily="18" charset="0"/>
            <a:cs typeface="Times New Roman" pitchFamily="18" charset="0"/>
          </a:endParaRPr>
        </a:p>
      </dgm:t>
    </dgm:pt>
    <dgm:pt modelId="{1EF0D6B0-0CA8-40C1-B541-C3363E62FB0D}" type="sibTrans" cxnId="{208C2CAA-9E77-4821-81FF-770A010540A0}">
      <dgm:prSet/>
      <dgm:spPr/>
      <dgm:t>
        <a:bodyPr/>
        <a:lstStyle/>
        <a:p>
          <a:endParaRPr lang="en-US"/>
        </a:p>
      </dgm:t>
    </dgm:pt>
    <dgm:pt modelId="{0A18DBF1-0D97-463A-9362-7EA62FCA48F1}" type="parTrans" cxnId="{208C2CAA-9E77-4821-81FF-770A010540A0}">
      <dgm:prSet/>
      <dgm:spPr/>
      <dgm:t>
        <a:bodyPr/>
        <a:lstStyle/>
        <a:p>
          <a:endParaRPr lang="en-US"/>
        </a:p>
      </dgm:t>
    </dgm:pt>
    <dgm:pt modelId="{AAC3B18F-47CB-4533-9AE8-6EA50C690EB4}" type="pres">
      <dgm:prSet presAssocID="{94DBB112-554C-40E0-8398-B086B0316E12}" presName="linearFlow" presStyleCnt="0">
        <dgm:presLayoutVars>
          <dgm:dir/>
          <dgm:animLvl val="lvl"/>
          <dgm:resizeHandles val="exact"/>
        </dgm:presLayoutVars>
      </dgm:prSet>
      <dgm:spPr/>
      <dgm:t>
        <a:bodyPr/>
        <a:lstStyle/>
        <a:p>
          <a:endParaRPr lang="en-US"/>
        </a:p>
      </dgm:t>
    </dgm:pt>
    <dgm:pt modelId="{75DD59D8-AE3B-4735-8239-96DF187623EB}" type="pres">
      <dgm:prSet presAssocID="{8A4E87CE-F9C1-4254-9B9E-B9683E4E5313}" presName="composite" presStyleCnt="0"/>
      <dgm:spPr/>
    </dgm:pt>
    <dgm:pt modelId="{0101BB05-73D2-4A9C-8FBB-804774DE5040}" type="pres">
      <dgm:prSet presAssocID="{8A4E87CE-F9C1-4254-9B9E-B9683E4E5313}" presName="parentText" presStyleLbl="alignNode1" presStyleIdx="0" presStyleCnt="3">
        <dgm:presLayoutVars>
          <dgm:chMax val="1"/>
          <dgm:bulletEnabled val="1"/>
        </dgm:presLayoutVars>
      </dgm:prSet>
      <dgm:spPr/>
      <dgm:t>
        <a:bodyPr/>
        <a:lstStyle/>
        <a:p>
          <a:endParaRPr lang="en-US"/>
        </a:p>
      </dgm:t>
    </dgm:pt>
    <dgm:pt modelId="{AA5288A3-DDA7-4B8C-92BA-20AEEF30731A}" type="pres">
      <dgm:prSet presAssocID="{8A4E87CE-F9C1-4254-9B9E-B9683E4E5313}" presName="descendantText" presStyleLbl="alignAcc1" presStyleIdx="0" presStyleCnt="3">
        <dgm:presLayoutVars>
          <dgm:bulletEnabled val="1"/>
        </dgm:presLayoutVars>
      </dgm:prSet>
      <dgm:spPr/>
      <dgm:t>
        <a:bodyPr/>
        <a:lstStyle/>
        <a:p>
          <a:endParaRPr lang="en-US"/>
        </a:p>
      </dgm:t>
    </dgm:pt>
    <dgm:pt modelId="{96BDD3A4-E9C5-4D84-A54B-DE9DB0BBF1BE}" type="pres">
      <dgm:prSet presAssocID="{01E4A3A0-1420-4181-8FB2-A3C46F9D84EB}" presName="sp" presStyleCnt="0"/>
      <dgm:spPr/>
    </dgm:pt>
    <dgm:pt modelId="{85D9D2F0-3F6B-4CAD-9F7D-46AC00E3E938}" type="pres">
      <dgm:prSet presAssocID="{92C7C85D-4B58-4707-BC03-3353BA586923}" presName="composite" presStyleCnt="0"/>
      <dgm:spPr/>
    </dgm:pt>
    <dgm:pt modelId="{8C452D69-6ADA-4B71-9FCD-CB4AA9C9E076}" type="pres">
      <dgm:prSet presAssocID="{92C7C85D-4B58-4707-BC03-3353BA586923}" presName="parentText" presStyleLbl="alignNode1" presStyleIdx="1" presStyleCnt="3">
        <dgm:presLayoutVars>
          <dgm:chMax val="1"/>
          <dgm:bulletEnabled val="1"/>
        </dgm:presLayoutVars>
      </dgm:prSet>
      <dgm:spPr/>
      <dgm:t>
        <a:bodyPr/>
        <a:lstStyle/>
        <a:p>
          <a:endParaRPr lang="en-US"/>
        </a:p>
      </dgm:t>
    </dgm:pt>
    <dgm:pt modelId="{8AC3B148-05D9-45CA-9134-244D6C4030B3}" type="pres">
      <dgm:prSet presAssocID="{92C7C85D-4B58-4707-BC03-3353BA586923}" presName="descendantText" presStyleLbl="alignAcc1" presStyleIdx="1" presStyleCnt="3" custScaleY="131086">
        <dgm:presLayoutVars>
          <dgm:bulletEnabled val="1"/>
        </dgm:presLayoutVars>
      </dgm:prSet>
      <dgm:spPr/>
      <dgm:t>
        <a:bodyPr/>
        <a:lstStyle/>
        <a:p>
          <a:endParaRPr lang="en-US"/>
        </a:p>
      </dgm:t>
    </dgm:pt>
    <dgm:pt modelId="{88AFB627-C262-46D4-A4F2-B951500F4227}" type="pres">
      <dgm:prSet presAssocID="{5126D1D6-DD9F-4242-8382-5C5DAE4890B4}" presName="sp" presStyleCnt="0"/>
      <dgm:spPr/>
    </dgm:pt>
    <dgm:pt modelId="{26ED9EBF-0106-4D1D-828F-F192342DC6B8}" type="pres">
      <dgm:prSet presAssocID="{0C3BCAF6-543A-4E42-AAE0-6BF2503E8F14}" presName="composite" presStyleCnt="0"/>
      <dgm:spPr/>
    </dgm:pt>
    <dgm:pt modelId="{2345A705-B548-450F-B340-E976E6133D5D}" type="pres">
      <dgm:prSet presAssocID="{0C3BCAF6-543A-4E42-AAE0-6BF2503E8F14}" presName="parentText" presStyleLbl="alignNode1" presStyleIdx="2" presStyleCnt="3">
        <dgm:presLayoutVars>
          <dgm:chMax val="1"/>
          <dgm:bulletEnabled val="1"/>
        </dgm:presLayoutVars>
      </dgm:prSet>
      <dgm:spPr/>
      <dgm:t>
        <a:bodyPr/>
        <a:lstStyle/>
        <a:p>
          <a:endParaRPr lang="en-US"/>
        </a:p>
      </dgm:t>
    </dgm:pt>
    <dgm:pt modelId="{EE5F39E6-8D50-4D98-8B84-E0719188B977}" type="pres">
      <dgm:prSet presAssocID="{0C3BCAF6-543A-4E42-AAE0-6BF2503E8F14}" presName="descendantText" presStyleLbl="alignAcc1" presStyleIdx="2" presStyleCnt="3" custScaleY="140256" custLinFactNeighborX="2674" custLinFactNeighborY="14902">
        <dgm:presLayoutVars>
          <dgm:bulletEnabled val="1"/>
        </dgm:presLayoutVars>
      </dgm:prSet>
      <dgm:spPr/>
      <dgm:t>
        <a:bodyPr/>
        <a:lstStyle/>
        <a:p>
          <a:endParaRPr lang="en-US"/>
        </a:p>
      </dgm:t>
    </dgm:pt>
  </dgm:ptLst>
  <dgm:cxnLst>
    <dgm:cxn modelId="{C8E6B997-9761-4060-83B4-B5E813D12570}" type="presOf" srcId="{0BE320F5-ABEF-42B0-B9BF-B10F3014CBDD}" destId="{EE5F39E6-8D50-4D98-8B84-E0719188B977}" srcOrd="0" destOrd="0" presId="urn:microsoft.com/office/officeart/2005/8/layout/chevron2"/>
    <dgm:cxn modelId="{8ACC6D51-9CC9-42D9-9B5C-156D269B35C6}" srcId="{94DBB112-554C-40E0-8398-B086B0316E12}" destId="{8A4E87CE-F9C1-4254-9B9E-B9683E4E5313}" srcOrd="0" destOrd="0" parTransId="{9ACAB448-9964-4524-BF85-9CA3716C2532}" sibTransId="{01E4A3A0-1420-4181-8FB2-A3C46F9D84EB}"/>
    <dgm:cxn modelId="{8E2A70AE-725E-4590-92A7-CB006E1D1BCC}" srcId="{8A4E87CE-F9C1-4254-9B9E-B9683E4E5313}" destId="{FF9D27E0-8370-4F55-A997-DABFA49BF0CA}" srcOrd="0" destOrd="0" parTransId="{8C059EDD-CE00-4C6B-8461-88AC882955B1}" sibTransId="{A2ADDEAD-A9F8-4601-B84D-F1C9B866DBED}"/>
    <dgm:cxn modelId="{B6931393-C09F-4155-B998-062C1F3C1C38}" type="presOf" srcId="{8A4E87CE-F9C1-4254-9B9E-B9683E4E5313}" destId="{0101BB05-73D2-4A9C-8FBB-804774DE5040}" srcOrd="0" destOrd="0" presId="urn:microsoft.com/office/officeart/2005/8/layout/chevron2"/>
    <dgm:cxn modelId="{C2FB5B3C-4C10-4AE6-B681-D5A3211525A1}" type="presOf" srcId="{FF9D27E0-8370-4F55-A997-DABFA49BF0CA}" destId="{AA5288A3-DDA7-4B8C-92BA-20AEEF30731A}" srcOrd="0" destOrd="0" presId="urn:microsoft.com/office/officeart/2005/8/layout/chevron2"/>
    <dgm:cxn modelId="{3BEF10AC-1A95-46F5-A7C1-403330A8C3BF}" srcId="{94DBB112-554C-40E0-8398-B086B0316E12}" destId="{92C7C85D-4B58-4707-BC03-3353BA586923}" srcOrd="1" destOrd="0" parTransId="{60E6CCA9-B3BE-46F3-BED3-BD2C50EF637D}" sibTransId="{5126D1D6-DD9F-4242-8382-5C5DAE4890B4}"/>
    <dgm:cxn modelId="{EA5DAD1B-DA53-49C0-9B28-9842343FFF3B}" type="presOf" srcId="{C944A575-6E74-4C15-9418-73E3B704D6EC}" destId="{8AC3B148-05D9-45CA-9134-244D6C4030B3}" srcOrd="0" destOrd="0" presId="urn:microsoft.com/office/officeart/2005/8/layout/chevron2"/>
    <dgm:cxn modelId="{113EBDD3-8CC5-4154-BFC8-6BDB455A0C04}" srcId="{92C7C85D-4B58-4707-BC03-3353BA586923}" destId="{C944A575-6E74-4C15-9418-73E3B704D6EC}" srcOrd="0" destOrd="0" parTransId="{F08C3219-0D41-47A1-BF67-11CF3E7A3A25}" sibTransId="{C5D753C3-0EB4-4BF2-9FBB-DF5FFFD4F7F3}"/>
    <dgm:cxn modelId="{AEDF65B1-C6F8-4BC2-88A4-345B5BCB1C5B}" type="presOf" srcId="{0C3BCAF6-543A-4E42-AAE0-6BF2503E8F14}" destId="{2345A705-B548-450F-B340-E976E6133D5D}" srcOrd="0" destOrd="0" presId="urn:microsoft.com/office/officeart/2005/8/layout/chevron2"/>
    <dgm:cxn modelId="{A250AE1F-C123-4BCC-ADD5-E83D0D807A29}" type="presOf" srcId="{92C7C85D-4B58-4707-BC03-3353BA586923}" destId="{8C452D69-6ADA-4B71-9FCD-CB4AA9C9E076}" srcOrd="0" destOrd="0" presId="urn:microsoft.com/office/officeart/2005/8/layout/chevron2"/>
    <dgm:cxn modelId="{AD1F8798-71B5-4C2C-80F7-6DA5CFAE8FD6}" srcId="{94DBB112-554C-40E0-8398-B086B0316E12}" destId="{0C3BCAF6-543A-4E42-AAE0-6BF2503E8F14}" srcOrd="2" destOrd="0" parTransId="{0736580C-EEEB-4039-91D2-F182CC8A2F9C}" sibTransId="{02098A52-1DEE-47C3-A962-CB9B19EC5057}"/>
    <dgm:cxn modelId="{208C2CAA-9E77-4821-81FF-770A010540A0}" srcId="{0C3BCAF6-543A-4E42-AAE0-6BF2503E8F14}" destId="{0BE320F5-ABEF-42B0-B9BF-B10F3014CBDD}" srcOrd="0" destOrd="0" parTransId="{0A18DBF1-0D97-463A-9362-7EA62FCA48F1}" sibTransId="{1EF0D6B0-0CA8-40C1-B541-C3363E62FB0D}"/>
    <dgm:cxn modelId="{6B7A2388-7758-4FA7-AD5E-F3FF25871BDC}" type="presOf" srcId="{94DBB112-554C-40E0-8398-B086B0316E12}" destId="{AAC3B18F-47CB-4533-9AE8-6EA50C690EB4}" srcOrd="0" destOrd="0" presId="urn:microsoft.com/office/officeart/2005/8/layout/chevron2"/>
    <dgm:cxn modelId="{F30AEF20-4D69-4DAA-81D9-5A7947A2AEBC}" type="presParOf" srcId="{AAC3B18F-47CB-4533-9AE8-6EA50C690EB4}" destId="{75DD59D8-AE3B-4735-8239-96DF187623EB}" srcOrd="0" destOrd="0" presId="urn:microsoft.com/office/officeart/2005/8/layout/chevron2"/>
    <dgm:cxn modelId="{21D820EF-1CBC-416B-AB36-45097E7C5DAD}" type="presParOf" srcId="{75DD59D8-AE3B-4735-8239-96DF187623EB}" destId="{0101BB05-73D2-4A9C-8FBB-804774DE5040}" srcOrd="0" destOrd="0" presId="urn:microsoft.com/office/officeart/2005/8/layout/chevron2"/>
    <dgm:cxn modelId="{F2E1EAE8-BC09-49F5-952F-1F58E699B910}" type="presParOf" srcId="{75DD59D8-AE3B-4735-8239-96DF187623EB}" destId="{AA5288A3-DDA7-4B8C-92BA-20AEEF30731A}" srcOrd="1" destOrd="0" presId="urn:microsoft.com/office/officeart/2005/8/layout/chevron2"/>
    <dgm:cxn modelId="{6F788634-B800-4E02-B25A-66517624F3E6}" type="presParOf" srcId="{AAC3B18F-47CB-4533-9AE8-6EA50C690EB4}" destId="{96BDD3A4-E9C5-4D84-A54B-DE9DB0BBF1BE}" srcOrd="1" destOrd="0" presId="urn:microsoft.com/office/officeart/2005/8/layout/chevron2"/>
    <dgm:cxn modelId="{932E3E51-2DA2-456C-BA67-DA144CB40732}" type="presParOf" srcId="{AAC3B18F-47CB-4533-9AE8-6EA50C690EB4}" destId="{85D9D2F0-3F6B-4CAD-9F7D-46AC00E3E938}" srcOrd="2" destOrd="0" presId="urn:microsoft.com/office/officeart/2005/8/layout/chevron2"/>
    <dgm:cxn modelId="{1D6807B5-7A25-4CD4-BC9E-A98C75ED4F9D}" type="presParOf" srcId="{85D9D2F0-3F6B-4CAD-9F7D-46AC00E3E938}" destId="{8C452D69-6ADA-4B71-9FCD-CB4AA9C9E076}" srcOrd="0" destOrd="0" presId="urn:microsoft.com/office/officeart/2005/8/layout/chevron2"/>
    <dgm:cxn modelId="{81BCF696-D623-46BA-A005-F34EA68EB659}" type="presParOf" srcId="{85D9D2F0-3F6B-4CAD-9F7D-46AC00E3E938}" destId="{8AC3B148-05D9-45CA-9134-244D6C4030B3}" srcOrd="1" destOrd="0" presId="urn:microsoft.com/office/officeart/2005/8/layout/chevron2"/>
    <dgm:cxn modelId="{D050418C-2981-4D8B-B0DA-2C8D3D77A0CA}" type="presParOf" srcId="{AAC3B18F-47CB-4533-9AE8-6EA50C690EB4}" destId="{88AFB627-C262-46D4-A4F2-B951500F4227}" srcOrd="3" destOrd="0" presId="urn:microsoft.com/office/officeart/2005/8/layout/chevron2"/>
    <dgm:cxn modelId="{A955C2BF-66FF-40A3-8830-BB5363EA154F}" type="presParOf" srcId="{AAC3B18F-47CB-4533-9AE8-6EA50C690EB4}" destId="{26ED9EBF-0106-4D1D-828F-F192342DC6B8}" srcOrd="4" destOrd="0" presId="urn:microsoft.com/office/officeart/2005/8/layout/chevron2"/>
    <dgm:cxn modelId="{690783D8-FDB8-4BF0-AA0A-05BA6BD2561B}" type="presParOf" srcId="{26ED9EBF-0106-4D1D-828F-F192342DC6B8}" destId="{2345A705-B548-450F-B340-E976E6133D5D}" srcOrd="0" destOrd="0" presId="urn:microsoft.com/office/officeart/2005/8/layout/chevron2"/>
    <dgm:cxn modelId="{DBC2ADDC-37E1-4CC3-8BEC-34719F924B60}" type="presParOf" srcId="{26ED9EBF-0106-4D1D-828F-F192342DC6B8}" destId="{EE5F39E6-8D50-4D98-8B84-E0719188B9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4F6AD6-3D10-4CCD-AD4A-896D96C4013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14DDEF1-5198-41C7-8AF7-93F873456534}">
      <dgm:prSet phldrT="[Text]"/>
      <dgm:spPr/>
      <dgm:t>
        <a:bodyPr/>
        <a:lstStyle/>
        <a:p>
          <a:r>
            <a:rPr lang="en-US" b="1" dirty="0" smtClean="0"/>
            <a:t>Government</a:t>
          </a:r>
          <a:endParaRPr lang="en-US" b="1" dirty="0"/>
        </a:p>
      </dgm:t>
    </dgm:pt>
    <dgm:pt modelId="{7A339A6F-D557-4B74-804A-DD9709ACF4FB}" type="parTrans" cxnId="{73D9F4CE-9E48-45B2-8DE3-971F339DDD6D}">
      <dgm:prSet/>
      <dgm:spPr/>
      <dgm:t>
        <a:bodyPr/>
        <a:lstStyle/>
        <a:p>
          <a:endParaRPr lang="en-US"/>
        </a:p>
      </dgm:t>
    </dgm:pt>
    <dgm:pt modelId="{413A5E8F-ACA7-4AE2-BCA1-250A63659125}" type="sibTrans" cxnId="{73D9F4CE-9E48-45B2-8DE3-971F339DDD6D}">
      <dgm:prSet/>
      <dgm:spPr/>
      <dgm:t>
        <a:bodyPr/>
        <a:lstStyle/>
        <a:p>
          <a:endParaRPr lang="en-US"/>
        </a:p>
      </dgm:t>
    </dgm:pt>
    <dgm:pt modelId="{4E728B6D-5D83-4D73-A8EA-DE5CE9363ACB}">
      <dgm:prSet phldrT="[Text]"/>
      <dgm:spPr/>
      <dgm:t>
        <a:bodyPr/>
        <a:lstStyle/>
        <a:p>
          <a:r>
            <a:rPr lang="en-US" b="1" dirty="0" smtClean="0"/>
            <a:t>Organization</a:t>
          </a:r>
          <a:endParaRPr lang="en-US" b="1" dirty="0"/>
        </a:p>
      </dgm:t>
    </dgm:pt>
    <dgm:pt modelId="{1CBB6FD9-FCE0-4000-8BA3-38B79D10BC6C}" type="parTrans" cxnId="{48D670AD-ED14-43E3-B28A-27C73EEEC521}">
      <dgm:prSet/>
      <dgm:spPr/>
      <dgm:t>
        <a:bodyPr/>
        <a:lstStyle/>
        <a:p>
          <a:endParaRPr lang="en-US"/>
        </a:p>
      </dgm:t>
    </dgm:pt>
    <dgm:pt modelId="{1FE226D0-119B-41D9-BFD9-648A962223D2}" type="sibTrans" cxnId="{48D670AD-ED14-43E3-B28A-27C73EEEC521}">
      <dgm:prSet/>
      <dgm:spPr/>
      <dgm:t>
        <a:bodyPr/>
        <a:lstStyle/>
        <a:p>
          <a:endParaRPr lang="en-US"/>
        </a:p>
      </dgm:t>
    </dgm:pt>
    <dgm:pt modelId="{4AA7E207-9275-4AED-8285-7A8E14AFC067}">
      <dgm:prSet phldrT="[Text]"/>
      <dgm:spPr/>
      <dgm:t>
        <a:bodyPr/>
        <a:lstStyle/>
        <a:p>
          <a:r>
            <a:rPr lang="en-US" b="1" dirty="0" smtClean="0"/>
            <a:t>You</a:t>
          </a:r>
          <a:endParaRPr lang="en-US" b="1" dirty="0"/>
        </a:p>
      </dgm:t>
    </dgm:pt>
    <dgm:pt modelId="{ABEF0B0A-DA27-4C48-9857-5D4F361424E3}" type="parTrans" cxnId="{B3E3E038-F575-436D-8065-99A131A052F7}">
      <dgm:prSet/>
      <dgm:spPr/>
      <dgm:t>
        <a:bodyPr/>
        <a:lstStyle/>
        <a:p>
          <a:endParaRPr lang="en-US"/>
        </a:p>
      </dgm:t>
    </dgm:pt>
    <dgm:pt modelId="{016445E5-0C0E-4793-B505-13E7819DE9D4}" type="sibTrans" cxnId="{B3E3E038-F575-436D-8065-99A131A052F7}">
      <dgm:prSet/>
      <dgm:spPr/>
      <dgm:t>
        <a:bodyPr/>
        <a:lstStyle/>
        <a:p>
          <a:endParaRPr lang="en-US"/>
        </a:p>
      </dgm:t>
    </dgm:pt>
    <dgm:pt modelId="{AF087A06-9F25-48D4-B201-F344964A3474}" type="pres">
      <dgm:prSet presAssocID="{0E4F6AD6-3D10-4CCD-AD4A-896D96C4013F}" presName="rootnode" presStyleCnt="0">
        <dgm:presLayoutVars>
          <dgm:chMax/>
          <dgm:chPref/>
          <dgm:dir/>
          <dgm:animLvl val="lvl"/>
        </dgm:presLayoutVars>
      </dgm:prSet>
      <dgm:spPr/>
      <dgm:t>
        <a:bodyPr/>
        <a:lstStyle/>
        <a:p>
          <a:endParaRPr lang="en-US"/>
        </a:p>
      </dgm:t>
    </dgm:pt>
    <dgm:pt modelId="{BC51EB38-6131-4FCE-A01D-C2C29DC3DEB3}" type="pres">
      <dgm:prSet presAssocID="{A14DDEF1-5198-41C7-8AF7-93F873456534}" presName="composite" presStyleCnt="0"/>
      <dgm:spPr/>
    </dgm:pt>
    <dgm:pt modelId="{CBE5C60D-75C0-417C-926A-4E2D0EAFF51D}" type="pres">
      <dgm:prSet presAssocID="{A14DDEF1-5198-41C7-8AF7-93F873456534}" presName="LShape" presStyleLbl="alignNode1" presStyleIdx="0" presStyleCnt="5"/>
      <dgm:spPr>
        <a:solidFill>
          <a:srgbClr val="FF0000"/>
        </a:solidFill>
        <a:ln>
          <a:solidFill>
            <a:srgbClr val="FF0000"/>
          </a:solidFill>
        </a:ln>
      </dgm:spPr>
    </dgm:pt>
    <dgm:pt modelId="{8B534F94-9BA5-48D4-9DC4-F93EDA0B6CD7}" type="pres">
      <dgm:prSet presAssocID="{A14DDEF1-5198-41C7-8AF7-93F873456534}" presName="ParentText" presStyleLbl="revTx" presStyleIdx="0" presStyleCnt="3">
        <dgm:presLayoutVars>
          <dgm:chMax val="0"/>
          <dgm:chPref val="0"/>
          <dgm:bulletEnabled val="1"/>
        </dgm:presLayoutVars>
      </dgm:prSet>
      <dgm:spPr/>
      <dgm:t>
        <a:bodyPr/>
        <a:lstStyle/>
        <a:p>
          <a:endParaRPr lang="en-US"/>
        </a:p>
      </dgm:t>
    </dgm:pt>
    <dgm:pt modelId="{6ED53945-6590-473C-8943-698094D58B1A}" type="pres">
      <dgm:prSet presAssocID="{A14DDEF1-5198-41C7-8AF7-93F873456534}" presName="Triangle" presStyleLbl="alignNode1" presStyleIdx="1" presStyleCnt="5"/>
      <dgm:spPr>
        <a:solidFill>
          <a:schemeClr val="bg1"/>
        </a:solidFill>
        <a:ln>
          <a:solidFill>
            <a:schemeClr val="tx1"/>
          </a:solidFill>
        </a:ln>
      </dgm:spPr>
    </dgm:pt>
    <dgm:pt modelId="{0B8615AF-2F11-4F94-BF85-A0FFF5A4CA76}" type="pres">
      <dgm:prSet presAssocID="{413A5E8F-ACA7-4AE2-BCA1-250A63659125}" presName="sibTrans" presStyleCnt="0"/>
      <dgm:spPr/>
    </dgm:pt>
    <dgm:pt modelId="{4D717B52-94CB-46B2-AEBD-0115D4D62656}" type="pres">
      <dgm:prSet presAssocID="{413A5E8F-ACA7-4AE2-BCA1-250A63659125}" presName="space" presStyleCnt="0"/>
      <dgm:spPr/>
    </dgm:pt>
    <dgm:pt modelId="{44FCF154-BF8C-44D7-ACE8-288BEA924D63}" type="pres">
      <dgm:prSet presAssocID="{4E728B6D-5D83-4D73-A8EA-DE5CE9363ACB}" presName="composite" presStyleCnt="0"/>
      <dgm:spPr/>
    </dgm:pt>
    <dgm:pt modelId="{2ACEE978-3BF7-48C5-840A-CE8259350BF0}" type="pres">
      <dgm:prSet presAssocID="{4E728B6D-5D83-4D73-A8EA-DE5CE9363ACB}" presName="LShape" presStyleLbl="alignNode1" presStyleIdx="2" presStyleCnt="5"/>
      <dgm:spPr>
        <a:solidFill>
          <a:srgbClr val="FF0000"/>
        </a:solidFill>
        <a:ln>
          <a:solidFill>
            <a:srgbClr val="FF0000"/>
          </a:solidFill>
        </a:ln>
      </dgm:spPr>
    </dgm:pt>
    <dgm:pt modelId="{A0B5DEC9-A04A-4103-9F91-ED0828C50565}" type="pres">
      <dgm:prSet presAssocID="{4E728B6D-5D83-4D73-A8EA-DE5CE9363ACB}" presName="ParentText" presStyleLbl="revTx" presStyleIdx="1" presStyleCnt="3">
        <dgm:presLayoutVars>
          <dgm:chMax val="0"/>
          <dgm:chPref val="0"/>
          <dgm:bulletEnabled val="1"/>
        </dgm:presLayoutVars>
      </dgm:prSet>
      <dgm:spPr/>
      <dgm:t>
        <a:bodyPr/>
        <a:lstStyle/>
        <a:p>
          <a:endParaRPr lang="en-US"/>
        </a:p>
      </dgm:t>
    </dgm:pt>
    <dgm:pt modelId="{87A714B8-8F9B-416B-89A3-525BC18863C3}" type="pres">
      <dgm:prSet presAssocID="{4E728B6D-5D83-4D73-A8EA-DE5CE9363ACB}" presName="Triangle" presStyleLbl="alignNode1" presStyleIdx="3" presStyleCnt="5" custLinFactNeighborX="-5455" custLinFactNeighborY="-27423"/>
      <dgm:spPr>
        <a:solidFill>
          <a:schemeClr val="bg1"/>
        </a:solidFill>
        <a:ln>
          <a:solidFill>
            <a:schemeClr val="tx1"/>
          </a:solidFill>
        </a:ln>
      </dgm:spPr>
    </dgm:pt>
    <dgm:pt modelId="{1FAE350E-8C5B-4DD5-8F6A-80A2B31B45DF}" type="pres">
      <dgm:prSet presAssocID="{1FE226D0-119B-41D9-BFD9-648A962223D2}" presName="sibTrans" presStyleCnt="0"/>
      <dgm:spPr/>
    </dgm:pt>
    <dgm:pt modelId="{82C2FF75-3108-4CA0-A83C-135CFF26F90A}" type="pres">
      <dgm:prSet presAssocID="{1FE226D0-119B-41D9-BFD9-648A962223D2}" presName="space" presStyleCnt="0"/>
      <dgm:spPr/>
    </dgm:pt>
    <dgm:pt modelId="{0FD3302C-5EE6-42A4-85BC-769A7A88635C}" type="pres">
      <dgm:prSet presAssocID="{4AA7E207-9275-4AED-8285-7A8E14AFC067}" presName="composite" presStyleCnt="0"/>
      <dgm:spPr/>
    </dgm:pt>
    <dgm:pt modelId="{A95FDE53-2865-4825-B661-C8E2BF637CCC}" type="pres">
      <dgm:prSet presAssocID="{4AA7E207-9275-4AED-8285-7A8E14AFC067}" presName="LShape" presStyleLbl="alignNode1" presStyleIdx="4" presStyleCnt="5"/>
      <dgm:spPr>
        <a:solidFill>
          <a:srgbClr val="FF0000"/>
        </a:solidFill>
        <a:ln>
          <a:solidFill>
            <a:srgbClr val="FF0000"/>
          </a:solidFill>
        </a:ln>
      </dgm:spPr>
    </dgm:pt>
    <dgm:pt modelId="{2643DB58-CE81-473B-8DFA-DDEB002E8053}" type="pres">
      <dgm:prSet presAssocID="{4AA7E207-9275-4AED-8285-7A8E14AFC067}" presName="ParentText" presStyleLbl="revTx" presStyleIdx="2" presStyleCnt="3">
        <dgm:presLayoutVars>
          <dgm:chMax val="0"/>
          <dgm:chPref val="0"/>
          <dgm:bulletEnabled val="1"/>
        </dgm:presLayoutVars>
      </dgm:prSet>
      <dgm:spPr/>
      <dgm:t>
        <a:bodyPr/>
        <a:lstStyle/>
        <a:p>
          <a:endParaRPr lang="en-US"/>
        </a:p>
      </dgm:t>
    </dgm:pt>
  </dgm:ptLst>
  <dgm:cxnLst>
    <dgm:cxn modelId="{CE3FD7E0-753A-49B6-90D1-339DEEB7D7AB}" type="presOf" srcId="{4AA7E207-9275-4AED-8285-7A8E14AFC067}" destId="{2643DB58-CE81-473B-8DFA-DDEB002E8053}" srcOrd="0" destOrd="0" presId="urn:microsoft.com/office/officeart/2009/3/layout/StepUpProcess"/>
    <dgm:cxn modelId="{6CEEBB12-0974-4B71-B57E-759F19E551F8}" type="presOf" srcId="{0E4F6AD6-3D10-4CCD-AD4A-896D96C4013F}" destId="{AF087A06-9F25-48D4-B201-F344964A3474}" srcOrd="0" destOrd="0" presId="urn:microsoft.com/office/officeart/2009/3/layout/StepUpProcess"/>
    <dgm:cxn modelId="{73D9F4CE-9E48-45B2-8DE3-971F339DDD6D}" srcId="{0E4F6AD6-3D10-4CCD-AD4A-896D96C4013F}" destId="{A14DDEF1-5198-41C7-8AF7-93F873456534}" srcOrd="0" destOrd="0" parTransId="{7A339A6F-D557-4B74-804A-DD9709ACF4FB}" sibTransId="{413A5E8F-ACA7-4AE2-BCA1-250A63659125}"/>
    <dgm:cxn modelId="{B3E3E038-F575-436D-8065-99A131A052F7}" srcId="{0E4F6AD6-3D10-4CCD-AD4A-896D96C4013F}" destId="{4AA7E207-9275-4AED-8285-7A8E14AFC067}" srcOrd="2" destOrd="0" parTransId="{ABEF0B0A-DA27-4C48-9857-5D4F361424E3}" sibTransId="{016445E5-0C0E-4793-B505-13E7819DE9D4}"/>
    <dgm:cxn modelId="{B995CFB1-2493-4CFE-8815-1EA176BC661D}" type="presOf" srcId="{A14DDEF1-5198-41C7-8AF7-93F873456534}" destId="{8B534F94-9BA5-48D4-9DC4-F93EDA0B6CD7}" srcOrd="0" destOrd="0" presId="urn:microsoft.com/office/officeart/2009/3/layout/StepUpProcess"/>
    <dgm:cxn modelId="{48D670AD-ED14-43E3-B28A-27C73EEEC521}" srcId="{0E4F6AD6-3D10-4CCD-AD4A-896D96C4013F}" destId="{4E728B6D-5D83-4D73-A8EA-DE5CE9363ACB}" srcOrd="1" destOrd="0" parTransId="{1CBB6FD9-FCE0-4000-8BA3-38B79D10BC6C}" sibTransId="{1FE226D0-119B-41D9-BFD9-648A962223D2}"/>
    <dgm:cxn modelId="{53CD0826-0D12-4980-B8CC-5B5000A5CEEE}" type="presOf" srcId="{4E728B6D-5D83-4D73-A8EA-DE5CE9363ACB}" destId="{A0B5DEC9-A04A-4103-9F91-ED0828C50565}" srcOrd="0" destOrd="0" presId="urn:microsoft.com/office/officeart/2009/3/layout/StepUpProcess"/>
    <dgm:cxn modelId="{A9CEDCE0-2AAD-4DA2-98AB-E79CFD3FE70B}" type="presParOf" srcId="{AF087A06-9F25-48D4-B201-F344964A3474}" destId="{BC51EB38-6131-4FCE-A01D-C2C29DC3DEB3}" srcOrd="0" destOrd="0" presId="urn:microsoft.com/office/officeart/2009/3/layout/StepUpProcess"/>
    <dgm:cxn modelId="{D89F9AF1-77C9-4F4C-AEE6-C3A7022A259A}" type="presParOf" srcId="{BC51EB38-6131-4FCE-A01D-C2C29DC3DEB3}" destId="{CBE5C60D-75C0-417C-926A-4E2D0EAFF51D}" srcOrd="0" destOrd="0" presId="urn:microsoft.com/office/officeart/2009/3/layout/StepUpProcess"/>
    <dgm:cxn modelId="{C6B54ED4-4FA5-4523-A4E8-5EC5EC316C17}" type="presParOf" srcId="{BC51EB38-6131-4FCE-A01D-C2C29DC3DEB3}" destId="{8B534F94-9BA5-48D4-9DC4-F93EDA0B6CD7}" srcOrd="1" destOrd="0" presId="urn:microsoft.com/office/officeart/2009/3/layout/StepUpProcess"/>
    <dgm:cxn modelId="{6FE8CD76-0722-4762-AC8B-BE01802D7481}" type="presParOf" srcId="{BC51EB38-6131-4FCE-A01D-C2C29DC3DEB3}" destId="{6ED53945-6590-473C-8943-698094D58B1A}" srcOrd="2" destOrd="0" presId="urn:microsoft.com/office/officeart/2009/3/layout/StepUpProcess"/>
    <dgm:cxn modelId="{6E8C2C3D-0985-43FA-B09D-809B2FA0BE44}" type="presParOf" srcId="{AF087A06-9F25-48D4-B201-F344964A3474}" destId="{0B8615AF-2F11-4F94-BF85-A0FFF5A4CA76}" srcOrd="1" destOrd="0" presId="urn:microsoft.com/office/officeart/2009/3/layout/StepUpProcess"/>
    <dgm:cxn modelId="{26B9D6F8-67E7-4E50-8E02-78698DDF1391}" type="presParOf" srcId="{0B8615AF-2F11-4F94-BF85-A0FFF5A4CA76}" destId="{4D717B52-94CB-46B2-AEBD-0115D4D62656}" srcOrd="0" destOrd="0" presId="urn:microsoft.com/office/officeart/2009/3/layout/StepUpProcess"/>
    <dgm:cxn modelId="{8FED7FBF-EC6F-45F0-98B2-623E30C2DB28}" type="presParOf" srcId="{AF087A06-9F25-48D4-B201-F344964A3474}" destId="{44FCF154-BF8C-44D7-ACE8-288BEA924D63}" srcOrd="2" destOrd="0" presId="urn:microsoft.com/office/officeart/2009/3/layout/StepUpProcess"/>
    <dgm:cxn modelId="{420F8189-F984-4E6D-AB4D-59ECFF7BE74B}" type="presParOf" srcId="{44FCF154-BF8C-44D7-ACE8-288BEA924D63}" destId="{2ACEE978-3BF7-48C5-840A-CE8259350BF0}" srcOrd="0" destOrd="0" presId="urn:microsoft.com/office/officeart/2009/3/layout/StepUpProcess"/>
    <dgm:cxn modelId="{781E1831-C508-4CF3-8A81-37260EADC7B3}" type="presParOf" srcId="{44FCF154-BF8C-44D7-ACE8-288BEA924D63}" destId="{A0B5DEC9-A04A-4103-9F91-ED0828C50565}" srcOrd="1" destOrd="0" presId="urn:microsoft.com/office/officeart/2009/3/layout/StepUpProcess"/>
    <dgm:cxn modelId="{4F096D84-CCEC-4742-B03B-4428559141BB}" type="presParOf" srcId="{44FCF154-BF8C-44D7-ACE8-288BEA924D63}" destId="{87A714B8-8F9B-416B-89A3-525BC18863C3}" srcOrd="2" destOrd="0" presId="urn:microsoft.com/office/officeart/2009/3/layout/StepUpProcess"/>
    <dgm:cxn modelId="{30B976A4-FF44-4E62-955D-09B4536796F8}" type="presParOf" srcId="{AF087A06-9F25-48D4-B201-F344964A3474}" destId="{1FAE350E-8C5B-4DD5-8F6A-80A2B31B45DF}" srcOrd="3" destOrd="0" presId="urn:microsoft.com/office/officeart/2009/3/layout/StepUpProcess"/>
    <dgm:cxn modelId="{79257900-170D-4138-A7B3-6A15EAECCCC7}" type="presParOf" srcId="{1FAE350E-8C5B-4DD5-8F6A-80A2B31B45DF}" destId="{82C2FF75-3108-4CA0-A83C-135CFF26F90A}" srcOrd="0" destOrd="0" presId="urn:microsoft.com/office/officeart/2009/3/layout/StepUpProcess"/>
    <dgm:cxn modelId="{FBCA365C-B0FA-4ED0-AFA7-172771B6AC6F}" type="presParOf" srcId="{AF087A06-9F25-48D4-B201-F344964A3474}" destId="{0FD3302C-5EE6-42A4-85BC-769A7A88635C}" srcOrd="4" destOrd="0" presId="urn:microsoft.com/office/officeart/2009/3/layout/StepUpProcess"/>
    <dgm:cxn modelId="{5684E01B-4D0C-46AD-A838-E0B6390CE9EC}" type="presParOf" srcId="{0FD3302C-5EE6-42A4-85BC-769A7A88635C}" destId="{A95FDE53-2865-4825-B661-C8E2BF637CCC}" srcOrd="0" destOrd="0" presId="urn:microsoft.com/office/officeart/2009/3/layout/StepUpProcess"/>
    <dgm:cxn modelId="{9FDAE74C-7EDD-4018-B72C-FC4072AF49DD}" type="presParOf" srcId="{0FD3302C-5EE6-42A4-85BC-769A7A88635C}" destId="{2643DB58-CE81-473B-8DFA-DDEB002E805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817184-75B9-49D5-B4F0-8A3B7E54ECA1}" type="doc">
      <dgm:prSet loTypeId="urn:microsoft.com/office/officeart/2008/layout/CircularPictureCallout" loCatId="picture" qsTypeId="urn:microsoft.com/office/officeart/2005/8/quickstyle/simple5" qsCatId="simple" csTypeId="urn:microsoft.com/office/officeart/2005/8/colors/accent1_2" csCatId="accent1" phldr="1"/>
      <dgm:spPr/>
      <dgm:t>
        <a:bodyPr/>
        <a:lstStyle/>
        <a:p>
          <a:endParaRPr lang="en-US"/>
        </a:p>
      </dgm:t>
    </dgm:pt>
    <dgm:pt modelId="{B967EE37-30ED-4227-9110-846B60A3DE0F}">
      <dgm:prSet/>
      <dgm:spPr/>
      <dgm:t>
        <a:bodyPr/>
        <a:lstStyle/>
        <a:p>
          <a:endParaRPr lang="en-US"/>
        </a:p>
      </dgm:t>
    </dgm:pt>
    <dgm:pt modelId="{436A1C3E-9E01-4929-983F-7B04AB2A62F0}" type="parTrans" cxnId="{63632BA1-2660-49A0-BBCD-CB84CABBE780}">
      <dgm:prSet/>
      <dgm:spPr/>
      <dgm:t>
        <a:bodyPr/>
        <a:lstStyle/>
        <a:p>
          <a:endParaRPr lang="en-US"/>
        </a:p>
      </dgm:t>
    </dgm:pt>
    <dgm:pt modelId="{E286DA96-21E3-4F36-AD48-D6530171EBDF}" type="sibTrans" cxnId="{63632BA1-2660-49A0-BBCD-CB84CABBE780}">
      <dgm:prSet/>
      <dgm:spPr>
        <a:solidFill>
          <a:srgbClr val="FF0000"/>
        </a:solidFill>
      </dgm:spPr>
      <dgm:t>
        <a:bodyPr/>
        <a:lstStyle/>
        <a:p>
          <a:endParaRPr lang="en-US"/>
        </a:p>
      </dgm:t>
    </dgm:pt>
    <dgm:pt modelId="{B8F85027-FC29-4118-A627-D52EA741AEA5}">
      <dgm:prSet phldrT="[Text]" custT="1"/>
      <dgm:spPr/>
      <dgm:t>
        <a:bodyPr/>
        <a:lstStyle/>
        <a:p>
          <a:r>
            <a:rPr lang="en-US" sz="1000" b="1" dirty="0" smtClean="0">
              <a:latin typeface="Times New Roman" pitchFamily="18" charset="0"/>
              <a:cs typeface="Times New Roman" pitchFamily="18" charset="0"/>
            </a:rPr>
            <a:t>Office for Civil Rights</a:t>
          </a:r>
          <a:endParaRPr lang="en-US" sz="1000" b="1" dirty="0">
            <a:latin typeface="Times New Roman" pitchFamily="18" charset="0"/>
            <a:cs typeface="Times New Roman" pitchFamily="18" charset="0"/>
          </a:endParaRPr>
        </a:p>
      </dgm:t>
    </dgm:pt>
    <dgm:pt modelId="{448B0068-6A76-4AA8-92BB-88D572E75E73}" type="parTrans" cxnId="{1B00EE4A-3118-493B-B407-3032A57C1574}">
      <dgm:prSet/>
      <dgm:spPr/>
      <dgm:t>
        <a:bodyPr/>
        <a:lstStyle/>
        <a:p>
          <a:endParaRPr lang="en-US"/>
        </a:p>
      </dgm:t>
    </dgm:pt>
    <dgm:pt modelId="{58B2CADC-84C0-4D0D-8298-F2F2D1EAC29A}" type="sibTrans" cxnId="{1B00EE4A-3118-493B-B407-3032A57C1574}">
      <dgm:prSet/>
      <dgm:spPr>
        <a:solidFill>
          <a:schemeClr val="tx1"/>
        </a:solidFill>
      </dgm:spPr>
      <dgm:t>
        <a:bodyPr/>
        <a:lstStyle/>
        <a:p>
          <a:endParaRPr lang="en-US"/>
        </a:p>
      </dgm:t>
    </dgm:pt>
    <dgm:pt modelId="{212AFA85-8D4D-48C1-9148-1342180A4ACE}">
      <dgm:prSet phldrT="[Text]" custT="1"/>
      <dgm:spPr/>
      <dgm:t>
        <a:bodyPr/>
        <a:lstStyle/>
        <a:p>
          <a:r>
            <a:rPr lang="en-US" sz="1000" b="1" dirty="0" smtClean="0">
              <a:latin typeface="Times New Roman" pitchFamily="18" charset="0"/>
              <a:cs typeface="Times New Roman" pitchFamily="18" charset="0"/>
            </a:rPr>
            <a:t>Public</a:t>
          </a:r>
          <a:endParaRPr lang="en-US" sz="1000" b="1" dirty="0">
            <a:latin typeface="Times New Roman" pitchFamily="18" charset="0"/>
            <a:cs typeface="Times New Roman" pitchFamily="18" charset="0"/>
          </a:endParaRPr>
        </a:p>
      </dgm:t>
    </dgm:pt>
    <dgm:pt modelId="{1F039079-058D-4674-B7F7-D02129F67AF8}" type="parTrans" cxnId="{2DF2E4F5-9D4D-43A6-A872-2D95D3D2FB59}">
      <dgm:prSet/>
      <dgm:spPr/>
      <dgm:t>
        <a:bodyPr/>
        <a:lstStyle/>
        <a:p>
          <a:endParaRPr lang="en-US"/>
        </a:p>
      </dgm:t>
    </dgm:pt>
    <dgm:pt modelId="{FFEB263E-23AE-4F18-B753-8A4BA34B0F25}" type="sibTrans" cxnId="{2DF2E4F5-9D4D-43A6-A872-2D95D3D2FB59}">
      <dgm:prSet/>
      <dgm:spPr>
        <a:solidFill>
          <a:schemeClr val="tx1"/>
        </a:solidFill>
      </dgm:spPr>
      <dgm:t>
        <a:bodyPr/>
        <a:lstStyle/>
        <a:p>
          <a:endParaRPr lang="en-US"/>
        </a:p>
      </dgm:t>
    </dgm:pt>
    <dgm:pt modelId="{A5CD53F1-E70E-44F6-8196-E8277068E3CB}">
      <dgm:prSet phldrT="[Text]" custT="1"/>
      <dgm:spPr/>
      <dgm:t>
        <a:bodyPr/>
        <a:lstStyle/>
        <a:p>
          <a:r>
            <a:rPr lang="en-US" sz="1000" b="1" dirty="0" smtClean="0">
              <a:latin typeface="Times New Roman" pitchFamily="18" charset="0"/>
              <a:cs typeface="Times New Roman" pitchFamily="18" charset="0"/>
            </a:rPr>
            <a:t>Department of Justice</a:t>
          </a:r>
          <a:endParaRPr lang="en-US" sz="1000" b="1" dirty="0">
            <a:latin typeface="Times New Roman" pitchFamily="18" charset="0"/>
            <a:cs typeface="Times New Roman" pitchFamily="18" charset="0"/>
          </a:endParaRPr>
        </a:p>
      </dgm:t>
    </dgm:pt>
    <dgm:pt modelId="{41762C16-BBDF-46AA-96DD-9770CEB3888F}" type="sibTrans" cxnId="{ADC33B1B-F1DF-45D8-8B2C-7BC35946003D}">
      <dgm:prSet/>
      <dgm:spPr>
        <a:solidFill>
          <a:schemeClr val="tx1"/>
        </a:solidFill>
      </dgm:spPr>
      <dgm:t>
        <a:bodyPr/>
        <a:lstStyle/>
        <a:p>
          <a:endParaRPr lang="en-US"/>
        </a:p>
      </dgm:t>
    </dgm:pt>
    <dgm:pt modelId="{B41CBFA1-C9DF-417B-98D9-DAD9887E494C}" type="parTrans" cxnId="{ADC33B1B-F1DF-45D8-8B2C-7BC35946003D}">
      <dgm:prSet/>
      <dgm:spPr/>
      <dgm:t>
        <a:bodyPr/>
        <a:lstStyle/>
        <a:p>
          <a:endParaRPr lang="en-US"/>
        </a:p>
      </dgm:t>
    </dgm:pt>
    <dgm:pt modelId="{96FB8E3B-828C-4882-8F14-4A9EB6BA6C88}" type="pres">
      <dgm:prSet presAssocID="{39817184-75B9-49D5-B4F0-8A3B7E54ECA1}" presName="Name0" presStyleCnt="0">
        <dgm:presLayoutVars>
          <dgm:chMax val="7"/>
          <dgm:chPref val="7"/>
          <dgm:dir/>
        </dgm:presLayoutVars>
      </dgm:prSet>
      <dgm:spPr/>
      <dgm:t>
        <a:bodyPr/>
        <a:lstStyle/>
        <a:p>
          <a:endParaRPr lang="en-US"/>
        </a:p>
      </dgm:t>
    </dgm:pt>
    <dgm:pt modelId="{1DD4BB11-956A-4BB1-8CE1-4C68B4EC0736}" type="pres">
      <dgm:prSet presAssocID="{39817184-75B9-49D5-B4F0-8A3B7E54ECA1}" presName="Name1" presStyleCnt="0"/>
      <dgm:spPr/>
    </dgm:pt>
    <dgm:pt modelId="{9AC41855-4D89-40FF-9CC0-E1642E23DC55}" type="pres">
      <dgm:prSet presAssocID="{E286DA96-21E3-4F36-AD48-D6530171EBDF}" presName="picture_1" presStyleCnt="0"/>
      <dgm:spPr/>
    </dgm:pt>
    <dgm:pt modelId="{3238C45C-918A-47C6-9C65-C126646460AC}" type="pres">
      <dgm:prSet presAssocID="{E286DA96-21E3-4F36-AD48-D6530171EBDF}" presName="pictureRepeatNode" presStyleLbl="alignImgPlace1" presStyleIdx="0" presStyleCnt="4" custLinFactNeighborX="-3000" custLinFactNeighborY="8000"/>
      <dgm:spPr/>
      <dgm:t>
        <a:bodyPr/>
        <a:lstStyle/>
        <a:p>
          <a:endParaRPr lang="en-US"/>
        </a:p>
      </dgm:t>
    </dgm:pt>
    <dgm:pt modelId="{D200EC33-1549-46F1-B57D-BE7708131E69}" type="pres">
      <dgm:prSet presAssocID="{B967EE37-30ED-4227-9110-846B60A3DE0F}" presName="text_1" presStyleLbl="node1" presStyleIdx="0" presStyleCnt="0" custLinFactX="-158619" custLinFactY="-63528" custLinFactNeighborX="-200000" custLinFactNeighborY="-100000">
        <dgm:presLayoutVars>
          <dgm:bulletEnabled val="1"/>
        </dgm:presLayoutVars>
      </dgm:prSet>
      <dgm:spPr/>
      <dgm:t>
        <a:bodyPr/>
        <a:lstStyle/>
        <a:p>
          <a:endParaRPr lang="en-US"/>
        </a:p>
      </dgm:t>
    </dgm:pt>
    <dgm:pt modelId="{811EB8E1-C750-424E-8D0D-2B171C5F0EE7}" type="pres">
      <dgm:prSet presAssocID="{41762C16-BBDF-46AA-96DD-9770CEB3888F}" presName="picture_2" presStyleCnt="0"/>
      <dgm:spPr/>
    </dgm:pt>
    <dgm:pt modelId="{CD00A620-A146-4AA2-BD9D-E9B849D4F651}" type="pres">
      <dgm:prSet presAssocID="{41762C16-BBDF-46AA-96DD-9770CEB3888F}" presName="pictureRepeatNode" presStyleLbl="alignImgPlace1" presStyleIdx="1" presStyleCnt="4"/>
      <dgm:spPr/>
      <dgm:t>
        <a:bodyPr/>
        <a:lstStyle/>
        <a:p>
          <a:endParaRPr lang="en-US"/>
        </a:p>
      </dgm:t>
    </dgm:pt>
    <dgm:pt modelId="{9D07DA5D-9C42-4174-9D54-8D177E1F492B}" type="pres">
      <dgm:prSet presAssocID="{A5CD53F1-E70E-44F6-8196-E8277068E3CB}" presName="line_2" presStyleLbl="parChTrans1D1" presStyleIdx="0" presStyleCnt="3"/>
      <dgm:spPr>
        <a:ln>
          <a:solidFill>
            <a:schemeClr val="bg2">
              <a:lumMod val="75000"/>
            </a:schemeClr>
          </a:solidFill>
        </a:ln>
      </dgm:spPr>
    </dgm:pt>
    <dgm:pt modelId="{C2F17748-0CDA-42DE-8156-253289E79D5C}" type="pres">
      <dgm:prSet presAssocID="{A5CD53F1-E70E-44F6-8196-E8277068E3CB}" presName="textparent_2" presStyleLbl="node1" presStyleIdx="0" presStyleCnt="0"/>
      <dgm:spPr/>
    </dgm:pt>
    <dgm:pt modelId="{699B7C4C-244A-4C6A-A8F4-CCDE2060E9AB}" type="pres">
      <dgm:prSet presAssocID="{A5CD53F1-E70E-44F6-8196-E8277068E3CB}" presName="text_2" presStyleLbl="revTx" presStyleIdx="0" presStyleCnt="3" custScaleX="194949">
        <dgm:presLayoutVars>
          <dgm:bulletEnabled val="1"/>
        </dgm:presLayoutVars>
      </dgm:prSet>
      <dgm:spPr/>
      <dgm:t>
        <a:bodyPr/>
        <a:lstStyle/>
        <a:p>
          <a:endParaRPr lang="en-US"/>
        </a:p>
      </dgm:t>
    </dgm:pt>
    <dgm:pt modelId="{29E56EBD-CAF9-4841-BF99-5480DC2BD094}" type="pres">
      <dgm:prSet presAssocID="{58B2CADC-84C0-4D0D-8298-F2F2D1EAC29A}" presName="picture_3" presStyleCnt="0"/>
      <dgm:spPr/>
    </dgm:pt>
    <dgm:pt modelId="{9FE265E8-C4FF-4FD9-A141-E8D765CAFD3C}" type="pres">
      <dgm:prSet presAssocID="{58B2CADC-84C0-4D0D-8298-F2F2D1EAC29A}" presName="pictureRepeatNode" presStyleLbl="alignImgPlace1" presStyleIdx="2" presStyleCnt="4"/>
      <dgm:spPr/>
      <dgm:t>
        <a:bodyPr/>
        <a:lstStyle/>
        <a:p>
          <a:endParaRPr lang="en-US"/>
        </a:p>
      </dgm:t>
    </dgm:pt>
    <dgm:pt modelId="{1B628B1D-BF3D-40C9-B491-F8442AF58508}" type="pres">
      <dgm:prSet presAssocID="{B8F85027-FC29-4118-A627-D52EA741AEA5}" presName="line_3" presStyleLbl="parChTrans1D1" presStyleIdx="1" presStyleCnt="3"/>
      <dgm:spPr>
        <a:ln>
          <a:solidFill>
            <a:schemeClr val="bg2">
              <a:lumMod val="75000"/>
            </a:schemeClr>
          </a:solidFill>
        </a:ln>
      </dgm:spPr>
    </dgm:pt>
    <dgm:pt modelId="{5FD62BE4-DE77-44EB-98A6-89DA6BAF42DB}" type="pres">
      <dgm:prSet presAssocID="{B8F85027-FC29-4118-A627-D52EA741AEA5}" presName="textparent_3" presStyleLbl="node1" presStyleIdx="0" presStyleCnt="0"/>
      <dgm:spPr/>
    </dgm:pt>
    <dgm:pt modelId="{F64A6FA4-4C33-4DDC-9D5F-3F68326203ED}" type="pres">
      <dgm:prSet presAssocID="{B8F85027-FC29-4118-A627-D52EA741AEA5}" presName="text_3" presStyleLbl="revTx" presStyleIdx="1" presStyleCnt="3" custScaleX="356003">
        <dgm:presLayoutVars>
          <dgm:bulletEnabled val="1"/>
        </dgm:presLayoutVars>
      </dgm:prSet>
      <dgm:spPr/>
      <dgm:t>
        <a:bodyPr/>
        <a:lstStyle/>
        <a:p>
          <a:endParaRPr lang="en-US"/>
        </a:p>
      </dgm:t>
    </dgm:pt>
    <dgm:pt modelId="{94292C7E-19FD-4D56-A0BD-4C57C5095642}" type="pres">
      <dgm:prSet presAssocID="{FFEB263E-23AE-4F18-B753-8A4BA34B0F25}" presName="picture_4" presStyleCnt="0"/>
      <dgm:spPr/>
    </dgm:pt>
    <dgm:pt modelId="{1163514A-EB16-42BA-B29C-4F1349971204}" type="pres">
      <dgm:prSet presAssocID="{FFEB263E-23AE-4F18-B753-8A4BA34B0F25}" presName="pictureRepeatNode" presStyleLbl="alignImgPlace1" presStyleIdx="3" presStyleCnt="4" custLinFactNeighborX="-3233" custLinFactNeighborY="8408"/>
      <dgm:spPr/>
      <dgm:t>
        <a:bodyPr/>
        <a:lstStyle/>
        <a:p>
          <a:endParaRPr lang="en-US"/>
        </a:p>
      </dgm:t>
    </dgm:pt>
    <dgm:pt modelId="{60843260-AEF2-4757-8EF1-086C45001EC2}" type="pres">
      <dgm:prSet presAssocID="{212AFA85-8D4D-48C1-9148-1342180A4ACE}" presName="line_4" presStyleLbl="parChTrans1D1" presStyleIdx="2" presStyleCnt="3"/>
      <dgm:spPr>
        <a:ln>
          <a:solidFill>
            <a:schemeClr val="bg2">
              <a:lumMod val="75000"/>
            </a:schemeClr>
          </a:solidFill>
        </a:ln>
      </dgm:spPr>
    </dgm:pt>
    <dgm:pt modelId="{A2D7BAFC-ACF0-4668-9073-A15224CB4CA8}" type="pres">
      <dgm:prSet presAssocID="{212AFA85-8D4D-48C1-9148-1342180A4ACE}" presName="textparent_4" presStyleLbl="node1" presStyleIdx="0" presStyleCnt="0"/>
      <dgm:spPr/>
    </dgm:pt>
    <dgm:pt modelId="{BD9D8219-CF7C-472F-80BB-30C0D7FC800C}" type="pres">
      <dgm:prSet presAssocID="{212AFA85-8D4D-48C1-9148-1342180A4ACE}" presName="text_4" presStyleLbl="revTx" presStyleIdx="2" presStyleCnt="3">
        <dgm:presLayoutVars>
          <dgm:bulletEnabled val="1"/>
        </dgm:presLayoutVars>
      </dgm:prSet>
      <dgm:spPr/>
      <dgm:t>
        <a:bodyPr/>
        <a:lstStyle/>
        <a:p>
          <a:endParaRPr lang="en-US"/>
        </a:p>
      </dgm:t>
    </dgm:pt>
  </dgm:ptLst>
  <dgm:cxnLst>
    <dgm:cxn modelId="{2D777A2F-2A32-45B4-80E2-23BFE1B58693}" type="presOf" srcId="{A5CD53F1-E70E-44F6-8196-E8277068E3CB}" destId="{699B7C4C-244A-4C6A-A8F4-CCDE2060E9AB}" srcOrd="0" destOrd="0" presId="urn:microsoft.com/office/officeart/2008/layout/CircularPictureCallout"/>
    <dgm:cxn modelId="{C2A67C71-E151-48D8-9A87-D49CC5AB691D}" type="presOf" srcId="{E286DA96-21E3-4F36-AD48-D6530171EBDF}" destId="{3238C45C-918A-47C6-9C65-C126646460AC}" srcOrd="0" destOrd="0" presId="urn:microsoft.com/office/officeart/2008/layout/CircularPictureCallout"/>
    <dgm:cxn modelId="{2DF2E4F5-9D4D-43A6-A872-2D95D3D2FB59}" srcId="{39817184-75B9-49D5-B4F0-8A3B7E54ECA1}" destId="{212AFA85-8D4D-48C1-9148-1342180A4ACE}" srcOrd="3" destOrd="0" parTransId="{1F039079-058D-4674-B7F7-D02129F67AF8}" sibTransId="{FFEB263E-23AE-4F18-B753-8A4BA34B0F25}"/>
    <dgm:cxn modelId="{96559B15-820F-4B09-A5C2-2A44F18B7953}" type="presOf" srcId="{39817184-75B9-49D5-B4F0-8A3B7E54ECA1}" destId="{96FB8E3B-828C-4882-8F14-4A9EB6BA6C88}" srcOrd="0" destOrd="0" presId="urn:microsoft.com/office/officeart/2008/layout/CircularPictureCallout"/>
    <dgm:cxn modelId="{63632BA1-2660-49A0-BBCD-CB84CABBE780}" srcId="{39817184-75B9-49D5-B4F0-8A3B7E54ECA1}" destId="{B967EE37-30ED-4227-9110-846B60A3DE0F}" srcOrd="0" destOrd="0" parTransId="{436A1C3E-9E01-4929-983F-7B04AB2A62F0}" sibTransId="{E286DA96-21E3-4F36-AD48-D6530171EBDF}"/>
    <dgm:cxn modelId="{1B00EE4A-3118-493B-B407-3032A57C1574}" srcId="{39817184-75B9-49D5-B4F0-8A3B7E54ECA1}" destId="{B8F85027-FC29-4118-A627-D52EA741AEA5}" srcOrd="2" destOrd="0" parTransId="{448B0068-6A76-4AA8-92BB-88D572E75E73}" sibTransId="{58B2CADC-84C0-4D0D-8298-F2F2D1EAC29A}"/>
    <dgm:cxn modelId="{2D33D736-B904-42F6-80DC-EDB40109F2E2}" type="presOf" srcId="{B967EE37-30ED-4227-9110-846B60A3DE0F}" destId="{D200EC33-1549-46F1-B57D-BE7708131E69}" srcOrd="0" destOrd="0" presId="urn:microsoft.com/office/officeart/2008/layout/CircularPictureCallout"/>
    <dgm:cxn modelId="{0F84ECB5-D66A-45F9-AF11-C635920C7ECE}" type="presOf" srcId="{41762C16-BBDF-46AA-96DD-9770CEB3888F}" destId="{CD00A620-A146-4AA2-BD9D-E9B849D4F651}" srcOrd="0" destOrd="0" presId="urn:microsoft.com/office/officeart/2008/layout/CircularPictureCallout"/>
    <dgm:cxn modelId="{5E992B56-9D42-4AED-91F5-3454342535BC}" type="presOf" srcId="{B8F85027-FC29-4118-A627-D52EA741AEA5}" destId="{F64A6FA4-4C33-4DDC-9D5F-3F68326203ED}" srcOrd="0" destOrd="0" presId="urn:microsoft.com/office/officeart/2008/layout/CircularPictureCallout"/>
    <dgm:cxn modelId="{AB404B85-621C-4D4E-930A-40D9C2FECAF9}" type="presOf" srcId="{FFEB263E-23AE-4F18-B753-8A4BA34B0F25}" destId="{1163514A-EB16-42BA-B29C-4F1349971204}" srcOrd="0" destOrd="0" presId="urn:microsoft.com/office/officeart/2008/layout/CircularPictureCallout"/>
    <dgm:cxn modelId="{F199A585-FCAB-4BDB-9E5D-B49208D111B7}" type="presOf" srcId="{212AFA85-8D4D-48C1-9148-1342180A4ACE}" destId="{BD9D8219-CF7C-472F-80BB-30C0D7FC800C}" srcOrd="0" destOrd="0" presId="urn:microsoft.com/office/officeart/2008/layout/CircularPictureCallout"/>
    <dgm:cxn modelId="{ADC33B1B-F1DF-45D8-8B2C-7BC35946003D}" srcId="{39817184-75B9-49D5-B4F0-8A3B7E54ECA1}" destId="{A5CD53F1-E70E-44F6-8196-E8277068E3CB}" srcOrd="1" destOrd="0" parTransId="{B41CBFA1-C9DF-417B-98D9-DAD9887E494C}" sibTransId="{41762C16-BBDF-46AA-96DD-9770CEB3888F}"/>
    <dgm:cxn modelId="{316F317D-5398-491F-9997-A65E16FF6D51}" type="presOf" srcId="{58B2CADC-84C0-4D0D-8298-F2F2D1EAC29A}" destId="{9FE265E8-C4FF-4FD9-A141-E8D765CAFD3C}" srcOrd="0" destOrd="0" presId="urn:microsoft.com/office/officeart/2008/layout/CircularPictureCallout"/>
    <dgm:cxn modelId="{46257645-A43A-4CB3-8D3E-794A31FCC83C}" type="presParOf" srcId="{96FB8E3B-828C-4882-8F14-4A9EB6BA6C88}" destId="{1DD4BB11-956A-4BB1-8CE1-4C68B4EC0736}" srcOrd="0" destOrd="0" presId="urn:microsoft.com/office/officeart/2008/layout/CircularPictureCallout"/>
    <dgm:cxn modelId="{AD73849E-13E7-4C20-A4BC-AA0FE3E1131E}" type="presParOf" srcId="{1DD4BB11-956A-4BB1-8CE1-4C68B4EC0736}" destId="{9AC41855-4D89-40FF-9CC0-E1642E23DC55}" srcOrd="0" destOrd="0" presId="urn:microsoft.com/office/officeart/2008/layout/CircularPictureCallout"/>
    <dgm:cxn modelId="{EF0D531E-8964-418D-A1C9-73B9675A6DC1}" type="presParOf" srcId="{9AC41855-4D89-40FF-9CC0-E1642E23DC55}" destId="{3238C45C-918A-47C6-9C65-C126646460AC}" srcOrd="0" destOrd="0" presId="urn:microsoft.com/office/officeart/2008/layout/CircularPictureCallout"/>
    <dgm:cxn modelId="{D838F4B8-A7F4-412E-8E28-768027EA8BA7}" type="presParOf" srcId="{1DD4BB11-956A-4BB1-8CE1-4C68B4EC0736}" destId="{D200EC33-1549-46F1-B57D-BE7708131E69}" srcOrd="1" destOrd="0" presId="urn:microsoft.com/office/officeart/2008/layout/CircularPictureCallout"/>
    <dgm:cxn modelId="{F80E765B-3AA6-4677-8A9C-B7C5A7202EF6}" type="presParOf" srcId="{1DD4BB11-956A-4BB1-8CE1-4C68B4EC0736}" destId="{811EB8E1-C750-424E-8D0D-2B171C5F0EE7}" srcOrd="2" destOrd="0" presId="urn:microsoft.com/office/officeart/2008/layout/CircularPictureCallout"/>
    <dgm:cxn modelId="{3769900A-E401-482B-9CDE-68BF883E3550}" type="presParOf" srcId="{811EB8E1-C750-424E-8D0D-2B171C5F0EE7}" destId="{CD00A620-A146-4AA2-BD9D-E9B849D4F651}" srcOrd="0" destOrd="0" presId="urn:microsoft.com/office/officeart/2008/layout/CircularPictureCallout"/>
    <dgm:cxn modelId="{5445F956-961F-4DE8-B7FB-657849E5EF15}" type="presParOf" srcId="{1DD4BB11-956A-4BB1-8CE1-4C68B4EC0736}" destId="{9D07DA5D-9C42-4174-9D54-8D177E1F492B}" srcOrd="3" destOrd="0" presId="urn:microsoft.com/office/officeart/2008/layout/CircularPictureCallout"/>
    <dgm:cxn modelId="{E2B02D81-E7E7-4765-9FB8-42021694B419}" type="presParOf" srcId="{1DD4BB11-956A-4BB1-8CE1-4C68B4EC0736}" destId="{C2F17748-0CDA-42DE-8156-253289E79D5C}" srcOrd="4" destOrd="0" presId="urn:microsoft.com/office/officeart/2008/layout/CircularPictureCallout"/>
    <dgm:cxn modelId="{5ABD2FEA-A0D3-4559-8988-9A725D1CF9D8}" type="presParOf" srcId="{C2F17748-0CDA-42DE-8156-253289E79D5C}" destId="{699B7C4C-244A-4C6A-A8F4-CCDE2060E9AB}" srcOrd="0" destOrd="0" presId="urn:microsoft.com/office/officeart/2008/layout/CircularPictureCallout"/>
    <dgm:cxn modelId="{6A8533B0-4F21-4150-8E87-56DA84ED9F82}" type="presParOf" srcId="{1DD4BB11-956A-4BB1-8CE1-4C68B4EC0736}" destId="{29E56EBD-CAF9-4841-BF99-5480DC2BD094}" srcOrd="5" destOrd="0" presId="urn:microsoft.com/office/officeart/2008/layout/CircularPictureCallout"/>
    <dgm:cxn modelId="{92A645EA-252C-4BF7-B5D8-0826BBB642D8}" type="presParOf" srcId="{29E56EBD-CAF9-4841-BF99-5480DC2BD094}" destId="{9FE265E8-C4FF-4FD9-A141-E8D765CAFD3C}" srcOrd="0" destOrd="0" presId="urn:microsoft.com/office/officeart/2008/layout/CircularPictureCallout"/>
    <dgm:cxn modelId="{C5427344-FCC9-4A40-B5A7-32B1F1E2C08B}" type="presParOf" srcId="{1DD4BB11-956A-4BB1-8CE1-4C68B4EC0736}" destId="{1B628B1D-BF3D-40C9-B491-F8442AF58508}" srcOrd="6" destOrd="0" presId="urn:microsoft.com/office/officeart/2008/layout/CircularPictureCallout"/>
    <dgm:cxn modelId="{A27A97FB-521D-4A1B-AB48-08AFDC82D27A}" type="presParOf" srcId="{1DD4BB11-956A-4BB1-8CE1-4C68B4EC0736}" destId="{5FD62BE4-DE77-44EB-98A6-89DA6BAF42DB}" srcOrd="7" destOrd="0" presId="urn:microsoft.com/office/officeart/2008/layout/CircularPictureCallout"/>
    <dgm:cxn modelId="{AA3E9D12-754C-418D-A2AF-48F9285E19F5}" type="presParOf" srcId="{5FD62BE4-DE77-44EB-98A6-89DA6BAF42DB}" destId="{F64A6FA4-4C33-4DDC-9D5F-3F68326203ED}" srcOrd="0" destOrd="0" presId="urn:microsoft.com/office/officeart/2008/layout/CircularPictureCallout"/>
    <dgm:cxn modelId="{12909739-8880-495B-B0B8-4CDEA66587C3}" type="presParOf" srcId="{1DD4BB11-956A-4BB1-8CE1-4C68B4EC0736}" destId="{94292C7E-19FD-4D56-A0BD-4C57C5095642}" srcOrd="8" destOrd="0" presId="urn:microsoft.com/office/officeart/2008/layout/CircularPictureCallout"/>
    <dgm:cxn modelId="{5711FB6D-530C-436D-9BCE-8214907FD4B7}" type="presParOf" srcId="{94292C7E-19FD-4D56-A0BD-4C57C5095642}" destId="{1163514A-EB16-42BA-B29C-4F1349971204}" srcOrd="0" destOrd="0" presId="urn:microsoft.com/office/officeart/2008/layout/CircularPictureCallout"/>
    <dgm:cxn modelId="{6D86C418-DD47-4BFE-A547-3A15A1443FCB}" type="presParOf" srcId="{1DD4BB11-956A-4BB1-8CE1-4C68B4EC0736}" destId="{60843260-AEF2-4757-8EF1-086C45001EC2}" srcOrd="9" destOrd="0" presId="urn:microsoft.com/office/officeart/2008/layout/CircularPictureCallout"/>
    <dgm:cxn modelId="{1D624D6C-71DE-45CC-A183-50DCAA279866}" type="presParOf" srcId="{1DD4BB11-956A-4BB1-8CE1-4C68B4EC0736}" destId="{A2D7BAFC-ACF0-4668-9073-A15224CB4CA8}" srcOrd="10" destOrd="0" presId="urn:microsoft.com/office/officeart/2008/layout/CircularPictureCallout"/>
    <dgm:cxn modelId="{D7BB9F65-DB79-4AB1-AF0B-2E72F4D11524}" type="presParOf" srcId="{A2D7BAFC-ACF0-4668-9073-A15224CB4CA8}" destId="{BD9D8219-CF7C-472F-80BB-30C0D7FC800C}"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8795B0-51FC-4F5A-B3E6-CF25C407138F}" type="doc">
      <dgm:prSet loTypeId="urn:microsoft.com/office/officeart/2005/8/layout/process1" loCatId="process" qsTypeId="urn:microsoft.com/office/officeart/2005/8/quickstyle/simple1" qsCatId="simple" csTypeId="urn:microsoft.com/office/officeart/2005/8/colors/accent1_2" csCatId="accent1" phldr="1"/>
      <dgm:spPr/>
    </dgm:pt>
    <dgm:pt modelId="{3A68BDB8-9675-401E-A67A-1E38CE2B6322}">
      <dgm:prSet phldrT="[Text]" custT="1"/>
      <dgm:spPr>
        <a:solidFill>
          <a:srgbClr val="FF0000"/>
        </a:solidFill>
        <a:ln>
          <a:solidFill>
            <a:schemeClr val="tx1"/>
          </a:solidFill>
        </a:ln>
      </dgm:spPr>
      <dgm:t>
        <a:bodyPr/>
        <a:lstStyle/>
        <a:p>
          <a:r>
            <a:rPr lang="en-US" sz="1100" b="1" dirty="0" smtClean="0">
              <a:latin typeface="Times New Roman" pitchFamily="18" charset="0"/>
              <a:cs typeface="Times New Roman" pitchFamily="18" charset="0"/>
            </a:rPr>
            <a:t>Event</a:t>
          </a:r>
          <a:r>
            <a:rPr lang="en-US" sz="800" dirty="0" smtClean="0"/>
            <a:t> 	</a:t>
          </a:r>
          <a:endParaRPr lang="en-US" sz="800" dirty="0"/>
        </a:p>
      </dgm:t>
    </dgm:pt>
    <dgm:pt modelId="{95987960-F956-4A18-A594-638E68E1F022}" type="parTrans" cxnId="{356774A8-5381-489C-B35B-02B8978D8A7A}">
      <dgm:prSet/>
      <dgm:spPr/>
      <dgm:t>
        <a:bodyPr/>
        <a:lstStyle/>
        <a:p>
          <a:endParaRPr lang="en-US"/>
        </a:p>
      </dgm:t>
    </dgm:pt>
    <dgm:pt modelId="{3A99C04A-6B5C-4797-8E2B-8B86F0BC17FD}" type="sibTrans" cxnId="{356774A8-5381-489C-B35B-02B8978D8A7A}">
      <dgm:prSet/>
      <dgm:spPr>
        <a:solidFill>
          <a:schemeClr val="bg2">
            <a:lumMod val="75000"/>
          </a:schemeClr>
        </a:solidFill>
      </dgm:spPr>
      <dgm:t>
        <a:bodyPr/>
        <a:lstStyle/>
        <a:p>
          <a:endParaRPr lang="en-US"/>
        </a:p>
      </dgm:t>
    </dgm:pt>
    <dgm:pt modelId="{5A26709A-5D62-4CEC-9C78-ECFF2EB9A2E9}">
      <dgm:prSet phldrT="[Text]" custT="1"/>
      <dgm:spPr>
        <a:solidFill>
          <a:srgbClr val="CC99FF"/>
        </a:solidFill>
        <a:ln>
          <a:solidFill>
            <a:schemeClr val="tx1"/>
          </a:solidFill>
        </a:ln>
      </dgm:spPr>
      <dgm:t>
        <a:bodyPr/>
        <a:lstStyle/>
        <a:p>
          <a:r>
            <a:rPr lang="en-US" sz="1100" b="1" dirty="0" smtClean="0">
              <a:latin typeface="Times New Roman" pitchFamily="18" charset="0"/>
              <a:cs typeface="Times New Roman" pitchFamily="18" charset="0"/>
            </a:rPr>
            <a:t>Investigation</a:t>
          </a:r>
          <a:endParaRPr lang="en-US" sz="1100" b="1" dirty="0">
            <a:latin typeface="Times New Roman" pitchFamily="18" charset="0"/>
            <a:cs typeface="Times New Roman" pitchFamily="18" charset="0"/>
          </a:endParaRPr>
        </a:p>
      </dgm:t>
    </dgm:pt>
    <dgm:pt modelId="{A7952ECE-F53F-4AB0-A1CF-8ED561D8B21E}" type="parTrans" cxnId="{60209909-440C-46DB-8625-1B51B1E6980D}">
      <dgm:prSet/>
      <dgm:spPr/>
      <dgm:t>
        <a:bodyPr/>
        <a:lstStyle/>
        <a:p>
          <a:endParaRPr lang="en-US"/>
        </a:p>
      </dgm:t>
    </dgm:pt>
    <dgm:pt modelId="{B170076F-2C54-4DA8-BF65-6741B05A8B30}" type="sibTrans" cxnId="{60209909-440C-46DB-8625-1B51B1E6980D}">
      <dgm:prSet/>
      <dgm:spPr>
        <a:solidFill>
          <a:schemeClr val="bg2">
            <a:lumMod val="75000"/>
          </a:schemeClr>
        </a:solidFill>
      </dgm:spPr>
      <dgm:t>
        <a:bodyPr/>
        <a:lstStyle/>
        <a:p>
          <a:endParaRPr lang="en-US"/>
        </a:p>
      </dgm:t>
    </dgm:pt>
    <dgm:pt modelId="{D2ABCFA5-8092-4A76-AA67-9A717001D01C}">
      <dgm:prSet phldrT="[Text]" custT="1"/>
      <dgm:spPr>
        <a:solidFill>
          <a:srgbClr val="FFC000"/>
        </a:solidFill>
        <a:ln>
          <a:solidFill>
            <a:schemeClr val="tx1"/>
          </a:solidFill>
        </a:ln>
      </dgm:spPr>
      <dgm:t>
        <a:bodyPr/>
        <a:lstStyle/>
        <a:p>
          <a:r>
            <a:rPr lang="en-US" sz="1100" b="1" dirty="0" smtClean="0">
              <a:latin typeface="Times New Roman" pitchFamily="18" charset="0"/>
              <a:cs typeface="Times New Roman" pitchFamily="18" charset="0"/>
            </a:rPr>
            <a:t>Resolution</a:t>
          </a:r>
          <a:endParaRPr lang="en-US" sz="1100" b="1" dirty="0">
            <a:latin typeface="Times New Roman" pitchFamily="18" charset="0"/>
            <a:cs typeface="Times New Roman" pitchFamily="18" charset="0"/>
          </a:endParaRPr>
        </a:p>
      </dgm:t>
    </dgm:pt>
    <dgm:pt modelId="{1B33E054-CA34-4123-981E-84D03A6B3026}" type="parTrans" cxnId="{0DAA3267-6AE5-454C-BA5D-27A7771B7EB2}">
      <dgm:prSet/>
      <dgm:spPr/>
      <dgm:t>
        <a:bodyPr/>
        <a:lstStyle/>
        <a:p>
          <a:endParaRPr lang="en-US"/>
        </a:p>
      </dgm:t>
    </dgm:pt>
    <dgm:pt modelId="{4446B841-BFDA-43FF-929A-A9C804F97B65}" type="sibTrans" cxnId="{0DAA3267-6AE5-454C-BA5D-27A7771B7EB2}">
      <dgm:prSet/>
      <dgm:spPr>
        <a:solidFill>
          <a:schemeClr val="bg2">
            <a:lumMod val="75000"/>
          </a:schemeClr>
        </a:solidFill>
      </dgm:spPr>
      <dgm:t>
        <a:bodyPr/>
        <a:lstStyle/>
        <a:p>
          <a:endParaRPr lang="en-US"/>
        </a:p>
      </dgm:t>
    </dgm:pt>
    <dgm:pt modelId="{7A59F8B3-7D0A-433E-B726-C3BB3308E4FF}">
      <dgm:prSet custT="1"/>
      <dgm:spPr>
        <a:solidFill>
          <a:srgbClr val="0070C0"/>
        </a:solidFill>
        <a:ln>
          <a:solidFill>
            <a:schemeClr val="tx1"/>
          </a:solidFill>
        </a:ln>
      </dgm:spPr>
      <dgm:t>
        <a:bodyPr/>
        <a:lstStyle/>
        <a:p>
          <a:r>
            <a:rPr lang="en-US" sz="1100" b="1" dirty="0" smtClean="0">
              <a:latin typeface="Times New Roman" pitchFamily="18" charset="0"/>
              <a:cs typeface="Times New Roman" pitchFamily="18" charset="0"/>
            </a:rPr>
            <a:t>Corrective Action	</a:t>
          </a:r>
          <a:endParaRPr lang="en-US" sz="1100" b="1" dirty="0">
            <a:latin typeface="Times New Roman" pitchFamily="18" charset="0"/>
            <a:cs typeface="Times New Roman" pitchFamily="18" charset="0"/>
          </a:endParaRPr>
        </a:p>
      </dgm:t>
    </dgm:pt>
    <dgm:pt modelId="{49DA01E1-FF7B-4C5C-8411-ED5663D4EE45}" type="parTrans" cxnId="{DB1075E2-A3F4-4BB6-821D-CAE20D2ADF16}">
      <dgm:prSet/>
      <dgm:spPr/>
      <dgm:t>
        <a:bodyPr/>
        <a:lstStyle/>
        <a:p>
          <a:endParaRPr lang="en-US"/>
        </a:p>
      </dgm:t>
    </dgm:pt>
    <dgm:pt modelId="{42FF324B-D313-4BC8-8D32-80AE58C4A1F1}" type="sibTrans" cxnId="{DB1075E2-A3F4-4BB6-821D-CAE20D2ADF16}">
      <dgm:prSet/>
      <dgm:spPr>
        <a:solidFill>
          <a:schemeClr val="bg2">
            <a:lumMod val="75000"/>
          </a:schemeClr>
        </a:solidFill>
      </dgm:spPr>
      <dgm:t>
        <a:bodyPr/>
        <a:lstStyle/>
        <a:p>
          <a:endParaRPr lang="en-US"/>
        </a:p>
      </dgm:t>
    </dgm:pt>
    <dgm:pt modelId="{B2CD349F-080D-4198-8DAF-004B031ADED2}">
      <dgm:prSet custT="1"/>
      <dgm:spPr>
        <a:solidFill>
          <a:srgbClr val="92D050"/>
        </a:solidFill>
        <a:ln>
          <a:solidFill>
            <a:schemeClr val="tx1"/>
          </a:solidFill>
        </a:ln>
      </dgm:spPr>
      <dgm:t>
        <a:bodyPr/>
        <a:lstStyle/>
        <a:p>
          <a:r>
            <a:rPr lang="en-US" sz="1100" dirty="0" smtClean="0">
              <a:latin typeface="Times New Roman" pitchFamily="18" charset="0"/>
              <a:cs typeface="Times New Roman" pitchFamily="18" charset="0"/>
            </a:rPr>
            <a:t>Documentation</a:t>
          </a:r>
          <a:endParaRPr lang="en-US" sz="1100" dirty="0">
            <a:latin typeface="Times New Roman" pitchFamily="18" charset="0"/>
            <a:cs typeface="Times New Roman" pitchFamily="18" charset="0"/>
          </a:endParaRPr>
        </a:p>
      </dgm:t>
    </dgm:pt>
    <dgm:pt modelId="{5553D163-C964-4A59-91C2-5C70601E97B6}" type="parTrans" cxnId="{27A9D2C6-ECE6-4270-9FD5-2F8B315BA80D}">
      <dgm:prSet/>
      <dgm:spPr/>
      <dgm:t>
        <a:bodyPr/>
        <a:lstStyle/>
        <a:p>
          <a:endParaRPr lang="en-US"/>
        </a:p>
      </dgm:t>
    </dgm:pt>
    <dgm:pt modelId="{747A2767-7E4C-4DDD-9F38-DC256F496F3C}" type="sibTrans" cxnId="{27A9D2C6-ECE6-4270-9FD5-2F8B315BA80D}">
      <dgm:prSet/>
      <dgm:spPr/>
      <dgm:t>
        <a:bodyPr/>
        <a:lstStyle/>
        <a:p>
          <a:endParaRPr lang="en-US"/>
        </a:p>
      </dgm:t>
    </dgm:pt>
    <dgm:pt modelId="{C2749EDA-1197-452D-B202-E4025A436670}" type="pres">
      <dgm:prSet presAssocID="{0A8795B0-51FC-4F5A-B3E6-CF25C407138F}" presName="Name0" presStyleCnt="0">
        <dgm:presLayoutVars>
          <dgm:dir/>
          <dgm:resizeHandles val="exact"/>
        </dgm:presLayoutVars>
      </dgm:prSet>
      <dgm:spPr/>
    </dgm:pt>
    <dgm:pt modelId="{87A0E3B5-0243-4034-8A1D-4CCF0A3CA73B}" type="pres">
      <dgm:prSet presAssocID="{3A68BDB8-9675-401E-A67A-1E38CE2B6322}" presName="node" presStyleLbl="node1" presStyleIdx="0" presStyleCnt="5">
        <dgm:presLayoutVars>
          <dgm:bulletEnabled val="1"/>
        </dgm:presLayoutVars>
      </dgm:prSet>
      <dgm:spPr/>
      <dgm:t>
        <a:bodyPr/>
        <a:lstStyle/>
        <a:p>
          <a:endParaRPr lang="en-US"/>
        </a:p>
      </dgm:t>
    </dgm:pt>
    <dgm:pt modelId="{8A93D51C-1BC8-430B-8DA5-16A00EBE160A}" type="pres">
      <dgm:prSet presAssocID="{3A99C04A-6B5C-4797-8E2B-8B86F0BC17FD}" presName="sibTrans" presStyleLbl="sibTrans2D1" presStyleIdx="0" presStyleCnt="4"/>
      <dgm:spPr/>
      <dgm:t>
        <a:bodyPr/>
        <a:lstStyle/>
        <a:p>
          <a:endParaRPr lang="en-US"/>
        </a:p>
      </dgm:t>
    </dgm:pt>
    <dgm:pt modelId="{21E13587-63A1-48FB-A8AF-D1A5DE4A840F}" type="pres">
      <dgm:prSet presAssocID="{3A99C04A-6B5C-4797-8E2B-8B86F0BC17FD}" presName="connectorText" presStyleLbl="sibTrans2D1" presStyleIdx="0" presStyleCnt="4"/>
      <dgm:spPr/>
      <dgm:t>
        <a:bodyPr/>
        <a:lstStyle/>
        <a:p>
          <a:endParaRPr lang="en-US"/>
        </a:p>
      </dgm:t>
    </dgm:pt>
    <dgm:pt modelId="{B42AFFBE-2E48-46AC-BD06-1DF703B7FB95}" type="pres">
      <dgm:prSet presAssocID="{5A26709A-5D62-4CEC-9C78-ECFF2EB9A2E9}" presName="node" presStyleLbl="node1" presStyleIdx="1" presStyleCnt="5">
        <dgm:presLayoutVars>
          <dgm:bulletEnabled val="1"/>
        </dgm:presLayoutVars>
      </dgm:prSet>
      <dgm:spPr/>
      <dgm:t>
        <a:bodyPr/>
        <a:lstStyle/>
        <a:p>
          <a:endParaRPr lang="en-US"/>
        </a:p>
      </dgm:t>
    </dgm:pt>
    <dgm:pt modelId="{76658535-FD9C-4DD7-9318-FE2E55F18C9F}" type="pres">
      <dgm:prSet presAssocID="{B170076F-2C54-4DA8-BF65-6741B05A8B30}" presName="sibTrans" presStyleLbl="sibTrans2D1" presStyleIdx="1" presStyleCnt="4"/>
      <dgm:spPr/>
      <dgm:t>
        <a:bodyPr/>
        <a:lstStyle/>
        <a:p>
          <a:endParaRPr lang="en-US"/>
        </a:p>
      </dgm:t>
    </dgm:pt>
    <dgm:pt modelId="{0D0CD5D2-D263-41CE-AEB9-B83F5254870F}" type="pres">
      <dgm:prSet presAssocID="{B170076F-2C54-4DA8-BF65-6741B05A8B30}" presName="connectorText" presStyleLbl="sibTrans2D1" presStyleIdx="1" presStyleCnt="4"/>
      <dgm:spPr/>
      <dgm:t>
        <a:bodyPr/>
        <a:lstStyle/>
        <a:p>
          <a:endParaRPr lang="en-US"/>
        </a:p>
      </dgm:t>
    </dgm:pt>
    <dgm:pt modelId="{12468D77-EA3C-4BEB-B5CF-124263C7A7E0}" type="pres">
      <dgm:prSet presAssocID="{D2ABCFA5-8092-4A76-AA67-9A717001D01C}" presName="node" presStyleLbl="node1" presStyleIdx="2" presStyleCnt="5">
        <dgm:presLayoutVars>
          <dgm:bulletEnabled val="1"/>
        </dgm:presLayoutVars>
      </dgm:prSet>
      <dgm:spPr/>
      <dgm:t>
        <a:bodyPr/>
        <a:lstStyle/>
        <a:p>
          <a:endParaRPr lang="en-US"/>
        </a:p>
      </dgm:t>
    </dgm:pt>
    <dgm:pt modelId="{7F5D674B-B384-423D-B714-2B671DA0257D}" type="pres">
      <dgm:prSet presAssocID="{4446B841-BFDA-43FF-929A-A9C804F97B65}" presName="sibTrans" presStyleLbl="sibTrans2D1" presStyleIdx="2" presStyleCnt="4"/>
      <dgm:spPr/>
      <dgm:t>
        <a:bodyPr/>
        <a:lstStyle/>
        <a:p>
          <a:endParaRPr lang="en-US"/>
        </a:p>
      </dgm:t>
    </dgm:pt>
    <dgm:pt modelId="{DB627289-3866-4FCC-B0AE-C5CF8482E60B}" type="pres">
      <dgm:prSet presAssocID="{4446B841-BFDA-43FF-929A-A9C804F97B65}" presName="connectorText" presStyleLbl="sibTrans2D1" presStyleIdx="2" presStyleCnt="4"/>
      <dgm:spPr/>
      <dgm:t>
        <a:bodyPr/>
        <a:lstStyle/>
        <a:p>
          <a:endParaRPr lang="en-US"/>
        </a:p>
      </dgm:t>
    </dgm:pt>
    <dgm:pt modelId="{C9569545-5C15-4E7A-860A-678E90A80428}" type="pres">
      <dgm:prSet presAssocID="{7A59F8B3-7D0A-433E-B726-C3BB3308E4FF}" presName="node" presStyleLbl="node1" presStyleIdx="3" presStyleCnt="5">
        <dgm:presLayoutVars>
          <dgm:bulletEnabled val="1"/>
        </dgm:presLayoutVars>
      </dgm:prSet>
      <dgm:spPr/>
      <dgm:t>
        <a:bodyPr/>
        <a:lstStyle/>
        <a:p>
          <a:endParaRPr lang="en-US"/>
        </a:p>
      </dgm:t>
    </dgm:pt>
    <dgm:pt modelId="{53E2171E-18E0-4BE2-8913-119946A58899}" type="pres">
      <dgm:prSet presAssocID="{42FF324B-D313-4BC8-8D32-80AE58C4A1F1}" presName="sibTrans" presStyleLbl="sibTrans2D1" presStyleIdx="3" presStyleCnt="4"/>
      <dgm:spPr/>
      <dgm:t>
        <a:bodyPr/>
        <a:lstStyle/>
        <a:p>
          <a:endParaRPr lang="en-US"/>
        </a:p>
      </dgm:t>
    </dgm:pt>
    <dgm:pt modelId="{C85BF484-4CA2-4AD7-8BE7-25E42F0EE922}" type="pres">
      <dgm:prSet presAssocID="{42FF324B-D313-4BC8-8D32-80AE58C4A1F1}" presName="connectorText" presStyleLbl="sibTrans2D1" presStyleIdx="3" presStyleCnt="4"/>
      <dgm:spPr/>
      <dgm:t>
        <a:bodyPr/>
        <a:lstStyle/>
        <a:p>
          <a:endParaRPr lang="en-US"/>
        </a:p>
      </dgm:t>
    </dgm:pt>
    <dgm:pt modelId="{C3FDE46E-30E2-4D03-81B5-4267A4C5246B}" type="pres">
      <dgm:prSet presAssocID="{B2CD349F-080D-4198-8DAF-004B031ADED2}" presName="node" presStyleLbl="node1" presStyleIdx="4" presStyleCnt="5" custScaleX="121132" custScaleY="110927">
        <dgm:presLayoutVars>
          <dgm:bulletEnabled val="1"/>
        </dgm:presLayoutVars>
      </dgm:prSet>
      <dgm:spPr/>
      <dgm:t>
        <a:bodyPr/>
        <a:lstStyle/>
        <a:p>
          <a:endParaRPr lang="en-US"/>
        </a:p>
      </dgm:t>
    </dgm:pt>
  </dgm:ptLst>
  <dgm:cxnLst>
    <dgm:cxn modelId="{FCA7FEA7-2493-449A-8F33-61C7E91F1D76}" type="presOf" srcId="{B170076F-2C54-4DA8-BF65-6741B05A8B30}" destId="{0D0CD5D2-D263-41CE-AEB9-B83F5254870F}" srcOrd="1" destOrd="0" presId="urn:microsoft.com/office/officeart/2005/8/layout/process1"/>
    <dgm:cxn modelId="{9040F90E-8F97-4EBD-B5B0-CDA98DE63AF7}" type="presOf" srcId="{5A26709A-5D62-4CEC-9C78-ECFF2EB9A2E9}" destId="{B42AFFBE-2E48-46AC-BD06-1DF703B7FB95}" srcOrd="0" destOrd="0" presId="urn:microsoft.com/office/officeart/2005/8/layout/process1"/>
    <dgm:cxn modelId="{D3613E90-996F-4190-899E-18B1F21A25B9}" type="presOf" srcId="{42FF324B-D313-4BC8-8D32-80AE58C4A1F1}" destId="{53E2171E-18E0-4BE2-8913-119946A58899}" srcOrd="0" destOrd="0" presId="urn:microsoft.com/office/officeart/2005/8/layout/process1"/>
    <dgm:cxn modelId="{B1CB2D15-A9D2-461C-AEED-C641BBE372FE}" type="presOf" srcId="{3A99C04A-6B5C-4797-8E2B-8B86F0BC17FD}" destId="{21E13587-63A1-48FB-A8AF-D1A5DE4A840F}" srcOrd="1" destOrd="0" presId="urn:microsoft.com/office/officeart/2005/8/layout/process1"/>
    <dgm:cxn modelId="{0DAA3267-6AE5-454C-BA5D-27A7771B7EB2}" srcId="{0A8795B0-51FC-4F5A-B3E6-CF25C407138F}" destId="{D2ABCFA5-8092-4A76-AA67-9A717001D01C}" srcOrd="2" destOrd="0" parTransId="{1B33E054-CA34-4123-981E-84D03A6B3026}" sibTransId="{4446B841-BFDA-43FF-929A-A9C804F97B65}"/>
    <dgm:cxn modelId="{539D73C3-BA4D-4D32-8136-0520226DBA61}" type="presOf" srcId="{B2CD349F-080D-4198-8DAF-004B031ADED2}" destId="{C3FDE46E-30E2-4D03-81B5-4267A4C5246B}" srcOrd="0" destOrd="0" presId="urn:microsoft.com/office/officeart/2005/8/layout/process1"/>
    <dgm:cxn modelId="{20538297-8D06-4BA6-839B-CBE703741526}" type="presOf" srcId="{D2ABCFA5-8092-4A76-AA67-9A717001D01C}" destId="{12468D77-EA3C-4BEB-B5CF-124263C7A7E0}" srcOrd="0" destOrd="0" presId="urn:microsoft.com/office/officeart/2005/8/layout/process1"/>
    <dgm:cxn modelId="{96C6DE93-AE09-4039-A2FF-6A4BEFE0BA6C}" type="presOf" srcId="{0A8795B0-51FC-4F5A-B3E6-CF25C407138F}" destId="{C2749EDA-1197-452D-B202-E4025A436670}" srcOrd="0" destOrd="0" presId="urn:microsoft.com/office/officeart/2005/8/layout/process1"/>
    <dgm:cxn modelId="{DB1075E2-A3F4-4BB6-821D-CAE20D2ADF16}" srcId="{0A8795B0-51FC-4F5A-B3E6-CF25C407138F}" destId="{7A59F8B3-7D0A-433E-B726-C3BB3308E4FF}" srcOrd="3" destOrd="0" parTransId="{49DA01E1-FF7B-4C5C-8411-ED5663D4EE45}" sibTransId="{42FF324B-D313-4BC8-8D32-80AE58C4A1F1}"/>
    <dgm:cxn modelId="{74157DB0-1F01-402D-BB52-3B03C249A4CE}" type="presOf" srcId="{4446B841-BFDA-43FF-929A-A9C804F97B65}" destId="{7F5D674B-B384-423D-B714-2B671DA0257D}" srcOrd="0" destOrd="0" presId="urn:microsoft.com/office/officeart/2005/8/layout/process1"/>
    <dgm:cxn modelId="{60209909-440C-46DB-8625-1B51B1E6980D}" srcId="{0A8795B0-51FC-4F5A-B3E6-CF25C407138F}" destId="{5A26709A-5D62-4CEC-9C78-ECFF2EB9A2E9}" srcOrd="1" destOrd="0" parTransId="{A7952ECE-F53F-4AB0-A1CF-8ED561D8B21E}" sibTransId="{B170076F-2C54-4DA8-BF65-6741B05A8B30}"/>
    <dgm:cxn modelId="{76491E10-5CAE-4F09-941B-0E656EF46656}" type="presOf" srcId="{3A68BDB8-9675-401E-A67A-1E38CE2B6322}" destId="{87A0E3B5-0243-4034-8A1D-4CCF0A3CA73B}" srcOrd="0" destOrd="0" presId="urn:microsoft.com/office/officeart/2005/8/layout/process1"/>
    <dgm:cxn modelId="{512BDCBB-CCE1-4023-91D6-2DED85B5DD25}" type="presOf" srcId="{3A99C04A-6B5C-4797-8E2B-8B86F0BC17FD}" destId="{8A93D51C-1BC8-430B-8DA5-16A00EBE160A}" srcOrd="0" destOrd="0" presId="urn:microsoft.com/office/officeart/2005/8/layout/process1"/>
    <dgm:cxn modelId="{356774A8-5381-489C-B35B-02B8978D8A7A}" srcId="{0A8795B0-51FC-4F5A-B3E6-CF25C407138F}" destId="{3A68BDB8-9675-401E-A67A-1E38CE2B6322}" srcOrd="0" destOrd="0" parTransId="{95987960-F956-4A18-A594-638E68E1F022}" sibTransId="{3A99C04A-6B5C-4797-8E2B-8B86F0BC17FD}"/>
    <dgm:cxn modelId="{885790D5-4893-4E2F-AB40-9528B4F30F1F}" type="presOf" srcId="{7A59F8B3-7D0A-433E-B726-C3BB3308E4FF}" destId="{C9569545-5C15-4E7A-860A-678E90A80428}" srcOrd="0" destOrd="0" presId="urn:microsoft.com/office/officeart/2005/8/layout/process1"/>
    <dgm:cxn modelId="{27A9D2C6-ECE6-4270-9FD5-2F8B315BA80D}" srcId="{0A8795B0-51FC-4F5A-B3E6-CF25C407138F}" destId="{B2CD349F-080D-4198-8DAF-004B031ADED2}" srcOrd="4" destOrd="0" parTransId="{5553D163-C964-4A59-91C2-5C70601E97B6}" sibTransId="{747A2767-7E4C-4DDD-9F38-DC256F496F3C}"/>
    <dgm:cxn modelId="{F47263FA-660F-4DFE-AAB1-35A2E6490533}" type="presOf" srcId="{42FF324B-D313-4BC8-8D32-80AE58C4A1F1}" destId="{C85BF484-4CA2-4AD7-8BE7-25E42F0EE922}" srcOrd="1" destOrd="0" presId="urn:microsoft.com/office/officeart/2005/8/layout/process1"/>
    <dgm:cxn modelId="{A71A0433-340F-4B62-8C8E-1B733A657808}" type="presOf" srcId="{4446B841-BFDA-43FF-929A-A9C804F97B65}" destId="{DB627289-3866-4FCC-B0AE-C5CF8482E60B}" srcOrd="1" destOrd="0" presId="urn:microsoft.com/office/officeart/2005/8/layout/process1"/>
    <dgm:cxn modelId="{D3462B1D-F59D-4145-A02D-1B2FE58E4731}" type="presOf" srcId="{B170076F-2C54-4DA8-BF65-6741B05A8B30}" destId="{76658535-FD9C-4DD7-9318-FE2E55F18C9F}" srcOrd="0" destOrd="0" presId="urn:microsoft.com/office/officeart/2005/8/layout/process1"/>
    <dgm:cxn modelId="{9F3FBEB2-5580-473B-A9CD-15B3C6230712}" type="presParOf" srcId="{C2749EDA-1197-452D-B202-E4025A436670}" destId="{87A0E3B5-0243-4034-8A1D-4CCF0A3CA73B}" srcOrd="0" destOrd="0" presId="urn:microsoft.com/office/officeart/2005/8/layout/process1"/>
    <dgm:cxn modelId="{A0255363-7902-4D43-8478-85CBA3A6B320}" type="presParOf" srcId="{C2749EDA-1197-452D-B202-E4025A436670}" destId="{8A93D51C-1BC8-430B-8DA5-16A00EBE160A}" srcOrd="1" destOrd="0" presId="urn:microsoft.com/office/officeart/2005/8/layout/process1"/>
    <dgm:cxn modelId="{DA8FD3F1-03A2-42BA-B773-56F76FF9ABCD}" type="presParOf" srcId="{8A93D51C-1BC8-430B-8DA5-16A00EBE160A}" destId="{21E13587-63A1-48FB-A8AF-D1A5DE4A840F}" srcOrd="0" destOrd="0" presId="urn:microsoft.com/office/officeart/2005/8/layout/process1"/>
    <dgm:cxn modelId="{DD25C403-C812-4261-8681-66CF47C898E6}" type="presParOf" srcId="{C2749EDA-1197-452D-B202-E4025A436670}" destId="{B42AFFBE-2E48-46AC-BD06-1DF703B7FB95}" srcOrd="2" destOrd="0" presId="urn:microsoft.com/office/officeart/2005/8/layout/process1"/>
    <dgm:cxn modelId="{C96BA107-2A38-4F18-883D-EFCD71372F9C}" type="presParOf" srcId="{C2749EDA-1197-452D-B202-E4025A436670}" destId="{76658535-FD9C-4DD7-9318-FE2E55F18C9F}" srcOrd="3" destOrd="0" presId="urn:microsoft.com/office/officeart/2005/8/layout/process1"/>
    <dgm:cxn modelId="{3CB3E4EE-CE82-4537-A197-CAFF522F9533}" type="presParOf" srcId="{76658535-FD9C-4DD7-9318-FE2E55F18C9F}" destId="{0D0CD5D2-D263-41CE-AEB9-B83F5254870F}" srcOrd="0" destOrd="0" presId="urn:microsoft.com/office/officeart/2005/8/layout/process1"/>
    <dgm:cxn modelId="{3A6C1770-40CA-4621-B2E1-59E05CADBD8E}" type="presParOf" srcId="{C2749EDA-1197-452D-B202-E4025A436670}" destId="{12468D77-EA3C-4BEB-B5CF-124263C7A7E0}" srcOrd="4" destOrd="0" presId="urn:microsoft.com/office/officeart/2005/8/layout/process1"/>
    <dgm:cxn modelId="{7C11B378-A33B-484A-942F-674B2A93BDA5}" type="presParOf" srcId="{C2749EDA-1197-452D-B202-E4025A436670}" destId="{7F5D674B-B384-423D-B714-2B671DA0257D}" srcOrd="5" destOrd="0" presId="urn:microsoft.com/office/officeart/2005/8/layout/process1"/>
    <dgm:cxn modelId="{BEFC9C54-0D61-4940-97A6-9EE027D0732B}" type="presParOf" srcId="{7F5D674B-B384-423D-B714-2B671DA0257D}" destId="{DB627289-3866-4FCC-B0AE-C5CF8482E60B}" srcOrd="0" destOrd="0" presId="urn:microsoft.com/office/officeart/2005/8/layout/process1"/>
    <dgm:cxn modelId="{324E7F45-ADCB-4E5E-8B75-546985737E72}" type="presParOf" srcId="{C2749EDA-1197-452D-B202-E4025A436670}" destId="{C9569545-5C15-4E7A-860A-678E90A80428}" srcOrd="6" destOrd="0" presId="urn:microsoft.com/office/officeart/2005/8/layout/process1"/>
    <dgm:cxn modelId="{14E2ED5F-CB42-4A21-BC74-E314E3D96A1B}" type="presParOf" srcId="{C2749EDA-1197-452D-B202-E4025A436670}" destId="{53E2171E-18E0-4BE2-8913-119946A58899}" srcOrd="7" destOrd="0" presId="urn:microsoft.com/office/officeart/2005/8/layout/process1"/>
    <dgm:cxn modelId="{553B663C-8BE0-42CD-9CAB-AD37B3621C43}" type="presParOf" srcId="{53E2171E-18E0-4BE2-8913-119946A58899}" destId="{C85BF484-4CA2-4AD7-8BE7-25E42F0EE922}" srcOrd="0" destOrd="0" presId="urn:microsoft.com/office/officeart/2005/8/layout/process1"/>
    <dgm:cxn modelId="{22834C3E-69DF-4362-B7BC-B89C1FDD513D}" type="presParOf" srcId="{C2749EDA-1197-452D-B202-E4025A436670}" destId="{C3FDE46E-30E2-4D03-81B5-4267A4C5246B}"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1BB05-73D2-4A9C-8FBB-804774DE5040}">
      <dsp:nvSpPr>
        <dsp:cNvPr id="0" name=""/>
        <dsp:cNvSpPr/>
      </dsp:nvSpPr>
      <dsp:spPr>
        <a:xfrm rot="5400000">
          <a:off x="-145969" y="157033"/>
          <a:ext cx="973128" cy="681190"/>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1</a:t>
          </a:r>
          <a:endParaRPr lang="en-US" sz="2800" b="1" kern="1200" dirty="0">
            <a:latin typeface="Times New Roman" pitchFamily="18" charset="0"/>
            <a:cs typeface="Times New Roman" pitchFamily="18" charset="0"/>
          </a:endParaRPr>
        </a:p>
      </dsp:txBody>
      <dsp:txXfrm rot="-5400000">
        <a:off x="0" y="351659"/>
        <a:ext cx="681190" cy="291938"/>
      </dsp:txXfrm>
    </dsp:sp>
    <dsp:sp modelId="{AA5288A3-DDA7-4B8C-92BA-20AEEF30731A}">
      <dsp:nvSpPr>
        <dsp:cNvPr id="0" name=""/>
        <dsp:cNvSpPr/>
      </dsp:nvSpPr>
      <dsp:spPr>
        <a:xfrm rot="5400000">
          <a:off x="2119661" y="-1427407"/>
          <a:ext cx="632866" cy="3509809"/>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Privacy Rule</a:t>
          </a:r>
          <a:endParaRPr lang="en-US" sz="2800" b="1" kern="1200" dirty="0">
            <a:latin typeface="Times New Roman" pitchFamily="18" charset="0"/>
            <a:cs typeface="Times New Roman" pitchFamily="18" charset="0"/>
          </a:endParaRPr>
        </a:p>
      </dsp:txBody>
      <dsp:txXfrm rot="-5400000">
        <a:off x="681190" y="41958"/>
        <a:ext cx="3478915" cy="571078"/>
      </dsp:txXfrm>
    </dsp:sp>
    <dsp:sp modelId="{8C452D69-6ADA-4B71-9FCD-CB4AA9C9E076}">
      <dsp:nvSpPr>
        <dsp:cNvPr id="0" name=""/>
        <dsp:cNvSpPr/>
      </dsp:nvSpPr>
      <dsp:spPr>
        <a:xfrm rot="5400000">
          <a:off x="-145969" y="1041904"/>
          <a:ext cx="973128" cy="681190"/>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2</a:t>
          </a:r>
          <a:endParaRPr lang="en-US" sz="2800" b="1" kern="1200" dirty="0">
            <a:latin typeface="Times New Roman" pitchFamily="18" charset="0"/>
            <a:cs typeface="Times New Roman" pitchFamily="18" charset="0"/>
          </a:endParaRPr>
        </a:p>
      </dsp:txBody>
      <dsp:txXfrm rot="-5400000">
        <a:off x="0" y="1236530"/>
        <a:ext cx="681190" cy="291938"/>
      </dsp:txXfrm>
    </dsp:sp>
    <dsp:sp modelId="{8AC3B148-05D9-45CA-9134-244D6C4030B3}">
      <dsp:nvSpPr>
        <dsp:cNvPr id="0" name=""/>
        <dsp:cNvSpPr/>
      </dsp:nvSpPr>
      <dsp:spPr>
        <a:xfrm rot="5400000">
          <a:off x="2021513" y="-542703"/>
          <a:ext cx="829163" cy="3509809"/>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Security Rule</a:t>
          </a:r>
          <a:endParaRPr lang="en-US" sz="2800" b="1" kern="1200" dirty="0">
            <a:latin typeface="Times New Roman" pitchFamily="18" charset="0"/>
            <a:cs typeface="Times New Roman" pitchFamily="18" charset="0"/>
          </a:endParaRPr>
        </a:p>
      </dsp:txBody>
      <dsp:txXfrm rot="-5400000">
        <a:off x="681190" y="838096"/>
        <a:ext cx="3469333" cy="748211"/>
      </dsp:txXfrm>
    </dsp:sp>
    <dsp:sp modelId="{2345A705-B548-450F-B340-E976E6133D5D}">
      <dsp:nvSpPr>
        <dsp:cNvPr id="0" name=""/>
        <dsp:cNvSpPr/>
      </dsp:nvSpPr>
      <dsp:spPr>
        <a:xfrm rot="5400000">
          <a:off x="-145969" y="1955776"/>
          <a:ext cx="973128" cy="681190"/>
        </a:xfrm>
        <a:prstGeom prst="chevron">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smtClean="0">
              <a:latin typeface="Times New Roman" pitchFamily="18" charset="0"/>
              <a:cs typeface="Times New Roman" pitchFamily="18" charset="0"/>
            </a:rPr>
            <a:t>3</a:t>
          </a:r>
          <a:endParaRPr lang="en-US" sz="2800" b="1" kern="1200" dirty="0">
            <a:latin typeface="Times New Roman" pitchFamily="18" charset="0"/>
            <a:cs typeface="Times New Roman" pitchFamily="18" charset="0"/>
          </a:endParaRPr>
        </a:p>
      </dsp:txBody>
      <dsp:txXfrm rot="-5400000">
        <a:off x="0" y="2150402"/>
        <a:ext cx="681190" cy="291938"/>
      </dsp:txXfrm>
    </dsp:sp>
    <dsp:sp modelId="{EE5F39E6-8D50-4D98-8B84-E0719188B977}">
      <dsp:nvSpPr>
        <dsp:cNvPr id="0" name=""/>
        <dsp:cNvSpPr/>
      </dsp:nvSpPr>
      <dsp:spPr>
        <a:xfrm rot="5400000">
          <a:off x="1992511" y="465428"/>
          <a:ext cx="887166" cy="3509809"/>
        </a:xfrm>
        <a:prstGeom prst="round2SameRect">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smtClean="0">
              <a:latin typeface="Times New Roman" pitchFamily="18" charset="0"/>
              <a:cs typeface="Times New Roman" pitchFamily="18" charset="0"/>
            </a:rPr>
            <a:t>Electronic Data Exchange</a:t>
          </a:r>
          <a:endParaRPr lang="en-US" sz="2800" b="1" kern="1200" dirty="0">
            <a:latin typeface="Times New Roman" pitchFamily="18" charset="0"/>
            <a:cs typeface="Times New Roman" pitchFamily="18" charset="0"/>
          </a:endParaRPr>
        </a:p>
      </dsp:txBody>
      <dsp:txXfrm rot="-5400000">
        <a:off x="681190" y="1820057"/>
        <a:ext cx="3466501" cy="800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5C60D-75C0-417C-926A-4E2D0EAFF51D}">
      <dsp:nvSpPr>
        <dsp:cNvPr id="0" name=""/>
        <dsp:cNvSpPr/>
      </dsp:nvSpPr>
      <dsp:spPr>
        <a:xfrm rot="5400000">
          <a:off x="166100" y="479225"/>
          <a:ext cx="498736" cy="829886"/>
        </a:xfrm>
        <a:prstGeom prst="corner">
          <a:avLst>
            <a:gd name="adj1" fmla="val 16120"/>
            <a:gd name="adj2" fmla="val 16110"/>
          </a:avLst>
        </a:prstGeom>
        <a:solidFill>
          <a:srgbClr val="FF0000"/>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8B534F94-9BA5-48D4-9DC4-F93EDA0B6CD7}">
      <dsp:nvSpPr>
        <dsp:cNvPr id="0" name=""/>
        <dsp:cNvSpPr/>
      </dsp:nvSpPr>
      <dsp:spPr>
        <a:xfrm>
          <a:off x="82849" y="727182"/>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t>Government</a:t>
          </a:r>
          <a:endParaRPr lang="en-US" sz="800" b="1" kern="1200" dirty="0"/>
        </a:p>
      </dsp:txBody>
      <dsp:txXfrm>
        <a:off x="82849" y="727182"/>
        <a:ext cx="749226" cy="656740"/>
      </dsp:txXfrm>
    </dsp:sp>
    <dsp:sp modelId="{6ED53945-6590-473C-8943-698094D58B1A}">
      <dsp:nvSpPr>
        <dsp:cNvPr id="0" name=""/>
        <dsp:cNvSpPr/>
      </dsp:nvSpPr>
      <dsp:spPr>
        <a:xfrm>
          <a:off x="690712" y="418128"/>
          <a:ext cx="141363" cy="141363"/>
        </a:xfrm>
        <a:prstGeom prst="triangle">
          <a:avLst>
            <a:gd name="adj" fmla="val 100000"/>
          </a:avLst>
        </a:prstGeom>
        <a:solidFill>
          <a:schemeClr val="bg1"/>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2ACEE978-3BF7-48C5-840A-CE8259350BF0}">
      <dsp:nvSpPr>
        <dsp:cNvPr id="0" name=""/>
        <dsp:cNvSpPr/>
      </dsp:nvSpPr>
      <dsp:spPr>
        <a:xfrm rot="5400000">
          <a:off x="1083300" y="252263"/>
          <a:ext cx="498736" cy="829886"/>
        </a:xfrm>
        <a:prstGeom prst="corner">
          <a:avLst>
            <a:gd name="adj1" fmla="val 16120"/>
            <a:gd name="adj2" fmla="val 16110"/>
          </a:avLst>
        </a:prstGeom>
        <a:solidFill>
          <a:srgbClr val="FF0000"/>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A0B5DEC9-A04A-4103-9F91-ED0828C50565}">
      <dsp:nvSpPr>
        <dsp:cNvPr id="0" name=""/>
        <dsp:cNvSpPr/>
      </dsp:nvSpPr>
      <dsp:spPr>
        <a:xfrm>
          <a:off x="1000048" y="500220"/>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t>Organization</a:t>
          </a:r>
          <a:endParaRPr lang="en-US" sz="800" b="1" kern="1200" dirty="0"/>
        </a:p>
      </dsp:txBody>
      <dsp:txXfrm>
        <a:off x="1000048" y="500220"/>
        <a:ext cx="749226" cy="656740"/>
      </dsp:txXfrm>
    </dsp:sp>
    <dsp:sp modelId="{87A714B8-8F9B-416B-89A3-525BC18863C3}">
      <dsp:nvSpPr>
        <dsp:cNvPr id="0" name=""/>
        <dsp:cNvSpPr/>
      </dsp:nvSpPr>
      <dsp:spPr>
        <a:xfrm>
          <a:off x="1600200" y="152400"/>
          <a:ext cx="141363" cy="141363"/>
        </a:xfrm>
        <a:prstGeom prst="triangle">
          <a:avLst>
            <a:gd name="adj" fmla="val 100000"/>
          </a:avLst>
        </a:prstGeom>
        <a:solidFill>
          <a:schemeClr val="bg1"/>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95FDE53-2865-4825-B661-C8E2BF637CCC}">
      <dsp:nvSpPr>
        <dsp:cNvPr id="0" name=""/>
        <dsp:cNvSpPr/>
      </dsp:nvSpPr>
      <dsp:spPr>
        <a:xfrm rot="5400000">
          <a:off x="2000499" y="25301"/>
          <a:ext cx="498736" cy="829886"/>
        </a:xfrm>
        <a:prstGeom prst="corner">
          <a:avLst>
            <a:gd name="adj1" fmla="val 16120"/>
            <a:gd name="adj2" fmla="val 16110"/>
          </a:avLst>
        </a:prstGeom>
        <a:solidFill>
          <a:srgbClr val="FF0000"/>
        </a:solidFill>
        <a:ln w="285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sp>
    <dsp:sp modelId="{2643DB58-CE81-473B-8DFA-DDEB002E8053}">
      <dsp:nvSpPr>
        <dsp:cNvPr id="0" name=""/>
        <dsp:cNvSpPr/>
      </dsp:nvSpPr>
      <dsp:spPr>
        <a:xfrm>
          <a:off x="1917247" y="273258"/>
          <a:ext cx="749226" cy="656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l" defTabSz="355600">
            <a:lnSpc>
              <a:spcPct val="90000"/>
            </a:lnSpc>
            <a:spcBef>
              <a:spcPct val="0"/>
            </a:spcBef>
            <a:spcAft>
              <a:spcPct val="35000"/>
            </a:spcAft>
          </a:pPr>
          <a:r>
            <a:rPr lang="en-US" sz="800" b="1" kern="1200" dirty="0" smtClean="0"/>
            <a:t>You</a:t>
          </a:r>
          <a:endParaRPr lang="en-US" sz="800" b="1" kern="1200" dirty="0"/>
        </a:p>
      </dsp:txBody>
      <dsp:txXfrm>
        <a:off x="1917247" y="273258"/>
        <a:ext cx="749226" cy="656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43260-AEF2-4757-8EF1-086C45001EC2}">
      <dsp:nvSpPr>
        <dsp:cNvPr id="0" name=""/>
        <dsp:cNvSpPr/>
      </dsp:nvSpPr>
      <dsp:spPr>
        <a:xfrm>
          <a:off x="952503" y="1619250"/>
          <a:ext cx="1912620" cy="0"/>
        </a:xfrm>
        <a:prstGeom prst="line">
          <a:avLst/>
        </a:prstGeom>
        <a:noFill/>
        <a:ln w="28575"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1B628B1D-BF3D-40C9-B491-F8442AF58508}">
      <dsp:nvSpPr>
        <dsp:cNvPr id="0" name=""/>
        <dsp:cNvSpPr/>
      </dsp:nvSpPr>
      <dsp:spPr>
        <a:xfrm>
          <a:off x="952503" y="952499"/>
          <a:ext cx="1638300" cy="0"/>
        </a:xfrm>
        <a:prstGeom prst="line">
          <a:avLst/>
        </a:prstGeom>
        <a:noFill/>
        <a:ln w="28575"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9D07DA5D-9C42-4174-9D54-8D177E1F492B}">
      <dsp:nvSpPr>
        <dsp:cNvPr id="0" name=""/>
        <dsp:cNvSpPr/>
      </dsp:nvSpPr>
      <dsp:spPr>
        <a:xfrm>
          <a:off x="952503" y="285749"/>
          <a:ext cx="1912620" cy="0"/>
        </a:xfrm>
        <a:prstGeom prst="line">
          <a:avLst/>
        </a:prstGeom>
        <a:noFill/>
        <a:ln w="28575" cap="flat" cmpd="sng" algn="ctr">
          <a:solidFill>
            <a:schemeClr val="bg2">
              <a:lumMod val="75000"/>
            </a:schemeClr>
          </a:solidFill>
          <a:prstDash val="solid"/>
        </a:ln>
        <a:effectLst/>
      </dsp:spPr>
      <dsp:style>
        <a:lnRef idx="2">
          <a:scrgbClr r="0" g="0" b="0"/>
        </a:lnRef>
        <a:fillRef idx="0">
          <a:scrgbClr r="0" g="0" b="0"/>
        </a:fillRef>
        <a:effectRef idx="0">
          <a:scrgbClr r="0" g="0" b="0"/>
        </a:effectRef>
        <a:fontRef idx="minor"/>
      </dsp:style>
    </dsp:sp>
    <dsp:sp modelId="{3238C45C-918A-47C6-9C65-C126646460AC}">
      <dsp:nvSpPr>
        <dsp:cNvPr id="0" name=""/>
        <dsp:cNvSpPr/>
      </dsp:nvSpPr>
      <dsp:spPr>
        <a:xfrm>
          <a:off x="0" y="0"/>
          <a:ext cx="1905000" cy="190500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200EC33-1549-46F1-B57D-BE7708131E69}">
      <dsp:nvSpPr>
        <dsp:cNvPr id="0" name=""/>
        <dsp:cNvSpPr/>
      </dsp:nvSpPr>
      <dsp:spPr>
        <a:xfrm>
          <a:off x="0" y="0"/>
          <a:ext cx="1219200" cy="628650"/>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b" anchorCtr="0">
          <a:noAutofit/>
        </a:bodyPr>
        <a:lstStyle/>
        <a:p>
          <a:pPr lvl="0" algn="ctr" defTabSz="1778000">
            <a:lnSpc>
              <a:spcPct val="90000"/>
            </a:lnSpc>
            <a:spcBef>
              <a:spcPct val="0"/>
            </a:spcBef>
            <a:spcAft>
              <a:spcPct val="35000"/>
            </a:spcAft>
          </a:pPr>
          <a:endParaRPr lang="en-US" sz="4000" kern="1200"/>
        </a:p>
      </dsp:txBody>
      <dsp:txXfrm>
        <a:off x="0" y="0"/>
        <a:ext cx="1219200" cy="628650"/>
      </dsp:txXfrm>
    </dsp:sp>
    <dsp:sp modelId="{CD00A620-A146-4AA2-BD9D-E9B849D4F651}">
      <dsp:nvSpPr>
        <dsp:cNvPr id="0" name=""/>
        <dsp:cNvSpPr/>
      </dsp:nvSpPr>
      <dsp:spPr>
        <a:xfrm>
          <a:off x="2579373" y="0"/>
          <a:ext cx="571500" cy="57150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99B7C4C-244A-4C6A-A8F4-CCDE2060E9AB}">
      <dsp:nvSpPr>
        <dsp:cNvPr id="0" name=""/>
        <dsp:cNvSpPr/>
      </dsp:nvSpPr>
      <dsp:spPr>
        <a:xfrm>
          <a:off x="3150873" y="0"/>
          <a:ext cx="1173473"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38100" bIns="0" numCol="1" spcCol="1270" anchor="ctr" anchorCtr="0">
          <a:noAutofit/>
        </a:bodyPr>
        <a:lstStyle/>
        <a:p>
          <a:pPr lvl="0" algn="l" defTabSz="444500">
            <a:lnSpc>
              <a:spcPct val="90000"/>
            </a:lnSpc>
            <a:spcBef>
              <a:spcPct val="0"/>
            </a:spcBef>
            <a:spcAft>
              <a:spcPct val="35000"/>
            </a:spcAft>
          </a:pPr>
          <a:r>
            <a:rPr lang="en-US" sz="1000" b="1" kern="1200" dirty="0" smtClean="0">
              <a:latin typeface="Times New Roman" pitchFamily="18" charset="0"/>
              <a:cs typeface="Times New Roman" pitchFamily="18" charset="0"/>
            </a:rPr>
            <a:t>Department of Justice</a:t>
          </a:r>
          <a:endParaRPr lang="en-US" sz="1000" b="1" kern="1200" dirty="0">
            <a:latin typeface="Times New Roman" pitchFamily="18" charset="0"/>
            <a:cs typeface="Times New Roman" pitchFamily="18" charset="0"/>
          </a:endParaRPr>
        </a:p>
      </dsp:txBody>
      <dsp:txXfrm>
        <a:off x="3150873" y="0"/>
        <a:ext cx="1173473" cy="571500"/>
      </dsp:txXfrm>
    </dsp:sp>
    <dsp:sp modelId="{9FE265E8-C4FF-4FD9-A141-E8D765CAFD3C}">
      <dsp:nvSpPr>
        <dsp:cNvPr id="0" name=""/>
        <dsp:cNvSpPr/>
      </dsp:nvSpPr>
      <dsp:spPr>
        <a:xfrm>
          <a:off x="2305053" y="666749"/>
          <a:ext cx="571500" cy="57150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64A6FA4-4C33-4DDC-9D5F-3F68326203ED}">
      <dsp:nvSpPr>
        <dsp:cNvPr id="0" name=""/>
        <dsp:cNvSpPr/>
      </dsp:nvSpPr>
      <dsp:spPr>
        <a:xfrm>
          <a:off x="2876553" y="666749"/>
          <a:ext cx="1446476"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38100" bIns="0" numCol="1" spcCol="1270" anchor="ctr" anchorCtr="0">
          <a:noAutofit/>
        </a:bodyPr>
        <a:lstStyle/>
        <a:p>
          <a:pPr lvl="0" algn="l" defTabSz="444500">
            <a:lnSpc>
              <a:spcPct val="90000"/>
            </a:lnSpc>
            <a:spcBef>
              <a:spcPct val="0"/>
            </a:spcBef>
            <a:spcAft>
              <a:spcPct val="35000"/>
            </a:spcAft>
          </a:pPr>
          <a:r>
            <a:rPr lang="en-US" sz="1000" b="1" kern="1200" dirty="0" smtClean="0">
              <a:latin typeface="Times New Roman" pitchFamily="18" charset="0"/>
              <a:cs typeface="Times New Roman" pitchFamily="18" charset="0"/>
            </a:rPr>
            <a:t>Office for Civil Rights</a:t>
          </a:r>
          <a:endParaRPr lang="en-US" sz="1000" b="1" kern="1200" dirty="0">
            <a:latin typeface="Times New Roman" pitchFamily="18" charset="0"/>
            <a:cs typeface="Times New Roman" pitchFamily="18" charset="0"/>
          </a:endParaRPr>
        </a:p>
      </dsp:txBody>
      <dsp:txXfrm>
        <a:off x="2876553" y="666749"/>
        <a:ext cx="1446476" cy="571500"/>
      </dsp:txXfrm>
    </dsp:sp>
    <dsp:sp modelId="{1163514A-EB16-42BA-B29C-4F1349971204}">
      <dsp:nvSpPr>
        <dsp:cNvPr id="0" name=""/>
        <dsp:cNvSpPr/>
      </dsp:nvSpPr>
      <dsp:spPr>
        <a:xfrm>
          <a:off x="2560896" y="1333500"/>
          <a:ext cx="571500" cy="571500"/>
        </a:xfrm>
        <a:prstGeom prst="ellipse">
          <a:avLst/>
        </a:prstGeom>
        <a:solidFill>
          <a:schemeClr val="tx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BD9D8219-CF7C-472F-80BB-30C0D7FC800C}">
      <dsp:nvSpPr>
        <dsp:cNvPr id="0" name=""/>
        <dsp:cNvSpPr/>
      </dsp:nvSpPr>
      <dsp:spPr>
        <a:xfrm>
          <a:off x="3150873" y="1333500"/>
          <a:ext cx="447389"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0" rIns="38100" bIns="0" numCol="1" spcCol="1270" anchor="ctr" anchorCtr="0">
          <a:noAutofit/>
        </a:bodyPr>
        <a:lstStyle/>
        <a:p>
          <a:pPr lvl="0" algn="l" defTabSz="444500">
            <a:lnSpc>
              <a:spcPct val="90000"/>
            </a:lnSpc>
            <a:spcBef>
              <a:spcPct val="0"/>
            </a:spcBef>
            <a:spcAft>
              <a:spcPct val="35000"/>
            </a:spcAft>
          </a:pPr>
          <a:r>
            <a:rPr lang="en-US" sz="1000" b="1" kern="1200" dirty="0" smtClean="0">
              <a:latin typeface="Times New Roman" pitchFamily="18" charset="0"/>
              <a:cs typeface="Times New Roman" pitchFamily="18" charset="0"/>
            </a:rPr>
            <a:t>Public</a:t>
          </a:r>
          <a:endParaRPr lang="en-US" sz="1000" b="1" kern="1200" dirty="0">
            <a:latin typeface="Times New Roman" pitchFamily="18" charset="0"/>
            <a:cs typeface="Times New Roman" pitchFamily="18" charset="0"/>
          </a:endParaRPr>
        </a:p>
      </dsp:txBody>
      <dsp:txXfrm>
        <a:off x="3150873" y="1333500"/>
        <a:ext cx="447389" cy="571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0E3B5-0243-4034-8A1D-4CCF0A3CA73B}">
      <dsp:nvSpPr>
        <dsp:cNvPr id="0" name=""/>
        <dsp:cNvSpPr/>
      </dsp:nvSpPr>
      <dsp:spPr>
        <a:xfrm>
          <a:off x="4877" y="487223"/>
          <a:ext cx="915923" cy="549553"/>
        </a:xfrm>
        <a:prstGeom prst="roundRect">
          <a:avLst>
            <a:gd name="adj" fmla="val 10000"/>
          </a:avLst>
        </a:prstGeom>
        <a:solidFill>
          <a:srgbClr val="FF0000"/>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Times New Roman" pitchFamily="18" charset="0"/>
              <a:cs typeface="Times New Roman" pitchFamily="18" charset="0"/>
            </a:rPr>
            <a:t>Event</a:t>
          </a:r>
          <a:r>
            <a:rPr lang="en-US" sz="800" kern="1200" dirty="0" smtClean="0"/>
            <a:t> 	</a:t>
          </a:r>
          <a:endParaRPr lang="en-US" sz="800" kern="1200" dirty="0"/>
        </a:p>
      </dsp:txBody>
      <dsp:txXfrm>
        <a:off x="20973" y="503319"/>
        <a:ext cx="883731" cy="517361"/>
      </dsp:txXfrm>
    </dsp:sp>
    <dsp:sp modelId="{8A93D51C-1BC8-430B-8DA5-16A00EBE160A}">
      <dsp:nvSpPr>
        <dsp:cNvPr id="0" name=""/>
        <dsp:cNvSpPr/>
      </dsp:nvSpPr>
      <dsp:spPr>
        <a:xfrm>
          <a:off x="1012392"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012392" y="693855"/>
        <a:ext cx="135923" cy="136288"/>
      </dsp:txXfrm>
    </dsp:sp>
    <dsp:sp modelId="{B42AFFBE-2E48-46AC-BD06-1DF703B7FB95}">
      <dsp:nvSpPr>
        <dsp:cNvPr id="0" name=""/>
        <dsp:cNvSpPr/>
      </dsp:nvSpPr>
      <dsp:spPr>
        <a:xfrm>
          <a:off x="1287169" y="487223"/>
          <a:ext cx="915923" cy="549553"/>
        </a:xfrm>
        <a:prstGeom prst="roundRect">
          <a:avLst>
            <a:gd name="adj" fmla="val 10000"/>
          </a:avLst>
        </a:prstGeom>
        <a:solidFill>
          <a:srgbClr val="CC99FF"/>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Times New Roman" pitchFamily="18" charset="0"/>
              <a:cs typeface="Times New Roman" pitchFamily="18" charset="0"/>
            </a:rPr>
            <a:t>Investigation</a:t>
          </a:r>
          <a:endParaRPr lang="en-US" sz="1100" b="1" kern="1200" dirty="0">
            <a:latin typeface="Times New Roman" pitchFamily="18" charset="0"/>
            <a:cs typeface="Times New Roman" pitchFamily="18" charset="0"/>
          </a:endParaRPr>
        </a:p>
      </dsp:txBody>
      <dsp:txXfrm>
        <a:off x="1303265" y="503319"/>
        <a:ext cx="883731" cy="517361"/>
      </dsp:txXfrm>
    </dsp:sp>
    <dsp:sp modelId="{76658535-FD9C-4DD7-9318-FE2E55F18C9F}">
      <dsp:nvSpPr>
        <dsp:cNvPr id="0" name=""/>
        <dsp:cNvSpPr/>
      </dsp:nvSpPr>
      <dsp:spPr>
        <a:xfrm>
          <a:off x="2294685"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294685" y="693855"/>
        <a:ext cx="135923" cy="136288"/>
      </dsp:txXfrm>
    </dsp:sp>
    <dsp:sp modelId="{12468D77-EA3C-4BEB-B5CF-124263C7A7E0}">
      <dsp:nvSpPr>
        <dsp:cNvPr id="0" name=""/>
        <dsp:cNvSpPr/>
      </dsp:nvSpPr>
      <dsp:spPr>
        <a:xfrm>
          <a:off x="2569461" y="487223"/>
          <a:ext cx="915923" cy="549553"/>
        </a:xfrm>
        <a:prstGeom prst="roundRect">
          <a:avLst>
            <a:gd name="adj" fmla="val 10000"/>
          </a:avLst>
        </a:prstGeom>
        <a:solidFill>
          <a:srgbClr val="FFC000"/>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Times New Roman" pitchFamily="18" charset="0"/>
              <a:cs typeface="Times New Roman" pitchFamily="18" charset="0"/>
            </a:rPr>
            <a:t>Resolution</a:t>
          </a:r>
          <a:endParaRPr lang="en-US" sz="1100" b="1" kern="1200" dirty="0">
            <a:latin typeface="Times New Roman" pitchFamily="18" charset="0"/>
            <a:cs typeface="Times New Roman" pitchFamily="18" charset="0"/>
          </a:endParaRPr>
        </a:p>
      </dsp:txBody>
      <dsp:txXfrm>
        <a:off x="2585557" y="503319"/>
        <a:ext cx="883731" cy="517361"/>
      </dsp:txXfrm>
    </dsp:sp>
    <dsp:sp modelId="{7F5D674B-B384-423D-B714-2B671DA0257D}">
      <dsp:nvSpPr>
        <dsp:cNvPr id="0" name=""/>
        <dsp:cNvSpPr/>
      </dsp:nvSpPr>
      <dsp:spPr>
        <a:xfrm>
          <a:off x="3576977"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3576977" y="693855"/>
        <a:ext cx="135923" cy="136288"/>
      </dsp:txXfrm>
    </dsp:sp>
    <dsp:sp modelId="{C9569545-5C15-4E7A-860A-678E90A80428}">
      <dsp:nvSpPr>
        <dsp:cNvPr id="0" name=""/>
        <dsp:cNvSpPr/>
      </dsp:nvSpPr>
      <dsp:spPr>
        <a:xfrm>
          <a:off x="3851754" y="487223"/>
          <a:ext cx="915923" cy="549553"/>
        </a:xfrm>
        <a:prstGeom prst="roundRect">
          <a:avLst>
            <a:gd name="adj" fmla="val 10000"/>
          </a:avLst>
        </a:prstGeom>
        <a:solidFill>
          <a:srgbClr val="0070C0"/>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latin typeface="Times New Roman" pitchFamily="18" charset="0"/>
              <a:cs typeface="Times New Roman" pitchFamily="18" charset="0"/>
            </a:rPr>
            <a:t>Corrective Action	</a:t>
          </a:r>
          <a:endParaRPr lang="en-US" sz="1100" b="1" kern="1200" dirty="0">
            <a:latin typeface="Times New Roman" pitchFamily="18" charset="0"/>
            <a:cs typeface="Times New Roman" pitchFamily="18" charset="0"/>
          </a:endParaRPr>
        </a:p>
      </dsp:txBody>
      <dsp:txXfrm>
        <a:off x="3867850" y="503319"/>
        <a:ext cx="883731" cy="517361"/>
      </dsp:txXfrm>
    </dsp:sp>
    <dsp:sp modelId="{53E2171E-18E0-4BE2-8913-119946A58899}">
      <dsp:nvSpPr>
        <dsp:cNvPr id="0" name=""/>
        <dsp:cNvSpPr/>
      </dsp:nvSpPr>
      <dsp:spPr>
        <a:xfrm>
          <a:off x="4859269" y="648425"/>
          <a:ext cx="194175" cy="227148"/>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859269" y="693855"/>
        <a:ext cx="135923" cy="136288"/>
      </dsp:txXfrm>
    </dsp:sp>
    <dsp:sp modelId="{C3FDE46E-30E2-4D03-81B5-4267A4C5246B}">
      <dsp:nvSpPr>
        <dsp:cNvPr id="0" name=""/>
        <dsp:cNvSpPr/>
      </dsp:nvSpPr>
      <dsp:spPr>
        <a:xfrm>
          <a:off x="5134046" y="457198"/>
          <a:ext cx="1109476" cy="609603"/>
        </a:xfrm>
        <a:prstGeom prst="roundRect">
          <a:avLst>
            <a:gd name="adj" fmla="val 10000"/>
          </a:avLst>
        </a:prstGeom>
        <a:solidFill>
          <a:srgbClr val="92D050"/>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latin typeface="Times New Roman" pitchFamily="18" charset="0"/>
              <a:cs typeface="Times New Roman" pitchFamily="18" charset="0"/>
            </a:rPr>
            <a:t>Documentation</a:t>
          </a:r>
          <a:endParaRPr lang="en-US" sz="1100" kern="1200" dirty="0">
            <a:latin typeface="Times New Roman" pitchFamily="18" charset="0"/>
            <a:cs typeface="Times New Roman" pitchFamily="18" charset="0"/>
          </a:endParaRPr>
        </a:p>
      </dsp:txBody>
      <dsp:txXfrm>
        <a:off x="5151901" y="475053"/>
        <a:ext cx="1073766" cy="5738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C3F730-BAB4-48C2-A42F-79391624910D}" type="datetimeFigureOut">
              <a:rPr lang="en-US" smtClean="0"/>
              <a:t>6/1/2016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A5D6F82-FF4A-439E-A557-DB0E802E2BDA}" type="slidenum">
              <a:rPr lang="en-US" smtClean="0"/>
              <a:t>‹#›</a:t>
            </a:fld>
            <a:endParaRPr lang="en-US"/>
          </a:p>
        </p:txBody>
      </p:sp>
    </p:spTree>
    <p:extLst>
      <p:ext uri="{BB962C8B-B14F-4D97-AF65-F5344CB8AC3E}">
        <p14:creationId xmlns:p14="http://schemas.microsoft.com/office/powerpoint/2010/main" val="333241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C5D0BF-0EF2-4799-9F43-AC9749748F1C}" type="slidenum">
              <a:rPr lang="en-US" altLang="en-US" smtClean="0"/>
              <a:pPr/>
              <a:t>2</a:t>
            </a:fld>
            <a:endParaRPr lang="en-US" altLang="en-US" dirty="0" smtClean="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983659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11</a:t>
            </a:fld>
            <a:endParaRPr lang="en-US" altLang="en-US" dirty="0" smtClean="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3225195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7EDA0-4937-4D6A-9C41-39A49C982B1A}" type="slidenum">
              <a:rPr lang="en-US" altLang="en-US"/>
              <a:pPr/>
              <a:t>101</a:t>
            </a:fld>
            <a:endParaRPr lang="en-US" altLang="en-US" dirty="0"/>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3148464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079A52-4639-4822-AC15-828619F08DCC}" type="slidenum">
              <a:rPr lang="en-US" altLang="en-US"/>
              <a:pPr/>
              <a:t>102</a:t>
            </a:fld>
            <a:endParaRPr lang="en-US" altLang="en-US" dirty="0"/>
          </a:p>
        </p:txBody>
      </p:sp>
      <p:sp>
        <p:nvSpPr>
          <p:cNvPr id="547842" name="Rectangle 2"/>
          <p:cNvSpPr>
            <a:spLocks noGrp="1" noRot="1" noChangeAspect="1" noChangeArrowheads="1" noTextEdit="1"/>
          </p:cNvSpPr>
          <p:nvPr>
            <p:ph type="sldImg"/>
          </p:nvPr>
        </p:nvSpPr>
        <p:spPr>
          <a:xfrm>
            <a:off x="1185863" y="698500"/>
            <a:ext cx="4645025" cy="3482975"/>
          </a:xfrm>
          <a:ln/>
        </p:spPr>
      </p:sp>
      <p:sp>
        <p:nvSpPr>
          <p:cNvPr id="5478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341195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103</a:t>
            </a:fld>
            <a:endParaRPr lang="en-US" dirty="0"/>
          </a:p>
        </p:txBody>
      </p:sp>
    </p:spTree>
    <p:extLst>
      <p:ext uri="{BB962C8B-B14F-4D97-AF65-F5344CB8AC3E}">
        <p14:creationId xmlns:p14="http://schemas.microsoft.com/office/powerpoint/2010/main" val="4451368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104</a:t>
            </a:fld>
            <a:endParaRPr lang="en-US" dirty="0"/>
          </a:p>
        </p:txBody>
      </p:sp>
    </p:spTree>
    <p:extLst>
      <p:ext uri="{BB962C8B-B14F-4D97-AF65-F5344CB8AC3E}">
        <p14:creationId xmlns:p14="http://schemas.microsoft.com/office/powerpoint/2010/main" val="150746356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tLang="en-US" dirty="0" smtClean="0">
                <a:latin typeface="Times" charset="0"/>
              </a:rPr>
              <a:t>Data storage company is a BA even if it does not actually view the PHI.  “Maintain” is in addition to a person who “creates, receives or transmits” PHI on behalf of a CE.</a:t>
            </a:r>
          </a:p>
          <a:p>
            <a:r>
              <a:rPr lang="en-US" altLang="en-US" dirty="0" smtClean="0">
                <a:latin typeface="Times" charset="0"/>
              </a:rPr>
              <a:t>Patient safety orgs are those that conduct patient safety and QI activities under the Patient Safety and Quality Improvement Act of 2005.</a:t>
            </a:r>
          </a:p>
          <a:p>
            <a:endParaRPr lang="en-US" altLang="en-US" dirty="0" smtClean="0">
              <a:latin typeface="Times" charset="0"/>
            </a:endParaRPr>
          </a:p>
          <a:p>
            <a:r>
              <a:rPr lang="en-US" altLang="en-US" dirty="0" smtClean="0">
                <a:latin typeface="Times" charset="0"/>
              </a:rPr>
              <a:t>Companies that transmit PHI to CE include health information organizations and e-prescribing gateways and that require routine access to PHI.  OCR reaffirms that “mere conduits” that do not access PHI, except on a random or infrequent basis, are not BAs.</a:t>
            </a:r>
          </a:p>
          <a:p>
            <a:endParaRPr lang="en-US" altLang="en-US" dirty="0" smtClean="0">
              <a:latin typeface="Times" charset="0"/>
            </a:endParaRPr>
          </a:p>
          <a:p>
            <a:endParaRPr lang="en-US" altLang="en-US" dirty="0" smtClean="0">
              <a:latin typeface="Times" charset="0"/>
            </a:endParaRPr>
          </a:p>
        </p:txBody>
      </p:sp>
      <p:sp>
        <p:nvSpPr>
          <p:cNvPr id="71684" name="Slide Number Placeholder 3"/>
          <p:cNvSpPr>
            <a:spLocks noGrp="1"/>
          </p:cNvSpPr>
          <p:nvPr>
            <p:ph type="sldNum" sz="quarter" idx="5"/>
          </p:nvPr>
        </p:nvSpPr>
        <p:spPr>
          <a:noFill/>
        </p:spPr>
        <p:txBody>
          <a:bodyPr/>
          <a:lstStyle/>
          <a:p>
            <a:fld id="{77EA8601-98BD-4EA5-998F-F3587D1102CB}" type="slidenum">
              <a:rPr lang="en-US" altLang="en-US" smtClean="0">
                <a:latin typeface="Times" charset="0"/>
              </a:rPr>
              <a:pPr/>
              <a:t>105</a:t>
            </a:fld>
            <a:endParaRPr lang="en-US" altLang="en-US" dirty="0" smtClean="0">
              <a:latin typeface="Times" charset="0"/>
            </a:endParaRPr>
          </a:p>
        </p:txBody>
      </p:sp>
    </p:spTree>
    <p:extLst>
      <p:ext uri="{BB962C8B-B14F-4D97-AF65-F5344CB8AC3E}">
        <p14:creationId xmlns:p14="http://schemas.microsoft.com/office/powerpoint/2010/main" val="5846150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dirty="0" smtClean="0">
                <a:latin typeface="Times" charset="0"/>
              </a:rPr>
              <a:t>Expansion of BA definition to include subcontractors is one of the most significant features of the Final Rule and was not addressed in the HITECH Act.  OCR states that the intent of the provision is to ensure that privacy and security protections for PHI do not lapse simply because a function is performed by a “downstream” entity that has no direct contractual relationship with a CE.  Subcontractors are subject to the Privacy Rule and Security Rule obligations to the same degree as a BA and would be directly liable for violations.  </a:t>
            </a:r>
          </a:p>
        </p:txBody>
      </p:sp>
      <p:sp>
        <p:nvSpPr>
          <p:cNvPr id="72708" name="Slide Number Placeholder 3"/>
          <p:cNvSpPr>
            <a:spLocks noGrp="1"/>
          </p:cNvSpPr>
          <p:nvPr>
            <p:ph type="sldNum" sz="quarter" idx="5"/>
          </p:nvPr>
        </p:nvSpPr>
        <p:spPr>
          <a:noFill/>
        </p:spPr>
        <p:txBody>
          <a:bodyPr/>
          <a:lstStyle/>
          <a:p>
            <a:fld id="{171DD572-36C7-4D03-AEF3-0F9BEB7D312B}" type="slidenum">
              <a:rPr lang="en-US" altLang="en-US" smtClean="0">
                <a:latin typeface="Times" charset="0"/>
              </a:rPr>
              <a:pPr/>
              <a:t>106</a:t>
            </a:fld>
            <a:endParaRPr lang="en-US" altLang="en-US" dirty="0" smtClean="0">
              <a:latin typeface="Times" charset="0"/>
            </a:endParaRPr>
          </a:p>
        </p:txBody>
      </p:sp>
    </p:spTree>
    <p:extLst>
      <p:ext uri="{BB962C8B-B14F-4D97-AF65-F5344CB8AC3E}">
        <p14:creationId xmlns:p14="http://schemas.microsoft.com/office/powerpoint/2010/main" val="329102320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107</a:t>
            </a:fld>
            <a:endParaRPr lang="en-US" dirty="0"/>
          </a:p>
        </p:txBody>
      </p:sp>
    </p:spTree>
    <p:extLst>
      <p:ext uri="{BB962C8B-B14F-4D97-AF65-F5344CB8AC3E}">
        <p14:creationId xmlns:p14="http://schemas.microsoft.com/office/powerpoint/2010/main" val="4101717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CB58-D0E2-4AD2-B315-5402848DE0EB}" type="slidenum">
              <a:rPr lang="en-US" altLang="en-US"/>
              <a:pPr/>
              <a:t>108</a:t>
            </a:fld>
            <a:endParaRPr lang="en-US" altLang="en-US" dirty="0"/>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5894494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68639-7CEB-48AA-AA3F-3A4F6D561FAF}" type="slidenum">
              <a:rPr lang="en-US" altLang="en-US"/>
              <a:pPr/>
              <a:t>109</a:t>
            </a:fld>
            <a:endParaRPr lang="en-US" altLang="en-US" dirty="0"/>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289412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666BC-B0F8-400B-81B4-11DD374D3A0F}" type="slidenum">
              <a:rPr lang="en-US" altLang="en-US"/>
              <a:pPr/>
              <a:t>110</a:t>
            </a:fld>
            <a:endParaRPr lang="en-US" altLang="en-US" dirty="0"/>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1758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C53F7-F4E0-467B-BBBC-4FF7E2EA259E}" type="slidenum">
              <a:rPr lang="en-US" altLang="en-US" smtClean="0"/>
              <a:pPr/>
              <a:t>12</a:t>
            </a:fld>
            <a:endParaRPr lang="en-US" altLang="en-US" dirty="0" smtClean="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40489520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D4300-B270-4E1B-92E9-268DEAF9FF26}" type="slidenum">
              <a:rPr lang="en-US" altLang="en-US"/>
              <a:pPr/>
              <a:t>111</a:t>
            </a:fld>
            <a:endParaRPr lang="en-US" altLang="en-US"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6508371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75B7F-3E22-4B2B-AA73-B9B026B5DE85}" type="slidenum">
              <a:rPr lang="en-US" altLang="en-US"/>
              <a:pPr/>
              <a:t>112</a:t>
            </a:fld>
            <a:endParaRPr lang="en-US" altLang="en-US"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xfrm>
            <a:off x="779286" y="4415235"/>
            <a:ext cx="5608637" cy="4183856"/>
          </a:xfrm>
        </p:spPr>
        <p:txBody>
          <a:bodyPr/>
          <a:lstStyle/>
          <a:p>
            <a:endParaRPr lang="en-US" altLang="en-US" dirty="0"/>
          </a:p>
        </p:txBody>
      </p:sp>
    </p:spTree>
    <p:extLst>
      <p:ext uri="{BB962C8B-B14F-4D97-AF65-F5344CB8AC3E}">
        <p14:creationId xmlns:p14="http://schemas.microsoft.com/office/powerpoint/2010/main" val="19105317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F4EAC-EFE0-4B27-8FC7-A1963F90F385}" type="slidenum">
              <a:rPr lang="en-US" altLang="en-US"/>
              <a:pPr/>
              <a:t>113</a:t>
            </a:fld>
            <a:endParaRPr lang="en-US" alt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8875420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1222B-E0E3-458E-B2D4-E49DB802F7A3}" type="slidenum">
              <a:rPr lang="en-US" altLang="en-US"/>
              <a:pPr/>
              <a:t>114</a:t>
            </a:fld>
            <a:endParaRPr lang="en-US" alt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235456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C33F5-D98C-4163-8390-B335DD153419}" type="slidenum">
              <a:rPr lang="en-US" altLang="en-US"/>
              <a:pPr/>
              <a:t>115</a:t>
            </a:fld>
            <a:endParaRPr lang="en-US" altLang="en-US" dirty="0"/>
          </a:p>
        </p:txBody>
      </p:sp>
      <p:sp>
        <p:nvSpPr>
          <p:cNvPr id="566274" name="Rectangle 2"/>
          <p:cNvSpPr>
            <a:spLocks noGrp="1" noRot="1" noChangeAspect="1" noChangeArrowheads="1" noTextEdit="1"/>
          </p:cNvSpPr>
          <p:nvPr>
            <p:ph type="sldImg"/>
          </p:nvPr>
        </p:nvSpPr>
        <p:spPr>
          <a:xfrm>
            <a:off x="1185863" y="698500"/>
            <a:ext cx="4645025" cy="3482975"/>
          </a:xfrm>
          <a:ln/>
        </p:spPr>
      </p:sp>
      <p:sp>
        <p:nvSpPr>
          <p:cNvPr id="566275"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325860110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2A0781-BA62-40EC-BF50-70A95810FE79}" type="slidenum">
              <a:rPr lang="en-US" altLang="en-US"/>
              <a:pPr/>
              <a:t>116</a:t>
            </a:fld>
            <a:endParaRPr lang="en-US" altLang="en-US" dirty="0"/>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r>
              <a:rPr lang="en-US" altLang="en-US" dirty="0" smtClean="0"/>
              <a:t>These</a:t>
            </a:r>
            <a:r>
              <a:rPr lang="en-US" altLang="en-US" baseline="0" dirty="0" smtClean="0"/>
              <a:t> are just best practice examples.  Your organization may not have all of these options available, so use the ones that apply to your organization.</a:t>
            </a:r>
            <a:endParaRPr lang="en-US" altLang="en-US" dirty="0"/>
          </a:p>
        </p:txBody>
      </p:sp>
    </p:spTree>
    <p:extLst>
      <p:ext uri="{BB962C8B-B14F-4D97-AF65-F5344CB8AC3E}">
        <p14:creationId xmlns:p14="http://schemas.microsoft.com/office/powerpoint/2010/main" val="1925835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8AEED-C55A-4FD0-BEC3-C60D86E8B22B}" type="slidenum">
              <a:rPr lang="en-US" altLang="en-US"/>
              <a:pPr/>
              <a:t>117</a:t>
            </a:fld>
            <a:endParaRPr lang="en-US" altLang="en-US" dirty="0"/>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430242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118</a:t>
            </a:fld>
            <a:endParaRPr lang="en-US" dirty="0"/>
          </a:p>
        </p:txBody>
      </p:sp>
    </p:spTree>
    <p:extLst>
      <p:ext uri="{BB962C8B-B14F-4D97-AF65-F5344CB8AC3E}">
        <p14:creationId xmlns:p14="http://schemas.microsoft.com/office/powerpoint/2010/main" val="35973395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53393-53AD-40FA-90CA-83698BB06A68}" type="slidenum">
              <a:rPr lang="en-US" altLang="en-US" smtClean="0"/>
              <a:pPr/>
              <a:t>119</a:t>
            </a:fld>
            <a:endParaRPr lang="en-US" altLang="en-US" dirty="0" smtClean="0"/>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230668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4B5168-CFFD-410C-BDCD-B23BF21ED9C2}" type="slidenum">
              <a:rPr lang="en-US" altLang="en-US" smtClean="0"/>
              <a:pPr/>
              <a:t>120</a:t>
            </a:fld>
            <a:endParaRPr lang="en-US" altLang="en-US" dirty="0" smtClean="0"/>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851639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9D73A4-160C-411B-96FA-825E362D963C}" type="slidenum">
              <a:rPr lang="en-US" altLang="en-US" smtClean="0"/>
              <a:pPr/>
              <a:t>13</a:t>
            </a:fld>
            <a:endParaRPr lang="en-US" altLang="en-US" dirty="0" smtClean="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42610418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AC8E7-E790-4E81-BAA0-2157B9E8DCF5}" type="slidenum">
              <a:rPr lang="en-US" altLang="en-US" smtClean="0"/>
              <a:pPr/>
              <a:t>121</a:t>
            </a:fld>
            <a:endParaRPr lang="en-US" altLang="en-US" dirty="0" smtClean="0"/>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60666912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AF92D3-494D-4AA1-B2CC-EADDDD17F064}" type="slidenum">
              <a:rPr lang="en-US" altLang="en-US" smtClean="0"/>
              <a:pPr/>
              <a:t>122</a:t>
            </a:fld>
            <a:endParaRPr lang="en-US" altLang="en-US" dirty="0" smtClean="0"/>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616064155"/>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91C91A-8BFB-4868-A6D3-1CCE5B612999}" type="slidenum">
              <a:rPr lang="en-US" altLang="en-US" smtClean="0"/>
              <a:pPr/>
              <a:t>123</a:t>
            </a:fld>
            <a:endParaRPr lang="en-US" altLang="en-US" dirty="0" smtClean="0"/>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27951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14</a:t>
            </a:fld>
            <a:endParaRPr lang="en-US" dirty="0"/>
          </a:p>
        </p:txBody>
      </p:sp>
    </p:spTree>
    <p:extLst>
      <p:ext uri="{BB962C8B-B14F-4D97-AF65-F5344CB8AC3E}">
        <p14:creationId xmlns:p14="http://schemas.microsoft.com/office/powerpoint/2010/main" val="1841731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0DCA77-4F80-4B2F-B826-5E17D526CCB3}" type="slidenum">
              <a:rPr lang="en-US" altLang="en-US" smtClean="0"/>
              <a:pPr/>
              <a:t>15</a:t>
            </a:fld>
            <a:endParaRPr lang="en-US" altLang="en-US" dirty="0" smtClean="0"/>
          </a:p>
        </p:txBody>
      </p:sp>
      <p:sp>
        <p:nvSpPr>
          <p:cNvPr id="52226" name="Rectangle 2"/>
          <p:cNvSpPr>
            <a:spLocks noGrp="1" noRot="1" noChangeAspect="1" noChangeArrowheads="1" noTextEdit="1"/>
          </p:cNvSpPr>
          <p:nvPr>
            <p:ph type="sldImg"/>
          </p:nvPr>
        </p:nvSpPr>
        <p:spPr bwMode="auto">
          <a:xfrm>
            <a:off x="1185863" y="698500"/>
            <a:ext cx="4645025" cy="3482975"/>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smtClean="0"/>
          </a:p>
        </p:txBody>
      </p:sp>
    </p:spTree>
    <p:extLst>
      <p:ext uri="{BB962C8B-B14F-4D97-AF65-F5344CB8AC3E}">
        <p14:creationId xmlns:p14="http://schemas.microsoft.com/office/powerpoint/2010/main" val="335764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CD8D7D-E956-4B64-93BE-D7BC76A791E6}" type="slidenum">
              <a:rPr lang="en-US" altLang="en-US" smtClean="0"/>
              <a:pPr/>
              <a:t>16</a:t>
            </a:fld>
            <a:endParaRPr lang="en-US" altLang="en-US" dirty="0" smtClean="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835023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D23942-73EB-4812-86E5-6723464008A3}" type="slidenum">
              <a:rPr lang="en-US" altLang="en-US" smtClean="0"/>
              <a:pPr/>
              <a:t>17</a:t>
            </a:fld>
            <a:endParaRPr lang="en-US" altLang="en-US" dirty="0" smtClean="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82296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73DB1D-43DB-4133-9C23-3914A4515E81}" type="slidenum">
              <a:rPr lang="en-US" altLang="en-US" smtClean="0"/>
              <a:pPr/>
              <a:t>18</a:t>
            </a:fld>
            <a:endParaRPr lang="en-US" altLang="en-US" dirty="0" smtClean="0"/>
          </a:p>
        </p:txBody>
      </p:sp>
      <p:sp>
        <p:nvSpPr>
          <p:cNvPr id="58370" name="Rectangle 2"/>
          <p:cNvSpPr>
            <a:spLocks noGrp="1" noRot="1" noChangeAspect="1" noChangeArrowheads="1" noTextEdit="1"/>
          </p:cNvSpPr>
          <p:nvPr>
            <p:ph type="sldImg"/>
          </p:nvPr>
        </p:nvSpPr>
        <p:spPr bwMode="auto">
          <a:xfrm>
            <a:off x="1185863" y="698500"/>
            <a:ext cx="4645025" cy="3482975"/>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smtClean="0"/>
          </a:p>
        </p:txBody>
      </p:sp>
    </p:spTree>
    <p:extLst>
      <p:ext uri="{BB962C8B-B14F-4D97-AF65-F5344CB8AC3E}">
        <p14:creationId xmlns:p14="http://schemas.microsoft.com/office/powerpoint/2010/main" val="295247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F5E6D4-4EBE-45FA-A101-2465FE4368A4}" type="slidenum">
              <a:rPr lang="en-US" altLang="en-US" smtClean="0"/>
              <a:pPr/>
              <a:t>19</a:t>
            </a:fld>
            <a:endParaRPr lang="en-US" altLang="en-US" dirty="0" smtClean="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7475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9C84E2-6669-4BE7-BD6F-293BFE187467}" type="slidenum">
              <a:rPr lang="en-US" altLang="en-US" smtClean="0"/>
              <a:pPr/>
              <a:t>20</a:t>
            </a:fld>
            <a:endParaRPr lang="en-US" altLang="en-US" dirty="0" smtClean="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18521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a:t>
            </a:fld>
            <a:endParaRPr lang="en-US" dirty="0"/>
          </a:p>
        </p:txBody>
      </p:sp>
    </p:spTree>
    <p:extLst>
      <p:ext uri="{BB962C8B-B14F-4D97-AF65-F5344CB8AC3E}">
        <p14:creationId xmlns:p14="http://schemas.microsoft.com/office/powerpoint/2010/main" val="2568971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2CC950-F449-4085-A3DB-BAC63EBD468B}" type="slidenum">
              <a:rPr lang="en-US" altLang="en-US" smtClean="0"/>
              <a:pPr/>
              <a:t>21</a:t>
            </a:fld>
            <a:endParaRPr lang="en-US" altLang="en-US" dirty="0" smtClean="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10000"/>
              </a:lnSpc>
            </a:pPr>
            <a:r>
              <a:rPr lang="en-US" altLang="en-US" dirty="0">
                <a:cs typeface="Times New Roman" pitchFamily="18" charset="0"/>
              </a:rPr>
              <a:t>Other Notes About TPO:</a:t>
            </a:r>
          </a:p>
          <a:p>
            <a:pPr>
              <a:lnSpc>
                <a:spcPct val="110000"/>
              </a:lnSpc>
            </a:pPr>
            <a:r>
              <a:rPr lang="en-US" altLang="en-US" dirty="0">
                <a:cs typeface="Times New Roman" pitchFamily="18" charset="0"/>
              </a:rPr>
              <a:t>	--PHI used outside of TPO is not allowed without a signed authorization.</a:t>
            </a:r>
          </a:p>
          <a:p>
            <a:pPr>
              <a:lnSpc>
                <a:spcPct val="110000"/>
              </a:lnSpc>
            </a:pPr>
            <a:r>
              <a:rPr lang="en-US" altLang="en-US" dirty="0">
                <a:cs typeface="Times New Roman" pitchFamily="18" charset="0"/>
              </a:rPr>
              <a:t>	--TPO must be within the minimum necessary to perform your job!</a:t>
            </a:r>
          </a:p>
          <a:p>
            <a:pPr eaLnBrk="1" hangingPunct="1"/>
            <a:endParaRPr lang="en-US" altLang="en-US" dirty="0" smtClean="0"/>
          </a:p>
        </p:txBody>
      </p:sp>
    </p:spTree>
    <p:extLst>
      <p:ext uri="{BB962C8B-B14F-4D97-AF65-F5344CB8AC3E}">
        <p14:creationId xmlns:p14="http://schemas.microsoft.com/office/powerpoint/2010/main" val="354988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22</a:t>
            </a:fld>
            <a:endParaRPr lang="en-US" dirty="0"/>
          </a:p>
        </p:txBody>
      </p:sp>
    </p:spTree>
    <p:extLst>
      <p:ext uri="{BB962C8B-B14F-4D97-AF65-F5344CB8AC3E}">
        <p14:creationId xmlns:p14="http://schemas.microsoft.com/office/powerpoint/2010/main" val="117145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55E642-A2DA-4C21-846E-8DE34504259E}" type="slidenum">
              <a:rPr lang="en-US" altLang="en-US" smtClean="0"/>
              <a:pPr/>
              <a:t>23</a:t>
            </a:fld>
            <a:endParaRPr lang="en-US" altLang="en-US" dirty="0" smtClean="0"/>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29195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48A37D-25E0-4E2F-A5AB-52304BC40627}" type="slidenum">
              <a:rPr lang="en-US" altLang="en-US" smtClean="0"/>
              <a:pPr/>
              <a:t>24</a:t>
            </a:fld>
            <a:endParaRPr lang="en-US" altLang="en-US" dirty="0" smtClean="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HIPAA</a:t>
            </a:r>
            <a:r>
              <a:rPr lang="en-US" altLang="en-US" baseline="0" dirty="0" smtClean="0"/>
              <a:t> defines “willful neglect” as “the conscious, intentional failure or reckless indifference to the obligation to comply with the administrative simplification provision violated.”  45 CFR s. 160.401.  Thus, using “I didn’t know that HIPAA required or prohibited that” no longer offers valid protection against violating the rules.  </a:t>
            </a:r>
            <a:endParaRPr lang="en-US" altLang="en-US" dirty="0" smtClean="0"/>
          </a:p>
        </p:txBody>
      </p:sp>
    </p:spTree>
    <p:extLst>
      <p:ext uri="{BB962C8B-B14F-4D97-AF65-F5344CB8AC3E}">
        <p14:creationId xmlns:p14="http://schemas.microsoft.com/office/powerpoint/2010/main" val="115353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593D83-8A2F-453A-AC02-868C07722A43}" type="slidenum">
              <a:rPr lang="en-US" altLang="en-US" smtClean="0"/>
              <a:pPr/>
              <a:t>25</a:t>
            </a:fld>
            <a:endParaRPr lang="en-US" altLang="en-US" dirty="0" smtClean="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817571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26</a:t>
            </a:fld>
            <a:endParaRPr lang="en-US" dirty="0"/>
          </a:p>
        </p:txBody>
      </p:sp>
    </p:spTree>
    <p:extLst>
      <p:ext uri="{BB962C8B-B14F-4D97-AF65-F5344CB8AC3E}">
        <p14:creationId xmlns:p14="http://schemas.microsoft.com/office/powerpoint/2010/main" val="2468766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8F8804-2E83-4552-80A4-A0D4F2945977}" type="slidenum">
              <a:rPr lang="en-US" altLang="en-US" smtClean="0"/>
              <a:pPr/>
              <a:t>27</a:t>
            </a:fld>
            <a:endParaRPr lang="en-US" altLang="en-US" dirty="0" smtClean="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96976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19A58-404E-47FF-BE3E-DD4E6563FC7D}" type="slidenum">
              <a:rPr lang="en-US" altLang="en-US"/>
              <a:pPr/>
              <a:t>28</a:t>
            </a:fld>
            <a:endParaRPr lang="en-US" altLang="en-US" dirty="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dirty="0" smtClean="0"/>
              <a:t>Review on 12/2/14.</a:t>
            </a:r>
            <a:endParaRPr lang="en-US" altLang="en-US" dirty="0"/>
          </a:p>
        </p:txBody>
      </p:sp>
    </p:spTree>
    <p:extLst>
      <p:ext uri="{BB962C8B-B14F-4D97-AF65-F5344CB8AC3E}">
        <p14:creationId xmlns:p14="http://schemas.microsoft.com/office/powerpoint/2010/main" val="405620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91">
              <a:defRPr>
                <a:solidFill>
                  <a:schemeClr val="tx1"/>
                </a:solidFill>
                <a:latin typeface="Tahoma" pitchFamily="34" charset="0"/>
              </a:defRPr>
            </a:lvl1pPr>
            <a:lvl2pPr marL="741470" indent="-285181" defTabSz="931591">
              <a:defRPr>
                <a:solidFill>
                  <a:schemeClr val="tx1"/>
                </a:solidFill>
                <a:latin typeface="Tahoma" pitchFamily="34" charset="0"/>
              </a:defRPr>
            </a:lvl2pPr>
            <a:lvl3pPr marL="1140724" indent="-228145" defTabSz="931591">
              <a:defRPr>
                <a:solidFill>
                  <a:schemeClr val="tx1"/>
                </a:solidFill>
                <a:latin typeface="Tahoma" pitchFamily="34" charset="0"/>
              </a:defRPr>
            </a:lvl3pPr>
            <a:lvl4pPr marL="1597013" indent="-228145" defTabSz="931591">
              <a:defRPr>
                <a:solidFill>
                  <a:schemeClr val="tx1"/>
                </a:solidFill>
                <a:latin typeface="Tahoma" pitchFamily="34" charset="0"/>
              </a:defRPr>
            </a:lvl4pPr>
            <a:lvl5pPr marL="2053303" indent="-228145" defTabSz="931591">
              <a:defRPr>
                <a:solidFill>
                  <a:schemeClr val="tx1"/>
                </a:solidFill>
                <a:latin typeface="Tahoma" pitchFamily="34" charset="0"/>
              </a:defRPr>
            </a:lvl5pPr>
            <a:lvl6pPr marL="2509592" indent="-228145" defTabSz="931591" eaLnBrk="0" fontAlgn="base" hangingPunct="0">
              <a:spcBef>
                <a:spcPct val="0"/>
              </a:spcBef>
              <a:spcAft>
                <a:spcPct val="0"/>
              </a:spcAft>
              <a:defRPr>
                <a:solidFill>
                  <a:schemeClr val="tx1"/>
                </a:solidFill>
                <a:latin typeface="Tahoma" pitchFamily="34" charset="0"/>
              </a:defRPr>
            </a:lvl6pPr>
            <a:lvl7pPr marL="2965882" indent="-228145" defTabSz="931591" eaLnBrk="0" fontAlgn="base" hangingPunct="0">
              <a:spcBef>
                <a:spcPct val="0"/>
              </a:spcBef>
              <a:spcAft>
                <a:spcPct val="0"/>
              </a:spcAft>
              <a:defRPr>
                <a:solidFill>
                  <a:schemeClr val="tx1"/>
                </a:solidFill>
                <a:latin typeface="Tahoma" pitchFamily="34" charset="0"/>
              </a:defRPr>
            </a:lvl7pPr>
            <a:lvl8pPr marL="3422172" indent="-228145" defTabSz="931591" eaLnBrk="0" fontAlgn="base" hangingPunct="0">
              <a:spcBef>
                <a:spcPct val="0"/>
              </a:spcBef>
              <a:spcAft>
                <a:spcPct val="0"/>
              </a:spcAft>
              <a:defRPr>
                <a:solidFill>
                  <a:schemeClr val="tx1"/>
                </a:solidFill>
                <a:latin typeface="Tahoma" pitchFamily="34" charset="0"/>
              </a:defRPr>
            </a:lvl8pPr>
            <a:lvl9pPr marL="3878461" indent="-228145" defTabSz="931591" eaLnBrk="0" fontAlgn="base" hangingPunct="0">
              <a:spcBef>
                <a:spcPct val="0"/>
              </a:spcBef>
              <a:spcAft>
                <a:spcPct val="0"/>
              </a:spcAft>
              <a:defRPr>
                <a:solidFill>
                  <a:schemeClr val="tx1"/>
                </a:solidFill>
                <a:latin typeface="Tahoma" pitchFamily="34" charset="0"/>
              </a:defRPr>
            </a:lvl9pPr>
          </a:lstStyle>
          <a:p>
            <a:fld id="{B1704E6A-B21D-4254-B604-01AD1E9CB59C}" type="slidenum">
              <a:rPr lang="en-US" smtClean="0">
                <a:latin typeface="Arial" charset="0"/>
              </a:rPr>
              <a:pPr/>
              <a:t>29</a:t>
            </a:fld>
            <a:endParaRPr lang="en-US" smtClean="0">
              <a:latin typeface="Arial"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1B2C383-21D3-4022-B862-EBC715FE5A5C}" type="slidenum">
              <a:rPr lang="en-US" altLang="en-US" smtClean="0"/>
              <a:pPr/>
              <a:t>30</a:t>
            </a:fld>
            <a:endParaRPr lang="en-US" altLang="en-US" dirty="0" smtClean="0"/>
          </a:p>
        </p:txBody>
      </p:sp>
      <p:sp>
        <p:nvSpPr>
          <p:cNvPr id="747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11532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295DF7-52BB-4676-B614-E80B8F1A8D6A}" type="slidenum">
              <a:rPr lang="en-US" altLang="en-US" smtClean="0"/>
              <a:pPr/>
              <a:t>4</a:t>
            </a:fld>
            <a:endParaRPr lang="en-US" altLang="en-US" dirty="0" smtClean="0"/>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533569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5C2B8F-4914-4EBB-96C7-F2A9EC5A7BF7}" type="slidenum">
              <a:rPr lang="en-US" altLang="en-US" smtClean="0"/>
              <a:pPr/>
              <a:t>31</a:t>
            </a:fld>
            <a:endParaRPr lang="en-US" altLang="en-US" dirty="0" smtClean="0"/>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672678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FDC8DF-EF71-485F-8223-6FAE023C8DEE}" type="slidenum">
              <a:rPr lang="en-US" altLang="en-US" smtClean="0"/>
              <a:pPr/>
              <a:t>32</a:t>
            </a:fld>
            <a:endParaRPr lang="en-US" altLang="en-US" dirty="0" smtClean="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808008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33</a:t>
            </a:fld>
            <a:endParaRPr lang="en-US" altLang="en-US" dirty="0" smtClean="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573502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34</a:t>
            </a:fld>
            <a:endParaRPr lang="en-US" altLang="en-US" dirty="0" smtClean="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The</a:t>
            </a:r>
            <a:r>
              <a:rPr lang="en-US" altLang="en-US" baseline="0" dirty="0" smtClean="0"/>
              <a:t> Accounting of Disclosures rule is currently in proposed rule form (as of 11/18/14).  The slides on accounting of disclosures reflects current law.  However, a final rule on accounting of disclosures is expected to be issued at some point in the future and therefore some of the information on the slides may need to be changed or updated. </a:t>
            </a:r>
            <a:endParaRPr lang="en-US" altLang="en-US" dirty="0" smtClean="0"/>
          </a:p>
        </p:txBody>
      </p:sp>
    </p:spTree>
    <p:extLst>
      <p:ext uri="{BB962C8B-B14F-4D97-AF65-F5344CB8AC3E}">
        <p14:creationId xmlns:p14="http://schemas.microsoft.com/office/powerpoint/2010/main" val="15251910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E43C10-D696-42CA-AE2F-2668B7286F9C}" type="slidenum">
              <a:rPr lang="en-US" altLang="en-US" smtClean="0"/>
              <a:pPr/>
              <a:t>35</a:t>
            </a:fld>
            <a:endParaRPr lang="en-US" altLang="en-US" dirty="0" smtClean="0"/>
          </a:p>
        </p:txBody>
      </p:sp>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639367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C52593-CA39-49E3-99E0-FC060DA8CDFF}" type="slidenum">
              <a:rPr lang="en-US" altLang="en-US" smtClean="0"/>
              <a:pPr/>
              <a:t>36</a:t>
            </a:fld>
            <a:endParaRPr lang="en-US" altLang="en-US" dirty="0" smtClean="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xfrm>
            <a:off x="934720" y="4415790"/>
            <a:ext cx="5140960" cy="4183380"/>
          </a:xfrm>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48946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EAAD98-DAE0-4320-AF2C-0234A12F7F35}" type="slidenum">
              <a:rPr lang="en-US" altLang="en-US" smtClean="0"/>
              <a:pPr/>
              <a:t>37</a:t>
            </a:fld>
            <a:endParaRPr lang="en-US" altLang="en-US" dirty="0" smtClean="0"/>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429480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38</a:t>
            </a:fld>
            <a:endParaRPr lang="en-US" dirty="0"/>
          </a:p>
        </p:txBody>
      </p:sp>
    </p:spTree>
    <p:extLst>
      <p:ext uri="{BB962C8B-B14F-4D97-AF65-F5344CB8AC3E}">
        <p14:creationId xmlns:p14="http://schemas.microsoft.com/office/powerpoint/2010/main" val="440198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privacy</a:t>
            </a:r>
            <a:r>
              <a:rPr lang="en-US" baseline="0" dirty="0" smtClean="0"/>
              <a:t> official designation is a covered entity requirement, business associates that take on covered entity duties, such as plan administration, it might make sense to designate a privacy official.  Depending on the services provided to the covered entity, the business associate may want to evaluate whether designating a privacy official would assist in compliance.  Furthermore, the covered entity may require a business associate to designate a privacy official as part of its delegated duties.</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39</a:t>
            </a:fld>
            <a:endParaRPr lang="en-US" dirty="0"/>
          </a:p>
        </p:txBody>
      </p:sp>
    </p:spTree>
    <p:extLst>
      <p:ext uri="{BB962C8B-B14F-4D97-AF65-F5344CB8AC3E}">
        <p14:creationId xmlns:p14="http://schemas.microsoft.com/office/powerpoint/2010/main" val="3828031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40</a:t>
            </a:fld>
            <a:endParaRPr lang="en-US" dirty="0"/>
          </a:p>
        </p:txBody>
      </p:sp>
    </p:spTree>
    <p:extLst>
      <p:ext uri="{BB962C8B-B14F-4D97-AF65-F5344CB8AC3E}">
        <p14:creationId xmlns:p14="http://schemas.microsoft.com/office/powerpoint/2010/main" val="412968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08A6D1-0356-49A2-8DFF-FC08C24116BA}" type="slidenum">
              <a:rPr lang="en-US" altLang="en-US" smtClean="0"/>
              <a:pPr/>
              <a:t>5</a:t>
            </a:fld>
            <a:endParaRPr lang="en-US" altLang="en-US" dirty="0" smtClean="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899690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41</a:t>
            </a:fld>
            <a:endParaRPr lang="en-US" dirty="0"/>
          </a:p>
        </p:txBody>
      </p:sp>
    </p:spTree>
    <p:extLst>
      <p:ext uri="{BB962C8B-B14F-4D97-AF65-F5344CB8AC3E}">
        <p14:creationId xmlns:p14="http://schemas.microsoft.com/office/powerpoint/2010/main" val="1300880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“Sanctions” can be referred to as discipline</a:t>
            </a:r>
            <a:r>
              <a:rPr lang="en-US" baseline="0" dirty="0" smtClean="0"/>
              <a:t> or corrective action.</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42</a:t>
            </a:fld>
            <a:endParaRPr lang="en-US" dirty="0"/>
          </a:p>
        </p:txBody>
      </p:sp>
    </p:spTree>
    <p:extLst>
      <p:ext uri="{BB962C8B-B14F-4D97-AF65-F5344CB8AC3E}">
        <p14:creationId xmlns:p14="http://schemas.microsoft.com/office/powerpoint/2010/main" val="40458367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 here on 12/16 by rewording.</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43</a:t>
            </a:fld>
            <a:endParaRPr lang="en-US" dirty="0"/>
          </a:p>
        </p:txBody>
      </p:sp>
    </p:spTree>
    <p:extLst>
      <p:ext uri="{BB962C8B-B14F-4D97-AF65-F5344CB8AC3E}">
        <p14:creationId xmlns:p14="http://schemas.microsoft.com/office/powerpoint/2010/main" val="20577208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44</a:t>
            </a:fld>
            <a:endParaRPr lang="en-US" dirty="0"/>
          </a:p>
        </p:txBody>
      </p:sp>
    </p:spTree>
    <p:extLst>
      <p:ext uri="{BB962C8B-B14F-4D97-AF65-F5344CB8AC3E}">
        <p14:creationId xmlns:p14="http://schemas.microsoft.com/office/powerpoint/2010/main" val="11377597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45</a:t>
            </a:fld>
            <a:endParaRPr lang="en-US" dirty="0"/>
          </a:p>
        </p:txBody>
      </p:sp>
    </p:spTree>
    <p:extLst>
      <p:ext uri="{BB962C8B-B14F-4D97-AF65-F5344CB8AC3E}">
        <p14:creationId xmlns:p14="http://schemas.microsoft.com/office/powerpoint/2010/main" val="6626707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46</a:t>
            </a:fld>
            <a:endParaRPr lang="en-US" dirty="0"/>
          </a:p>
        </p:txBody>
      </p:sp>
    </p:spTree>
    <p:extLst>
      <p:ext uri="{BB962C8B-B14F-4D97-AF65-F5344CB8AC3E}">
        <p14:creationId xmlns:p14="http://schemas.microsoft.com/office/powerpoint/2010/main" val="24179151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47</a:t>
            </a:fld>
            <a:endParaRPr lang="en-US" dirty="0"/>
          </a:p>
        </p:txBody>
      </p:sp>
    </p:spTree>
    <p:extLst>
      <p:ext uri="{BB962C8B-B14F-4D97-AF65-F5344CB8AC3E}">
        <p14:creationId xmlns:p14="http://schemas.microsoft.com/office/powerpoint/2010/main" val="42013805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D43A02-3B3D-4808-B76E-DBE2EA5A79E1}" type="slidenum">
              <a:rPr lang="en-US" altLang="en-US" smtClean="0"/>
              <a:pPr/>
              <a:t>48</a:t>
            </a:fld>
            <a:endParaRPr lang="en-US" altLang="en-US" dirty="0" smtClean="0"/>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236662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49</a:t>
            </a:fld>
            <a:endParaRPr lang="en-US" dirty="0"/>
          </a:p>
        </p:txBody>
      </p:sp>
    </p:spTree>
    <p:extLst>
      <p:ext uri="{BB962C8B-B14F-4D97-AF65-F5344CB8AC3E}">
        <p14:creationId xmlns:p14="http://schemas.microsoft.com/office/powerpoint/2010/main" val="3801841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50</a:t>
            </a:fld>
            <a:endParaRPr lang="en-US" dirty="0"/>
          </a:p>
        </p:txBody>
      </p:sp>
    </p:spTree>
    <p:extLst>
      <p:ext uri="{BB962C8B-B14F-4D97-AF65-F5344CB8AC3E}">
        <p14:creationId xmlns:p14="http://schemas.microsoft.com/office/powerpoint/2010/main" val="343806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B68F40-F860-45D9-A696-95E344C4085D}" type="slidenum">
              <a:rPr lang="en-US" altLang="en-US" smtClean="0"/>
              <a:pPr/>
              <a:t>6</a:t>
            </a:fld>
            <a:endParaRPr lang="en-US" altLang="en-US" dirty="0" smtClean="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828921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smtClean="0">
              <a:latin typeface="Times" charset="0"/>
            </a:endParaRPr>
          </a:p>
        </p:txBody>
      </p:sp>
      <p:sp>
        <p:nvSpPr>
          <p:cNvPr id="50180" name="Slide Number Placeholder 3"/>
          <p:cNvSpPr>
            <a:spLocks noGrp="1"/>
          </p:cNvSpPr>
          <p:nvPr>
            <p:ph type="sldNum" sz="quarter" idx="5"/>
          </p:nvPr>
        </p:nvSpPr>
        <p:spPr>
          <a:noFill/>
        </p:spPr>
        <p:txBody>
          <a:bodyPr/>
          <a:lstStyle/>
          <a:p>
            <a:fld id="{25142E19-0FE4-4BEB-942A-A38780C2F8C6}" type="slidenum">
              <a:rPr lang="en-US" smtClean="0">
                <a:latin typeface="Times" charset="0"/>
              </a:rPr>
              <a:pPr/>
              <a:t>51</a:t>
            </a:fld>
            <a:endParaRPr lang="en-US" dirty="0" smtClean="0">
              <a:latin typeface="Times" charset="0"/>
            </a:endParaRPr>
          </a:p>
        </p:txBody>
      </p:sp>
    </p:spTree>
    <p:extLst>
      <p:ext uri="{BB962C8B-B14F-4D97-AF65-F5344CB8AC3E}">
        <p14:creationId xmlns:p14="http://schemas.microsoft.com/office/powerpoint/2010/main" val="1560765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latin typeface="Times" charset="0"/>
            </a:endParaRPr>
          </a:p>
        </p:txBody>
      </p:sp>
      <p:sp>
        <p:nvSpPr>
          <p:cNvPr id="51204" name="Slide Number Placeholder 3"/>
          <p:cNvSpPr>
            <a:spLocks noGrp="1"/>
          </p:cNvSpPr>
          <p:nvPr>
            <p:ph type="sldNum" sz="quarter" idx="5"/>
          </p:nvPr>
        </p:nvSpPr>
        <p:spPr>
          <a:noFill/>
        </p:spPr>
        <p:txBody>
          <a:bodyPr/>
          <a:lstStyle/>
          <a:p>
            <a:fld id="{96547AE9-8E18-428A-B6EE-A4351F73373C}" type="slidenum">
              <a:rPr lang="en-US" smtClean="0">
                <a:latin typeface="Times" charset="0"/>
              </a:rPr>
              <a:pPr/>
              <a:t>52</a:t>
            </a:fld>
            <a:endParaRPr lang="en-US" dirty="0" smtClean="0">
              <a:latin typeface="Times" charset="0"/>
            </a:endParaRPr>
          </a:p>
        </p:txBody>
      </p:sp>
    </p:spTree>
    <p:extLst>
      <p:ext uri="{BB962C8B-B14F-4D97-AF65-F5344CB8AC3E}">
        <p14:creationId xmlns:p14="http://schemas.microsoft.com/office/powerpoint/2010/main" val="1587733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Times" charset="0"/>
            </a:endParaRPr>
          </a:p>
        </p:txBody>
      </p:sp>
      <p:sp>
        <p:nvSpPr>
          <p:cNvPr id="54276" name="Slide Number Placeholder 3"/>
          <p:cNvSpPr>
            <a:spLocks noGrp="1"/>
          </p:cNvSpPr>
          <p:nvPr>
            <p:ph type="sldNum" sz="quarter" idx="5"/>
          </p:nvPr>
        </p:nvSpPr>
        <p:spPr>
          <a:noFill/>
        </p:spPr>
        <p:txBody>
          <a:bodyPr/>
          <a:lstStyle/>
          <a:p>
            <a:fld id="{2EB26CF8-4897-41EA-831C-C7C38A7E71D4}" type="slidenum">
              <a:rPr lang="en-US" smtClean="0">
                <a:latin typeface="Times" charset="0"/>
              </a:rPr>
              <a:pPr/>
              <a:t>53</a:t>
            </a:fld>
            <a:endParaRPr lang="en-US" dirty="0" smtClean="0">
              <a:latin typeface="Times" charset="0"/>
            </a:endParaRPr>
          </a:p>
        </p:txBody>
      </p:sp>
    </p:spTree>
    <p:extLst>
      <p:ext uri="{BB962C8B-B14F-4D97-AF65-F5344CB8AC3E}">
        <p14:creationId xmlns:p14="http://schemas.microsoft.com/office/powerpoint/2010/main" val="3878108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smtClean="0">
              <a:latin typeface="Times" charset="0"/>
            </a:endParaRPr>
          </a:p>
        </p:txBody>
      </p:sp>
      <p:sp>
        <p:nvSpPr>
          <p:cNvPr id="55300" name="Slide Number Placeholder 3"/>
          <p:cNvSpPr>
            <a:spLocks noGrp="1"/>
          </p:cNvSpPr>
          <p:nvPr>
            <p:ph type="sldNum" sz="quarter" idx="5"/>
          </p:nvPr>
        </p:nvSpPr>
        <p:spPr>
          <a:noFill/>
        </p:spPr>
        <p:txBody>
          <a:bodyPr/>
          <a:lstStyle/>
          <a:p>
            <a:fld id="{486F6D51-6B44-4F4C-BFEA-0164AEBDD952}" type="slidenum">
              <a:rPr lang="en-US" smtClean="0">
                <a:latin typeface="Times" charset="0"/>
              </a:rPr>
              <a:pPr/>
              <a:t>54</a:t>
            </a:fld>
            <a:endParaRPr lang="en-US" dirty="0" smtClean="0">
              <a:latin typeface="Times" charset="0"/>
            </a:endParaRPr>
          </a:p>
        </p:txBody>
      </p:sp>
    </p:spTree>
    <p:extLst>
      <p:ext uri="{BB962C8B-B14F-4D97-AF65-F5344CB8AC3E}">
        <p14:creationId xmlns:p14="http://schemas.microsoft.com/office/powerpoint/2010/main" val="922270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smtClean="0">
              <a:latin typeface="Times" charset="0"/>
            </a:endParaRPr>
          </a:p>
        </p:txBody>
      </p:sp>
      <p:sp>
        <p:nvSpPr>
          <p:cNvPr id="56324" name="Slide Number Placeholder 3"/>
          <p:cNvSpPr>
            <a:spLocks noGrp="1"/>
          </p:cNvSpPr>
          <p:nvPr>
            <p:ph type="sldNum" sz="quarter" idx="5"/>
          </p:nvPr>
        </p:nvSpPr>
        <p:spPr>
          <a:noFill/>
        </p:spPr>
        <p:txBody>
          <a:bodyPr/>
          <a:lstStyle/>
          <a:p>
            <a:fld id="{714AB660-AFBD-4360-9E32-C43CCBF3E29D}" type="slidenum">
              <a:rPr lang="en-US" smtClean="0">
                <a:latin typeface="Times" charset="0"/>
              </a:rPr>
              <a:pPr/>
              <a:t>55</a:t>
            </a:fld>
            <a:endParaRPr lang="en-US" dirty="0" smtClean="0">
              <a:latin typeface="Times" charset="0"/>
            </a:endParaRPr>
          </a:p>
        </p:txBody>
      </p:sp>
    </p:spTree>
    <p:extLst>
      <p:ext uri="{BB962C8B-B14F-4D97-AF65-F5344CB8AC3E}">
        <p14:creationId xmlns:p14="http://schemas.microsoft.com/office/powerpoint/2010/main" val="3654135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smtClean="0">
              <a:latin typeface="Times" charset="0"/>
            </a:endParaRPr>
          </a:p>
        </p:txBody>
      </p:sp>
      <p:sp>
        <p:nvSpPr>
          <p:cNvPr id="57348" name="Slide Number Placeholder 3"/>
          <p:cNvSpPr>
            <a:spLocks noGrp="1"/>
          </p:cNvSpPr>
          <p:nvPr>
            <p:ph type="sldNum" sz="quarter" idx="5"/>
          </p:nvPr>
        </p:nvSpPr>
        <p:spPr>
          <a:noFill/>
        </p:spPr>
        <p:txBody>
          <a:bodyPr/>
          <a:lstStyle/>
          <a:p>
            <a:fld id="{6895F421-56E1-4441-A40A-8C1CCAC65EC2}" type="slidenum">
              <a:rPr lang="en-US" smtClean="0">
                <a:latin typeface="Times" charset="0"/>
              </a:rPr>
              <a:pPr/>
              <a:t>56</a:t>
            </a:fld>
            <a:endParaRPr lang="en-US" dirty="0" smtClean="0">
              <a:latin typeface="Times" charset="0"/>
            </a:endParaRPr>
          </a:p>
        </p:txBody>
      </p:sp>
    </p:spTree>
    <p:extLst>
      <p:ext uri="{BB962C8B-B14F-4D97-AF65-F5344CB8AC3E}">
        <p14:creationId xmlns:p14="http://schemas.microsoft.com/office/powerpoint/2010/main" val="36065391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smtClean="0">
              <a:latin typeface="Times" charset="0"/>
            </a:endParaRPr>
          </a:p>
        </p:txBody>
      </p:sp>
      <p:sp>
        <p:nvSpPr>
          <p:cNvPr id="58372" name="Slide Number Placeholder 3"/>
          <p:cNvSpPr>
            <a:spLocks noGrp="1"/>
          </p:cNvSpPr>
          <p:nvPr>
            <p:ph type="sldNum" sz="quarter" idx="5"/>
          </p:nvPr>
        </p:nvSpPr>
        <p:spPr>
          <a:noFill/>
        </p:spPr>
        <p:txBody>
          <a:bodyPr/>
          <a:lstStyle/>
          <a:p>
            <a:fld id="{DDB2F131-84B2-4643-969B-902CDE27C67D}" type="slidenum">
              <a:rPr lang="en-US" smtClean="0">
                <a:latin typeface="Times" charset="0"/>
              </a:rPr>
              <a:pPr/>
              <a:t>57</a:t>
            </a:fld>
            <a:endParaRPr lang="en-US" dirty="0" smtClean="0">
              <a:latin typeface="Times" charset="0"/>
            </a:endParaRPr>
          </a:p>
        </p:txBody>
      </p:sp>
    </p:spTree>
    <p:extLst>
      <p:ext uri="{BB962C8B-B14F-4D97-AF65-F5344CB8AC3E}">
        <p14:creationId xmlns:p14="http://schemas.microsoft.com/office/powerpoint/2010/main" val="32262578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smtClean="0">
              <a:latin typeface="Times" charset="0"/>
            </a:endParaRPr>
          </a:p>
        </p:txBody>
      </p:sp>
      <p:sp>
        <p:nvSpPr>
          <p:cNvPr id="59396" name="Slide Number Placeholder 3"/>
          <p:cNvSpPr>
            <a:spLocks noGrp="1"/>
          </p:cNvSpPr>
          <p:nvPr>
            <p:ph type="sldNum" sz="quarter" idx="5"/>
          </p:nvPr>
        </p:nvSpPr>
        <p:spPr>
          <a:noFill/>
        </p:spPr>
        <p:txBody>
          <a:bodyPr/>
          <a:lstStyle/>
          <a:p>
            <a:fld id="{B3EE70C0-E70F-493B-8E3F-F0F8D244318E}" type="slidenum">
              <a:rPr lang="en-US" smtClean="0">
                <a:latin typeface="Times" charset="0"/>
              </a:rPr>
              <a:pPr/>
              <a:t>58</a:t>
            </a:fld>
            <a:endParaRPr lang="en-US" dirty="0" smtClean="0">
              <a:latin typeface="Times" charset="0"/>
            </a:endParaRPr>
          </a:p>
        </p:txBody>
      </p:sp>
    </p:spTree>
    <p:extLst>
      <p:ext uri="{BB962C8B-B14F-4D97-AF65-F5344CB8AC3E}">
        <p14:creationId xmlns:p14="http://schemas.microsoft.com/office/powerpoint/2010/main" val="36849523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latin typeface="Times" charset="0"/>
            </a:endParaRPr>
          </a:p>
        </p:txBody>
      </p:sp>
      <p:sp>
        <p:nvSpPr>
          <p:cNvPr id="60420" name="Slide Number Placeholder 3"/>
          <p:cNvSpPr>
            <a:spLocks noGrp="1"/>
          </p:cNvSpPr>
          <p:nvPr>
            <p:ph type="sldNum" sz="quarter" idx="5"/>
          </p:nvPr>
        </p:nvSpPr>
        <p:spPr>
          <a:noFill/>
        </p:spPr>
        <p:txBody>
          <a:bodyPr/>
          <a:lstStyle/>
          <a:p>
            <a:fld id="{956F4DB9-3E5D-4FD1-AB43-F0443996919F}" type="slidenum">
              <a:rPr lang="en-US" smtClean="0">
                <a:latin typeface="Times" charset="0"/>
              </a:rPr>
              <a:pPr/>
              <a:t>59</a:t>
            </a:fld>
            <a:endParaRPr lang="en-US" dirty="0" smtClean="0">
              <a:latin typeface="Times" charset="0"/>
            </a:endParaRPr>
          </a:p>
        </p:txBody>
      </p:sp>
    </p:spTree>
    <p:extLst>
      <p:ext uri="{BB962C8B-B14F-4D97-AF65-F5344CB8AC3E}">
        <p14:creationId xmlns:p14="http://schemas.microsoft.com/office/powerpoint/2010/main" val="40948616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smtClean="0">
              <a:latin typeface="Times" charset="0"/>
            </a:endParaRPr>
          </a:p>
        </p:txBody>
      </p:sp>
      <p:sp>
        <p:nvSpPr>
          <p:cNvPr id="61444" name="Slide Number Placeholder 3"/>
          <p:cNvSpPr>
            <a:spLocks noGrp="1"/>
          </p:cNvSpPr>
          <p:nvPr>
            <p:ph type="sldNum" sz="quarter" idx="5"/>
          </p:nvPr>
        </p:nvSpPr>
        <p:spPr>
          <a:noFill/>
        </p:spPr>
        <p:txBody>
          <a:bodyPr/>
          <a:lstStyle/>
          <a:p>
            <a:fld id="{5A13825C-7D24-420C-99B6-CCCE8E17CE41}" type="slidenum">
              <a:rPr lang="en-US" smtClean="0">
                <a:latin typeface="Times" charset="0"/>
              </a:rPr>
              <a:pPr/>
              <a:t>60</a:t>
            </a:fld>
            <a:endParaRPr lang="en-US" dirty="0" smtClean="0">
              <a:latin typeface="Times" charset="0"/>
            </a:endParaRPr>
          </a:p>
        </p:txBody>
      </p:sp>
    </p:spTree>
    <p:extLst>
      <p:ext uri="{BB962C8B-B14F-4D97-AF65-F5344CB8AC3E}">
        <p14:creationId xmlns:p14="http://schemas.microsoft.com/office/powerpoint/2010/main" val="3529240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07CD8B-A867-48FF-BFA3-5C4982A2DC6A}" type="slidenum">
              <a:rPr lang="en-US" altLang="en-US" smtClean="0"/>
              <a:pPr/>
              <a:t>7</a:t>
            </a:fld>
            <a:endParaRPr lang="en-US" altLang="en-US" dirty="0" smtClean="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16298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latin typeface="Times" charset="0"/>
            </a:endParaRPr>
          </a:p>
        </p:txBody>
      </p:sp>
      <p:sp>
        <p:nvSpPr>
          <p:cNvPr id="53252" name="Slide Number Placeholder 3"/>
          <p:cNvSpPr>
            <a:spLocks noGrp="1"/>
          </p:cNvSpPr>
          <p:nvPr>
            <p:ph type="sldNum" sz="quarter" idx="5"/>
          </p:nvPr>
        </p:nvSpPr>
        <p:spPr>
          <a:noFill/>
        </p:spPr>
        <p:txBody>
          <a:bodyPr/>
          <a:lstStyle/>
          <a:p>
            <a:fld id="{7D2E0243-BED0-416F-9920-B1B581210570}" type="slidenum">
              <a:rPr lang="en-US" smtClean="0">
                <a:latin typeface="Times" charset="0"/>
              </a:rPr>
              <a:pPr/>
              <a:t>61</a:t>
            </a:fld>
            <a:endParaRPr lang="en-US" dirty="0" smtClean="0">
              <a:latin typeface="Times" charset="0"/>
            </a:endParaRPr>
          </a:p>
        </p:txBody>
      </p:sp>
    </p:spTree>
    <p:extLst>
      <p:ext uri="{BB962C8B-B14F-4D97-AF65-F5344CB8AC3E}">
        <p14:creationId xmlns:p14="http://schemas.microsoft.com/office/powerpoint/2010/main" val="5712877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4CE39F-888C-4D50-BA5E-C8397725AC7D}" type="slidenum">
              <a:rPr lang="en-US" altLang="en-US" smtClean="0"/>
              <a:pPr/>
              <a:t>62</a:t>
            </a:fld>
            <a:endParaRPr lang="en-US" altLang="en-US" dirty="0" smtClean="0"/>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49171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63</a:t>
            </a:fld>
            <a:endParaRPr lang="en-US" altLang="en-US" dirty="0" smtClean="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070580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730632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9836849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46247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847919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7730" name="Rectangle 2"/>
          <p:cNvSpPr>
            <a:spLocks noGrp="1" noRot="1" noChangeAspect="1" noChangeArrowheads="1" noTextEdit="1"/>
          </p:cNvSpPr>
          <p:nvPr>
            <p:ph type="sldImg"/>
          </p:nvPr>
        </p:nvSpPr>
        <p:spPr>
          <a:ln/>
        </p:spPr>
      </p:sp>
      <p:sp>
        <p:nvSpPr>
          <p:cNvPr id="45773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3929218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018112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0E97-7361-4937-94F4-16D20E4CB1CB}" type="slidenum">
              <a:rPr lang="en-US" altLang="en-US"/>
              <a:pPr/>
              <a:t>70</a:t>
            </a:fld>
            <a:endParaRPr lang="en-US" altLang="en-US" dirty="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ltLang="en-US" dirty="0" smtClean="0"/>
              <a:t>Disclosures</a:t>
            </a:r>
            <a:r>
              <a:rPr lang="en-US" altLang="en-US" baseline="0" dirty="0" smtClean="0"/>
              <a:t> required or permitted by law are listed in 45 CFR s. 164.512.</a:t>
            </a:r>
            <a:endParaRPr lang="en-US" altLang="en-US" dirty="0"/>
          </a:p>
        </p:txBody>
      </p:sp>
    </p:spTree>
    <p:extLst>
      <p:ext uri="{BB962C8B-B14F-4D97-AF65-F5344CB8AC3E}">
        <p14:creationId xmlns:p14="http://schemas.microsoft.com/office/powerpoint/2010/main" val="2009990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5A148C-F34B-4FA0-8EB5-58FB7710D0F8}" type="slidenum">
              <a:rPr lang="en-US" altLang="en-US" smtClean="0"/>
              <a:pPr/>
              <a:t>8</a:t>
            </a:fld>
            <a:endParaRPr lang="en-US" altLang="en-US" dirty="0" smtClean="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169019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60206-D153-426C-8F65-501F058BDF1B}" type="slidenum">
              <a:rPr lang="en-US" altLang="en-US"/>
              <a:pPr/>
              <a:t>71</a:t>
            </a:fld>
            <a:endParaRPr lang="en-US" altLang="en-US" dirty="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366646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5437C-F94B-4B3B-A2DC-667C5DAF4C92}" type="slidenum">
              <a:rPr lang="en-US" altLang="en-US"/>
              <a:pPr/>
              <a:t>72</a:t>
            </a:fld>
            <a:endParaRPr lang="en-US" alt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altLang="en-US" dirty="0" smtClean="0"/>
              <a:t>This information</a:t>
            </a:r>
            <a:r>
              <a:rPr lang="en-US" altLang="en-US" baseline="0" dirty="0" smtClean="0"/>
              <a:t> should match what is in the Organization’s identity verification policy and procedure.  For a sample identity verification policy, please see the HIPAA COW policy located at: http://hipaacow.org/resources/hipaa-cow-documents/privacy-security/</a:t>
            </a:r>
            <a:r>
              <a:rPr lang="en-US" altLang="en-US" b="1" dirty="0"/>
              <a:t>.  </a:t>
            </a:r>
            <a:r>
              <a:rPr lang="en-US" altLang="en-US" baseline="0" dirty="0" smtClean="0"/>
              <a:t>  </a:t>
            </a:r>
            <a:endParaRPr lang="en-US" altLang="en-US" dirty="0"/>
          </a:p>
        </p:txBody>
      </p:sp>
    </p:spTree>
    <p:extLst>
      <p:ext uri="{BB962C8B-B14F-4D97-AF65-F5344CB8AC3E}">
        <p14:creationId xmlns:p14="http://schemas.microsoft.com/office/powerpoint/2010/main" val="64702504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91F1E-6157-4C3A-9CBA-854315AE6EE6}" type="slidenum">
              <a:rPr lang="en-US" altLang="en-US"/>
              <a:pPr/>
              <a:t>73</a:t>
            </a:fld>
            <a:endParaRPr lang="en-US" altLang="en-US" dirty="0"/>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91321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3F25A-DDC0-408F-84D7-290FB3BD0206}" type="slidenum">
              <a:rPr lang="en-US" altLang="en-US"/>
              <a:pPr/>
              <a:t>74</a:t>
            </a:fld>
            <a:endParaRPr lang="en-US" altLang="en-US"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752292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70D30-6D1B-41AB-B41E-F4762455E40C}" type="slidenum">
              <a:rPr lang="en-US" altLang="en-US"/>
              <a:pPr/>
              <a:t>75</a:t>
            </a:fld>
            <a:endParaRPr lang="en-US" altLang="en-US" dirty="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845590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E7F98-B395-4971-AA60-8D229ED108D3}" type="slidenum">
              <a:rPr lang="en-US" altLang="en-US"/>
              <a:pPr/>
              <a:t>76</a:t>
            </a:fld>
            <a:endParaRPr lang="en-US" altLang="en-US"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23602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7D11B-0A23-44B7-8CD9-0F7F89476652}" type="slidenum">
              <a:rPr lang="en-US" altLang="en-US"/>
              <a:pPr/>
              <a:t>77</a:t>
            </a:fld>
            <a:endParaRPr lang="en-US" alt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dirty="0" smtClean="0"/>
              <a:t>This exchange</a:t>
            </a:r>
            <a:r>
              <a:rPr lang="en-US" altLang="en-US" baseline="0" dirty="0" smtClean="0"/>
              <a:t> with the spouse would apply assuming there is no patient authorization to talk to the spouse.</a:t>
            </a:r>
            <a:endParaRPr lang="en-US" altLang="en-US" dirty="0"/>
          </a:p>
        </p:txBody>
      </p:sp>
    </p:spTree>
    <p:extLst>
      <p:ext uri="{BB962C8B-B14F-4D97-AF65-F5344CB8AC3E}">
        <p14:creationId xmlns:p14="http://schemas.microsoft.com/office/powerpoint/2010/main" val="201293938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5D20F-9957-41C8-AC01-F207E8FB7EE6}" type="slidenum">
              <a:rPr lang="en-US" altLang="en-US"/>
              <a:pPr/>
              <a:t>78</a:t>
            </a:fld>
            <a:endParaRPr lang="en-US" altLang="en-US" dirty="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altLang="en-US" dirty="0" smtClean="0"/>
              <a:t>Again, shows</a:t>
            </a:r>
            <a:r>
              <a:rPr lang="en-US" altLang="en-US" baseline="0" dirty="0" smtClean="0"/>
              <a:t> a best practice procedure.</a:t>
            </a:r>
            <a:endParaRPr lang="en-US" altLang="en-US" dirty="0"/>
          </a:p>
        </p:txBody>
      </p:sp>
    </p:spTree>
    <p:extLst>
      <p:ext uri="{BB962C8B-B14F-4D97-AF65-F5344CB8AC3E}">
        <p14:creationId xmlns:p14="http://schemas.microsoft.com/office/powerpoint/2010/main" val="238661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99FBF-495A-4AB8-9E0A-89B7EE24710A}" type="slidenum">
              <a:rPr lang="en-US" altLang="en-US"/>
              <a:pPr/>
              <a:t>79</a:t>
            </a:fld>
            <a:endParaRPr lang="en-US" altLang="en-US" dirty="0"/>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65008053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80</a:t>
            </a:fld>
            <a:endParaRPr lang="en-US" altLang="en-US" dirty="0" smtClean="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465633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C016EF-AA82-40F2-AC81-1BF5596010CC}" type="slidenum">
              <a:rPr lang="en-US" altLang="en-US" smtClean="0"/>
              <a:pPr/>
              <a:t>9</a:t>
            </a:fld>
            <a:endParaRPr lang="en-US" altLang="en-US" dirty="0" smtClean="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6056226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605CD2-0E66-4080-B1AD-3F6A37884FCA}" type="slidenum">
              <a:rPr lang="en-US" altLang="en-US" smtClean="0"/>
              <a:pPr/>
              <a:t>81</a:t>
            </a:fld>
            <a:endParaRPr lang="en-US" altLang="en-US" dirty="0" smtClean="0"/>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9633551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5BD2F1-1035-4AA2-AC18-471FDC6822FF}" type="slidenum">
              <a:rPr lang="en-US" altLang="en-US" smtClean="0"/>
              <a:pPr/>
              <a:t>82</a:t>
            </a:fld>
            <a:endParaRPr lang="en-US" altLang="en-US" dirty="0" smtClean="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smtClean="0"/>
              <a:t>Start here</a:t>
            </a:r>
            <a:r>
              <a:rPr lang="en-US" altLang="en-US" baseline="0" dirty="0" smtClean="0"/>
              <a:t> on 12/16.</a:t>
            </a:r>
            <a:endParaRPr lang="en-US" altLang="en-US" dirty="0" smtClean="0"/>
          </a:p>
        </p:txBody>
      </p:sp>
    </p:spTree>
    <p:extLst>
      <p:ext uri="{BB962C8B-B14F-4D97-AF65-F5344CB8AC3E}">
        <p14:creationId xmlns:p14="http://schemas.microsoft.com/office/powerpoint/2010/main" val="1991423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83</a:t>
            </a:fld>
            <a:endParaRPr lang="en-US" dirty="0"/>
          </a:p>
        </p:txBody>
      </p:sp>
    </p:spTree>
    <p:extLst>
      <p:ext uri="{BB962C8B-B14F-4D97-AF65-F5344CB8AC3E}">
        <p14:creationId xmlns:p14="http://schemas.microsoft.com/office/powerpoint/2010/main" val="5558305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84</a:t>
            </a:fld>
            <a:endParaRPr lang="en-US" altLang="en-US" dirty="0" smtClean="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25718013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85</a:t>
            </a:fld>
            <a:endParaRPr lang="en-US" altLang="en-US" dirty="0" smtClean="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046443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86</a:t>
            </a:fld>
            <a:endParaRPr lang="en-US" altLang="en-US" dirty="0" smtClean="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88179548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87</a:t>
            </a:fld>
            <a:endParaRPr lang="en-US" altLang="en-US" dirty="0" smtClean="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8760347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4503878-B7FA-4780-A188-ADE4DE374CE4}" type="slidenum">
              <a:rPr lang="en-US" altLang="en-US" smtClean="0"/>
              <a:pPr/>
              <a:t>88</a:t>
            </a:fld>
            <a:endParaRPr lang="en-US" altLang="en-US" dirty="0" smtClean="0"/>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126735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D240F0-2992-4E8C-AEFD-53E6F83A6951}" type="slidenum">
              <a:rPr lang="en-US" altLang="en-US" smtClean="0"/>
              <a:pPr/>
              <a:t>89</a:t>
            </a:fld>
            <a:endParaRPr lang="en-US" altLang="en-US" dirty="0" smtClean="0"/>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8279363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DF72C8-EA31-4113-8621-8D645D334A76}" type="slidenum">
              <a:rPr lang="en-US" altLang="en-US" smtClean="0"/>
              <a:pPr/>
              <a:t>90</a:t>
            </a:fld>
            <a:endParaRPr lang="en-US" altLang="en-US" dirty="0" smtClean="0"/>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762397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EEB52A-5B5B-4662-8325-66A2F701A88C}" type="slidenum">
              <a:rPr lang="en-US"/>
              <a:pPr/>
              <a:t>10</a:t>
            </a:fld>
            <a:endParaRPr 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a:t>We also must protect personal health information from unauthorized individuals. How do we do that? In a paper world, we use locks on doors and restricted areas. In an electronic world, we address those issues with encryption, workstation security, auditing activity in information systems, and by controlling access.</a:t>
            </a:r>
          </a:p>
          <a:p>
            <a:endParaRPr lang="en-US"/>
          </a:p>
          <a:p>
            <a:r>
              <a:rPr lang="en-US"/>
              <a:t>In our organization, we use:  (State the security measures you take in your organization).</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9DF72C8-EA31-4113-8621-8D645D334A76}" type="slidenum">
              <a:rPr lang="en-US" altLang="en-US" smtClean="0"/>
              <a:pPr/>
              <a:t>91</a:t>
            </a:fld>
            <a:endParaRPr lang="en-US" altLang="en-US" dirty="0" smtClean="0"/>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36914770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D2C72-FC21-4035-AC16-B4B9305497C3}" type="slidenum">
              <a:rPr lang="en-US" altLang="en-US"/>
              <a:pPr/>
              <a:t>92</a:t>
            </a:fld>
            <a:endParaRPr lang="en-US" altLang="en-US" dirty="0"/>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314581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93</a:t>
            </a:fld>
            <a:endParaRPr lang="en-US" dirty="0"/>
          </a:p>
        </p:txBody>
      </p:sp>
    </p:spTree>
    <p:extLst>
      <p:ext uri="{BB962C8B-B14F-4D97-AF65-F5344CB8AC3E}">
        <p14:creationId xmlns:p14="http://schemas.microsoft.com/office/powerpoint/2010/main" val="335332317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94</a:t>
            </a:fld>
            <a:endParaRPr lang="en-US" dirty="0"/>
          </a:p>
        </p:txBody>
      </p:sp>
    </p:spTree>
    <p:extLst>
      <p:ext uri="{BB962C8B-B14F-4D97-AF65-F5344CB8AC3E}">
        <p14:creationId xmlns:p14="http://schemas.microsoft.com/office/powerpoint/2010/main" val="22232817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95</a:t>
            </a:fld>
            <a:endParaRPr lang="en-US" dirty="0"/>
          </a:p>
        </p:txBody>
      </p:sp>
    </p:spTree>
    <p:extLst>
      <p:ext uri="{BB962C8B-B14F-4D97-AF65-F5344CB8AC3E}">
        <p14:creationId xmlns:p14="http://schemas.microsoft.com/office/powerpoint/2010/main" val="47731416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DAEE0-ECF1-47AA-B0B4-5754CFE18888}" type="slidenum">
              <a:rPr lang="en-US" altLang="en-US"/>
              <a:pPr/>
              <a:t>96</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4775837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6C376-0D95-47AC-B447-328EF12DE463}" type="slidenum">
              <a:rPr lang="en-US" altLang="en-US"/>
              <a:pPr/>
              <a:t>97</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11661148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C1525-3D84-4B91-8B23-CC24C95F5C51}" type="slidenum">
              <a:rPr lang="en-US" altLang="en-US"/>
              <a:pPr/>
              <a:t>98</a:t>
            </a:fld>
            <a:endParaRPr lang="en-US" altLang="en-US" dirty="0"/>
          </a:p>
        </p:txBody>
      </p:sp>
      <p:sp>
        <p:nvSpPr>
          <p:cNvPr id="535554" name="Rectangle 2"/>
          <p:cNvSpPr>
            <a:spLocks noGrp="1" noRot="1" noChangeAspect="1" noChangeArrowheads="1" noTextEdit="1"/>
          </p:cNvSpPr>
          <p:nvPr>
            <p:ph type="sldImg"/>
          </p:nvPr>
        </p:nvSpPr>
        <p:spPr>
          <a:xfrm>
            <a:off x="1185863" y="698500"/>
            <a:ext cx="4645025" cy="3482975"/>
          </a:xfrm>
          <a:ln/>
        </p:spPr>
      </p:sp>
      <p:sp>
        <p:nvSpPr>
          <p:cNvPr id="535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460966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C4D5D-380E-456F-AF27-D00B8E16CD4A}" type="slidenum">
              <a:rPr lang="en-US" altLang="en-US"/>
              <a:pPr/>
              <a:t>99</a:t>
            </a:fld>
            <a:endParaRPr lang="en-US" altLang="en-US" dirty="0"/>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068756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F7184-A2C9-4E30-93C7-5D6B975C29B7}" type="slidenum">
              <a:rPr lang="en-US" altLang="en-US"/>
              <a:pPr/>
              <a:t>100</a:t>
            </a:fld>
            <a:endParaRPr lang="en-US" alt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1497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295CAA4-E1F7-4AD4-8250-37E8CE6B6A43}" type="datetime1">
              <a:rPr lang="en-US" smtClean="0"/>
              <a:t>6/1/2016</a:t>
            </a:fld>
            <a:endParaRPr lang="en-US"/>
          </a:p>
        </p:txBody>
      </p:sp>
      <p:sp>
        <p:nvSpPr>
          <p:cNvPr id="8" name="Slide Number Placeholder 7"/>
          <p:cNvSpPr>
            <a:spLocks noGrp="1"/>
          </p:cNvSpPr>
          <p:nvPr>
            <p:ph type="sldNum" sz="quarter" idx="11"/>
          </p:nvPr>
        </p:nvSpPr>
        <p:spPr/>
        <p:txBody>
          <a:bodyPr/>
          <a:lstStyle/>
          <a:p>
            <a:fld id="{2EC48678-3D1A-43A1-9566-DFEB0905CC6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8DD1C5-2191-4A8B-BC25-7C05EC633A0E}"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C5FB63-D5D1-471D-A94A-F03EDA733D85}"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66800" y="1981200"/>
            <a:ext cx="7543800" cy="4114800"/>
          </a:xfrm>
        </p:spPr>
        <p:txBody>
          <a:bodyPr/>
          <a:lstStyle/>
          <a:p>
            <a:pPr lvl="0"/>
            <a:endParaRPr lang="en-US" noProof="0" dirty="0"/>
          </a:p>
        </p:txBody>
      </p:sp>
      <p:sp>
        <p:nvSpPr>
          <p:cNvPr id="4" name="Date Placeholder 3"/>
          <p:cNvSpPr>
            <a:spLocks noGrp="1"/>
          </p:cNvSpPr>
          <p:nvPr>
            <p:ph type="dt" sz="half" idx="10"/>
          </p:nvPr>
        </p:nvSpPr>
        <p:spPr>
          <a:xfrm>
            <a:off x="1066800" y="6248400"/>
            <a:ext cx="1905000" cy="457200"/>
          </a:xfrm>
        </p:spPr>
        <p:txBody>
          <a:bodyPr/>
          <a:lstStyle>
            <a:lvl1pPr>
              <a:defRPr/>
            </a:lvl1pPr>
          </a:lstStyle>
          <a:p>
            <a:pPr>
              <a:defRPr/>
            </a:pPr>
            <a:fld id="{C06E1E97-591B-4F87-A99B-5BEF720C0265}" type="datetime1">
              <a:rPr lang="en-US" altLang="en-US" smtClean="0"/>
              <a:t>6/1/2016</a:t>
            </a:fld>
            <a:endParaRPr lang="en-US" altLang="en-US" dirty="0"/>
          </a:p>
        </p:txBody>
      </p:sp>
      <p:sp>
        <p:nvSpPr>
          <p:cNvPr id="5" name="Footer Placeholder 4"/>
          <p:cNvSpPr>
            <a:spLocks noGrp="1"/>
          </p:cNvSpPr>
          <p:nvPr>
            <p:ph type="ftr" sz="quarter" idx="11"/>
          </p:nvPr>
        </p:nvSpPr>
        <p:spPr>
          <a:xfrm>
            <a:off x="3429000" y="6248400"/>
            <a:ext cx="2895600" cy="457200"/>
          </a:xfrm>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a:xfrm>
            <a:off x="6705600" y="6248400"/>
            <a:ext cx="1905000" cy="457200"/>
          </a:xfrm>
        </p:spPr>
        <p:txBody>
          <a:bodyPr/>
          <a:lstStyle>
            <a:lvl1pPr>
              <a:defRPr/>
            </a:lvl1pPr>
          </a:lstStyle>
          <a:p>
            <a:pPr>
              <a:defRPr/>
            </a:pPr>
            <a:fld id="{87139FB2-1F87-4E0D-BC2A-14040850CCFB}"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F769D95D-D05F-414E-86C3-E764AA1FCB23}" type="datetime1">
              <a:rPr lang="en-US" altLang="en-US" smtClean="0"/>
              <a:t>6/1/2016</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EED0242E-4775-452C-8298-BB3DE86C1FA6}" type="slidenum">
              <a:rPr lang="en-US" altLang="en-US"/>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78E30C56-4A18-4543-B3FE-D7A1A7827131}" type="datetime1">
              <a:rPr lang="en-US" altLang="en-US" smtClean="0"/>
              <a:t>6/1/2016</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DE41514D-3368-413E-B517-11E384CA27AB}" type="slidenum">
              <a:rPr lang="en-US" altLang="en-US"/>
              <a:pPr>
                <a:defRPr/>
              </a:pPr>
              <a:t>‹#›</a:t>
            </a:fld>
            <a:endParaRPr lang="en-US"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1066800" y="6248400"/>
            <a:ext cx="1905000" cy="457200"/>
          </a:xfrm>
        </p:spPr>
        <p:txBody>
          <a:bodyPr/>
          <a:lstStyle>
            <a:lvl1pPr>
              <a:defRPr/>
            </a:lvl1pPr>
          </a:lstStyle>
          <a:p>
            <a:pPr>
              <a:defRPr/>
            </a:pPr>
            <a:fld id="{B42F9AE7-50FB-438B-88F7-BB96D8AFDBF9}" type="datetime1">
              <a:rPr lang="en-US" altLang="en-US" smtClean="0"/>
              <a:t>6/1/2016</a:t>
            </a:fld>
            <a:endParaRPr lang="en-US" altLang="en-US" dirty="0"/>
          </a:p>
        </p:txBody>
      </p:sp>
      <p:sp>
        <p:nvSpPr>
          <p:cNvPr id="7" name="Footer Placeholder 6"/>
          <p:cNvSpPr>
            <a:spLocks noGrp="1"/>
          </p:cNvSpPr>
          <p:nvPr>
            <p:ph type="ftr" sz="quarter" idx="11"/>
          </p:nvPr>
        </p:nvSpPr>
        <p:spPr>
          <a:xfrm>
            <a:off x="3429000" y="6248400"/>
            <a:ext cx="2895600" cy="457200"/>
          </a:xfrm>
        </p:spPr>
        <p:txBody>
          <a:bodyPr/>
          <a:lstStyle>
            <a:lvl1pPr>
              <a:defRPr/>
            </a:lvl1pPr>
          </a:lstStyle>
          <a:p>
            <a:pPr>
              <a:defRPr/>
            </a:pPr>
            <a:endParaRPr lang="en-US" altLang="en-US" dirty="0"/>
          </a:p>
        </p:txBody>
      </p:sp>
      <p:sp>
        <p:nvSpPr>
          <p:cNvPr id="8" name="Slide Number Placeholder 7"/>
          <p:cNvSpPr>
            <a:spLocks noGrp="1"/>
          </p:cNvSpPr>
          <p:nvPr>
            <p:ph type="sldNum" sz="quarter" idx="12"/>
          </p:nvPr>
        </p:nvSpPr>
        <p:spPr>
          <a:xfrm>
            <a:off x="6705600" y="6248400"/>
            <a:ext cx="1905000" cy="457200"/>
          </a:xfrm>
        </p:spPr>
        <p:txBody>
          <a:bodyPr/>
          <a:lstStyle>
            <a:lvl1pPr>
              <a:defRPr/>
            </a:lvl1pPr>
          </a:lstStyle>
          <a:p>
            <a:pPr>
              <a:defRPr/>
            </a:pPr>
            <a:fld id="{580ACDDA-5090-404A-A8F3-7D8AC0BFFD76}" type="slidenum">
              <a:rPr lang="en-US" altLang="en-US"/>
              <a:pPr>
                <a:defRPr/>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4114800"/>
            <a:ext cx="75438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066800" y="6248400"/>
            <a:ext cx="1905000" cy="457200"/>
          </a:xfrm>
        </p:spPr>
        <p:txBody>
          <a:bodyPr/>
          <a:lstStyle>
            <a:lvl1pPr>
              <a:defRPr/>
            </a:lvl1pPr>
          </a:lstStyle>
          <a:p>
            <a:pPr>
              <a:defRPr/>
            </a:pPr>
            <a:fld id="{2AC594A4-B90A-468F-BBAD-19D9C89660BD}" type="datetime1">
              <a:rPr lang="en-US" altLang="en-US" smtClean="0"/>
              <a:t>6/1/2016</a:t>
            </a:fld>
            <a:endParaRPr lang="en-US" altLang="en-US" dirty="0"/>
          </a:p>
        </p:txBody>
      </p:sp>
      <p:sp>
        <p:nvSpPr>
          <p:cNvPr id="6" name="Footer Placeholder 5"/>
          <p:cNvSpPr>
            <a:spLocks noGrp="1"/>
          </p:cNvSpPr>
          <p:nvPr>
            <p:ph type="ftr" sz="quarter" idx="11"/>
          </p:nvPr>
        </p:nvSpPr>
        <p:spPr>
          <a:xfrm>
            <a:off x="3429000" y="6248400"/>
            <a:ext cx="2895600" cy="457200"/>
          </a:xfrm>
        </p:spPr>
        <p:txBody>
          <a:bodyPr/>
          <a:lstStyle>
            <a:lvl1pPr>
              <a:defRPr/>
            </a:lvl1pPr>
          </a:lstStyle>
          <a:p>
            <a:pPr>
              <a:defRPr/>
            </a:pPr>
            <a:endParaRPr lang="en-US" altLang="en-US" dirty="0"/>
          </a:p>
        </p:txBody>
      </p:sp>
      <p:sp>
        <p:nvSpPr>
          <p:cNvPr id="7" name="Slide Number Placeholder 6"/>
          <p:cNvSpPr>
            <a:spLocks noGrp="1"/>
          </p:cNvSpPr>
          <p:nvPr>
            <p:ph type="sldNum" sz="quarter" idx="12"/>
          </p:nvPr>
        </p:nvSpPr>
        <p:spPr>
          <a:xfrm>
            <a:off x="6705600" y="6248400"/>
            <a:ext cx="1905000" cy="457200"/>
          </a:xfrm>
        </p:spPr>
        <p:txBody>
          <a:bodyPr/>
          <a:lstStyle>
            <a:lvl1pPr>
              <a:defRPr/>
            </a:lvl1pPr>
          </a:lstStyle>
          <a:p>
            <a:pPr>
              <a:defRPr/>
            </a:pPr>
            <a:fld id="{05F1CE4E-9CE3-41E2-8821-0C71E88EC0EA}" type="slidenum">
              <a:rPr lang="en-US" altLang="en-US"/>
              <a:pPr>
                <a:defRPr/>
              </a:pPr>
              <a:t>‹#›</a:t>
            </a:fld>
            <a:endParaRPr lang="en-US"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543800" cy="14319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0668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4900" y="19812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0668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914900" y="41148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066800" y="6248400"/>
            <a:ext cx="1905000" cy="457200"/>
          </a:xfrm>
        </p:spPr>
        <p:txBody>
          <a:bodyPr/>
          <a:lstStyle>
            <a:lvl1pPr>
              <a:defRPr/>
            </a:lvl1pPr>
          </a:lstStyle>
          <a:p>
            <a:fld id="{EB7BBEEC-FA44-410D-B03F-9BF0AE436A97}" type="datetime1">
              <a:rPr lang="en-US" altLang="en-US" smtClean="0"/>
              <a:t>6/1/2016</a:t>
            </a:fld>
            <a:endParaRPr lang="en-US" altLang="en-US" dirty="0"/>
          </a:p>
        </p:txBody>
      </p:sp>
      <p:sp>
        <p:nvSpPr>
          <p:cNvPr id="8" name="Footer Placeholder 7"/>
          <p:cNvSpPr>
            <a:spLocks noGrp="1"/>
          </p:cNvSpPr>
          <p:nvPr>
            <p:ph type="ftr" sz="quarter" idx="11"/>
          </p:nvPr>
        </p:nvSpPr>
        <p:spPr>
          <a:xfrm>
            <a:off x="3429000" y="6248400"/>
            <a:ext cx="2895600" cy="457200"/>
          </a:xfrm>
        </p:spPr>
        <p:txBody>
          <a:bodyPr/>
          <a:lstStyle>
            <a:lvl1pPr>
              <a:defRPr/>
            </a:lvl1pPr>
          </a:lstStyle>
          <a:p>
            <a:endParaRPr lang="en-US" altLang="en-US" dirty="0"/>
          </a:p>
        </p:txBody>
      </p:sp>
      <p:sp>
        <p:nvSpPr>
          <p:cNvPr id="9" name="Slide Number Placeholder 8"/>
          <p:cNvSpPr>
            <a:spLocks noGrp="1"/>
          </p:cNvSpPr>
          <p:nvPr>
            <p:ph type="sldNum" sz="quarter" idx="12"/>
          </p:nvPr>
        </p:nvSpPr>
        <p:spPr>
          <a:xfrm>
            <a:off x="6705600" y="6248400"/>
            <a:ext cx="1905000" cy="457200"/>
          </a:xfrm>
        </p:spPr>
        <p:txBody>
          <a:bodyPr/>
          <a:lstStyle>
            <a:lvl1pPr>
              <a:defRPr/>
            </a:lvl1pPr>
          </a:lstStyle>
          <a:p>
            <a:fld id="{CC3ED1BA-FC74-4D90-9C84-5EA80032FEF2}" type="slidenum">
              <a:rPr lang="en-US" altLang="en-US"/>
              <a:pPr/>
              <a:t>‹#›</a:t>
            </a:fld>
            <a:endParaRPr lang="en-US" altLang="en-US" dirty="0"/>
          </a:p>
        </p:txBody>
      </p:sp>
    </p:spTree>
    <p:extLst>
      <p:ext uri="{BB962C8B-B14F-4D97-AF65-F5344CB8AC3E}">
        <p14:creationId xmlns:p14="http://schemas.microsoft.com/office/powerpoint/2010/main" val="3551357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AAFF06B-E9E7-46D3-B37F-480E443C927E}"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B2DBC-C29C-4AB7-9CFF-29ED4CA59A97}" type="datetime1">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C48678-3D1A-43A1-9566-DFEB0905CC6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993F205-D445-431E-8FE6-B35A578939F5}"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8678-3D1A-43A1-9566-DFEB0905CC6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1B4D21-88FA-4343-9D60-365DC9BC4EF1}" type="datetime1">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C48678-3D1A-43A1-9566-DFEB0905CC6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78EAD9-C465-4B2D-BDCF-7034F98DF4DC}" type="datetime1">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93C8FB-7C83-4836-9A4E-A7B2D4A74198}" type="datetime1">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63F04B-95FF-44F2-95C1-5F6CD5177589}"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A9D90-2420-47F8-B8DB-52BEC6123A33}" type="datetime1">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C48678-3D1A-43A1-9566-DFEB0905CC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C857FDD-A9C4-4C26-B1FD-2B396FFF8A82}" type="datetime1">
              <a:rPr lang="en-US" smtClean="0"/>
              <a:t>6/1/2016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EC48678-3D1A-43A1-9566-DFEB0905CC6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01.xml"/><Relationship Id="rId1" Type="http://schemas.openxmlformats.org/officeDocument/2006/relationships/slideLayout" Target="../slideLayouts/slideLayout15.xml"/><Relationship Id="rId4" Type="http://schemas.openxmlformats.org/officeDocument/2006/relationships/image" Target="../media/image86.png"/></Relationships>
</file>

<file path=ppt/slides/_rels/slide10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15.xml.rels><?xml version="1.0" encoding="UTF-8" standalone="yes"?>
<Relationships xmlns="http://schemas.openxmlformats.org/package/2006/relationships"><Relationship Id="rId3" Type="http://schemas.openxmlformats.org/officeDocument/2006/relationships/hyperlink" Target="https://www.bing.com/images/search?q=non+copyrighted+answers+clipart&amp;qs=n&amp;form=QBIR&amp;pq=non+copyrighted+answers+clipart&amp;sc=0-20&amp;sp=-1&amp;sk="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98.jpeg"/></Relationships>
</file>

<file path=ppt/slides/_rels/slide11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hyperlink" Target="https://www.bing.com/images/search?q=Clip+Art+No+Copyright&amp;FORM=IRBPRS&amp;=0"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10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12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ng.com/images/search?q=non+copyrighted+report+card+clipart&amp;qs=n&amp;form=QBIR&amp;pq=non+copyrighted+report+card+clipart&amp;sc=0-20&amp;sp=-1&amp;sk="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15.gif"/></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bing.com/images/search?q=public-domain+compliance+clipart&amp;qs=n&amp;form=QBIR&amp;pq=public-domain+compliance+clipart&amp;sc=0-21&amp;sp=-1&amp;s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bing.com/images/search?q=public-domain+compliance+signs&amp;qs=n&amp;form=QBIRMH&amp;pq=public-domain+compliance+signs&amp;sc=0-0&amp;sp=-1&amp;sk="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0&amp;sp=-1&amp;sk="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bing.com/images/search?q=non+copyrighted+decision+clipart&amp;qs=n&amp;form=QBIR&amp;pq=non+copyrighted+decision+clipart&amp;sc=0-21&amp;sp=-1&amp;sk="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70.xml"/><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7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bing.com/images/search?q=Computer+Public+Domain+Clip+Art&amp;FORM=IRBPRS&amp;=0" TargetMode="External"/><Relationship Id="rId2" Type="http://schemas.openxmlformats.org/officeDocument/2006/relationships/notesSlide" Target="../notesSlides/notesSlide81.xml"/><Relationship Id="rId1" Type="http://schemas.openxmlformats.org/officeDocument/2006/relationships/slideLayout" Target="../slideLayouts/slideLayout16.xml"/><Relationship Id="rId4" Type="http://schemas.openxmlformats.org/officeDocument/2006/relationships/image" Target="../media/image68.jpe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hyperlink" Target="http://www.google.com/imgres?imgurl=http://medcitynews.com/wp-content/uploads/HIPAA-300x300.jpg&amp;imgrefurl=http://medcitynews.com/2014/01/hipaa-proposed-rule-change-lifts-barrier-mental-health-data-gun-applications/&amp;h=300&amp;w=300&amp;tbnid=8rP7yuNbI3DIUM:&amp;zoom=1&amp;docid=kJqVPlib8d-t4M&amp;ei=FuNYVPrhAc6GigLG_oDQAQ&amp;tbm=isch&amp;ved=0CHoQMyhNME0&amp;iact=rc&amp;uact=3&amp;dur=221&amp;page=3&amp;start=72&amp;ndsp=38" TargetMode="External"/><Relationship Id="rId2" Type="http://schemas.openxmlformats.org/officeDocument/2006/relationships/notesSlide" Target="../notesSlides/notesSlide83.xml"/><Relationship Id="rId1" Type="http://schemas.openxmlformats.org/officeDocument/2006/relationships/slideLayout" Target="../slideLayouts/slideLayout14.xml"/><Relationship Id="rId4" Type="http://schemas.openxmlformats.org/officeDocument/2006/relationships/image" Target="../media/image69.jpeg"/></Relationships>
</file>

<file path=ppt/slides/_rels/slide8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hyperlink" Target="https://www.bing.com/images/search?q=non+copyrighted+answers+clipart&amp;qs=n&amp;form=QBIR&amp;pq=non+copyrighted+answers+clipart&amp;sc=0-20&amp;sp=-1&amp;sk=" TargetMode="External"/><Relationship Id="rId2" Type="http://schemas.openxmlformats.org/officeDocument/2006/relationships/notesSlide" Target="../notesSlides/notesSlide85.xml"/><Relationship Id="rId1" Type="http://schemas.openxmlformats.org/officeDocument/2006/relationships/slideLayout" Target="../slideLayouts/slideLayout14.xml"/><Relationship Id="rId4" Type="http://schemas.openxmlformats.org/officeDocument/2006/relationships/image" Target="../media/image71.jpeg"/></Relationships>
</file>

<file path=ppt/slides/_rels/slide8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google.com/imgres?imgurl=https://www.trustwave.com/assets/2322.png&amp;imgrefurl=https://www.trustwave.com/Resources/Trustwave-Blog/&amp;h=300&amp;w=600&amp;tbnid=ArHT5PvOAIQrHM:&amp;zoom=1&amp;docid=c1R96vwpXsKtVM&amp;ei=X2FWU9X7MoXu2gWEmICwDQ&amp;tbm=isch&amp;ved=0CE4QMyhGMEY4ZA&amp;iact=rc&amp;uact=3&amp;dur=414&amp;page=11&amp;start=163&amp;ndsp=17"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9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94.xml.rels><?xml version="1.0" encoding="UTF-8" standalone="yes"?>
<Relationships xmlns="http://schemas.openxmlformats.org/package/2006/relationships"><Relationship Id="rId3" Type="http://schemas.openxmlformats.org/officeDocument/2006/relationships/hyperlink" Target="https://www.bing.com/images/search?q=non+copyrighted+decision+road+signs+clipart&amp;qs=n&amp;form=QBIR&amp;pq=non+copyrighted+decision+road+signs+clipart&amp;sc=0-0&amp;sp=-1&amp;sk="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95.xml.rels><?xml version="1.0" encoding="UTF-8" standalone="yes"?>
<Relationships xmlns="http://schemas.openxmlformats.org/package/2006/relationships"><Relationship Id="rId3" Type="http://schemas.openxmlformats.org/officeDocument/2006/relationships/hyperlink" Target="https://www.bing.com/images/search?q=non+copyrighted+decision+clipart&amp;qs=n&amp;form=QBIR&amp;pq=non+copyrighted+decision+clipart&amp;sc=0-21&amp;sp=-1&amp;sk="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96.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Protecting Privacy and Security of Health Information</a:t>
            </a:r>
            <a:endParaRPr lang="en-US" sz="4800" dirty="0"/>
          </a:p>
        </p:txBody>
      </p:sp>
      <p:sp>
        <p:nvSpPr>
          <p:cNvPr id="3" name="Subtitle 2"/>
          <p:cNvSpPr>
            <a:spLocks noGrp="1"/>
          </p:cNvSpPr>
          <p:nvPr>
            <p:ph type="subTitle" idx="1"/>
          </p:nvPr>
        </p:nvSpPr>
        <p:spPr/>
        <p:txBody>
          <a:bodyPr/>
          <a:lstStyle/>
          <a:p>
            <a:r>
              <a:rPr lang="en-US" dirty="0" smtClean="0"/>
              <a:t>What You Need to Know about HIPAA at Green Hills Direct Family Care</a:t>
            </a:r>
            <a:endParaRPr lang="en-US" dirty="0"/>
          </a:p>
        </p:txBody>
      </p:sp>
      <p:pic>
        <p:nvPicPr>
          <p:cNvPr id="4" name="Picture 3" descr="Description: Inline image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1905000" cy="990600"/>
          </a:xfrm>
          <a:prstGeom prst="rect">
            <a:avLst/>
          </a:prstGeom>
          <a:noFill/>
          <a:ln>
            <a:noFill/>
          </a:ln>
        </p:spPr>
      </p:pic>
      <p:sp>
        <p:nvSpPr>
          <p:cNvPr id="6" name="Slide Number Placeholder 5"/>
          <p:cNvSpPr>
            <a:spLocks noGrp="1"/>
          </p:cNvSpPr>
          <p:nvPr>
            <p:ph type="sldNum" sz="quarter" idx="11"/>
          </p:nvPr>
        </p:nvSpPr>
        <p:spPr/>
        <p:txBody>
          <a:bodyPr/>
          <a:lstStyle/>
          <a:p>
            <a:fld id="{2EC48678-3D1A-43A1-9566-DFEB0905CC65}" type="slidenum">
              <a:rPr lang="en-US" smtClean="0"/>
              <a:t>1</a:t>
            </a:fld>
            <a:endParaRPr lang="en-US"/>
          </a:p>
        </p:txBody>
      </p:sp>
    </p:spTree>
    <p:extLst>
      <p:ext uri="{BB962C8B-B14F-4D97-AF65-F5344CB8AC3E}">
        <p14:creationId xmlns:p14="http://schemas.microsoft.com/office/powerpoint/2010/main" val="3928272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8229600" cy="1143000"/>
          </a:xfrm>
        </p:spPr>
        <p:txBody>
          <a:bodyPr/>
          <a:lstStyle/>
          <a:p>
            <a:r>
              <a:rPr lang="en-US" sz="3000" b="1" dirty="0"/>
              <a:t>Making Sure Health Information</a:t>
            </a:r>
            <a:br>
              <a:rPr lang="en-US" sz="3000" b="1" dirty="0"/>
            </a:br>
            <a:r>
              <a:rPr lang="en-US" sz="3000" b="1" dirty="0"/>
              <a:t>Is Secure</a:t>
            </a:r>
          </a:p>
        </p:txBody>
      </p:sp>
      <p:sp>
        <p:nvSpPr>
          <p:cNvPr id="14339" name="Rectangle 3"/>
          <p:cNvSpPr>
            <a:spLocks noGrp="1" noChangeArrowheads="1"/>
          </p:cNvSpPr>
          <p:nvPr>
            <p:ph type="body" sz="half" idx="4294967295"/>
          </p:nvPr>
        </p:nvSpPr>
        <p:spPr>
          <a:xfrm>
            <a:off x="457200" y="1600200"/>
            <a:ext cx="4038600" cy="4525963"/>
          </a:xfrm>
          <a:prstGeom prst="rect">
            <a:avLst/>
          </a:prstGeom>
        </p:spPr>
        <p:txBody>
          <a:bodyPr/>
          <a:lstStyle/>
          <a:p>
            <a:pPr>
              <a:buFontTx/>
              <a:buNone/>
            </a:pPr>
            <a:r>
              <a:rPr lang="en-US" b="1"/>
              <a:t>Paper World</a:t>
            </a:r>
          </a:p>
          <a:p>
            <a:r>
              <a:rPr lang="en-US" sz="2600"/>
              <a:t>Locks on doors</a:t>
            </a:r>
          </a:p>
          <a:p>
            <a:r>
              <a:rPr lang="en-US" sz="2600"/>
              <a:t>Locks on file cabinets</a:t>
            </a:r>
          </a:p>
          <a:p>
            <a:r>
              <a:rPr lang="en-US" sz="2600"/>
              <a:t>Storage in non-public areas</a:t>
            </a:r>
          </a:p>
          <a:p>
            <a:r>
              <a:rPr lang="en-US" sz="2600"/>
              <a:t>Restricted access to areas</a:t>
            </a:r>
          </a:p>
          <a:p>
            <a:pPr>
              <a:buFontTx/>
              <a:buNone/>
            </a:pPr>
            <a:endParaRPr lang="en-US" sz="2600"/>
          </a:p>
        </p:txBody>
      </p:sp>
      <p:sp>
        <p:nvSpPr>
          <p:cNvPr id="14340" name="Rectangle 4"/>
          <p:cNvSpPr>
            <a:spLocks noGrp="1" noChangeArrowheads="1"/>
          </p:cNvSpPr>
          <p:nvPr>
            <p:ph type="body" sz="half" idx="2"/>
          </p:nvPr>
        </p:nvSpPr>
        <p:spPr/>
        <p:txBody>
          <a:bodyPr/>
          <a:lstStyle/>
          <a:p>
            <a:pPr>
              <a:lnSpc>
                <a:spcPct val="90000"/>
              </a:lnSpc>
              <a:buFontTx/>
              <a:buNone/>
            </a:pPr>
            <a:r>
              <a:rPr lang="en-US" b="1"/>
              <a:t>Electronic World</a:t>
            </a:r>
          </a:p>
          <a:p>
            <a:pPr>
              <a:lnSpc>
                <a:spcPct val="90000"/>
              </a:lnSpc>
            </a:pPr>
            <a:r>
              <a:rPr lang="en-US" sz="2600"/>
              <a:t>Encryption</a:t>
            </a:r>
          </a:p>
          <a:p>
            <a:pPr>
              <a:lnSpc>
                <a:spcPct val="90000"/>
              </a:lnSpc>
            </a:pPr>
            <a:r>
              <a:rPr lang="en-US" sz="2600"/>
              <a:t>Workstation security</a:t>
            </a:r>
          </a:p>
          <a:p>
            <a:pPr>
              <a:lnSpc>
                <a:spcPct val="90000"/>
              </a:lnSpc>
            </a:pPr>
            <a:r>
              <a:rPr lang="en-US" sz="2600"/>
              <a:t>Audit controls</a:t>
            </a:r>
          </a:p>
          <a:p>
            <a:pPr>
              <a:lnSpc>
                <a:spcPct val="90000"/>
              </a:lnSpc>
            </a:pPr>
            <a:r>
              <a:rPr lang="en-US" sz="2600"/>
              <a:t>Access control</a:t>
            </a:r>
          </a:p>
          <a:p>
            <a:pPr lvl="1">
              <a:lnSpc>
                <a:spcPct val="90000"/>
              </a:lnSpc>
            </a:pPr>
            <a:r>
              <a:rPr lang="en-US" sz="2200"/>
              <a:t>User ID and Passwords</a:t>
            </a:r>
          </a:p>
          <a:p>
            <a:pPr lvl="1">
              <a:lnSpc>
                <a:spcPct val="90000"/>
              </a:lnSpc>
            </a:pPr>
            <a:r>
              <a:rPr lang="en-US" sz="2200"/>
              <a:t>Auto log-off</a:t>
            </a:r>
          </a:p>
          <a:p>
            <a:pPr lvl="1">
              <a:lnSpc>
                <a:spcPct val="90000"/>
              </a:lnSpc>
            </a:pPr>
            <a:r>
              <a:rPr lang="en-US" sz="2200"/>
              <a:t>Restricted terminals</a:t>
            </a:r>
          </a:p>
          <a:p>
            <a:pPr lvl="1">
              <a:lnSpc>
                <a:spcPct val="90000"/>
              </a:lnSpc>
              <a:buFontTx/>
              <a:buNone/>
            </a:pPr>
            <a:endParaRPr lang="en-US" sz="2200"/>
          </a:p>
          <a:p>
            <a:pPr lvl="1">
              <a:lnSpc>
                <a:spcPct val="90000"/>
              </a:lnSpc>
            </a:pPr>
            <a:endParaRPr lang="en-US"/>
          </a:p>
          <a:p>
            <a:pPr>
              <a:lnSpc>
                <a:spcPct val="90000"/>
              </a:lnSpc>
            </a:pP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1752600" y="533400"/>
            <a:ext cx="4978400" cy="13716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Safeguarding PHI</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Disposal</a:t>
            </a:r>
            <a:endParaRPr lang="en-US" altLang="en-US" sz="2400" dirty="0">
              <a:solidFill>
                <a:schemeClr val="tx1"/>
              </a:solidFill>
              <a:effectLst/>
              <a:latin typeface="Palatino Linotype" pitchFamily="18" charset="0"/>
              <a:cs typeface="Times New Roman" pitchFamily="18" charset="0"/>
            </a:endParaRPr>
          </a:p>
        </p:txBody>
      </p:sp>
      <p:sp>
        <p:nvSpPr>
          <p:cNvPr id="542723" name="Rectangle 3"/>
          <p:cNvSpPr>
            <a:spLocks noGrp="1" noChangeArrowheads="1"/>
          </p:cNvSpPr>
          <p:nvPr>
            <p:ph type="body" sz="half" idx="1"/>
          </p:nvPr>
        </p:nvSpPr>
        <p:spPr>
          <a:xfrm>
            <a:off x="914400" y="1646872"/>
            <a:ext cx="7315200" cy="3153728"/>
          </a:xfrm>
        </p:spPr>
        <p:txBody>
          <a:bodyPr/>
          <a:lstStyle/>
          <a:p>
            <a:pPr marL="0" indent="0" algn="ctr">
              <a:lnSpc>
                <a:spcPct val="90000"/>
              </a:lnSpc>
              <a:buNone/>
            </a:pPr>
            <a:endParaRPr lang="en-US" altLang="en-US" sz="2600" b="1" dirty="0" smtClean="0">
              <a:latin typeface="Times New Roman" pitchFamily="18" charset="0"/>
              <a:cs typeface="Times New Roman" pitchFamily="18" charset="0"/>
            </a:endParaRPr>
          </a:p>
          <a:p>
            <a:pPr marL="517525" indent="-517525">
              <a:lnSpc>
                <a:spcPct val="90000"/>
              </a:lnSpc>
            </a:pPr>
            <a:r>
              <a:rPr lang="en-US" altLang="en-US" sz="2000" dirty="0" smtClean="0">
                <a:latin typeface="Palatino Linotype" pitchFamily="18" charset="0"/>
                <a:cs typeface="Times New Roman" pitchFamily="18" charset="0"/>
              </a:rPr>
              <a:t>How </a:t>
            </a:r>
            <a:r>
              <a:rPr lang="en-US" altLang="en-US" sz="2000" dirty="0">
                <a:latin typeface="Palatino Linotype" pitchFamily="18" charset="0"/>
                <a:cs typeface="Times New Roman" pitchFamily="18" charset="0"/>
              </a:rPr>
              <a:t>should I dispose of confidential paper?</a:t>
            </a:r>
          </a:p>
          <a:p>
            <a:pPr marL="1139825" lvl="1" indent="-508000">
              <a:lnSpc>
                <a:spcPct val="90000"/>
              </a:lnSpc>
            </a:pPr>
            <a:r>
              <a:rPr lang="en-US" altLang="en-US" sz="2000" dirty="0">
                <a:latin typeface="Palatino Linotype" pitchFamily="18" charset="0"/>
                <a:cs typeface="Times New Roman" pitchFamily="18" charset="0"/>
              </a:rPr>
              <a:t>Shred or place all confidential paper in the designated confidential paper bins</a:t>
            </a:r>
            <a:r>
              <a:rPr lang="en-US" altLang="en-US" sz="2000" dirty="0" smtClean="0">
                <a:latin typeface="Palatino Linotype" pitchFamily="18" charset="0"/>
                <a:cs typeface="Times New Roman" pitchFamily="18" charset="0"/>
              </a:rPr>
              <a:t>.</a:t>
            </a:r>
          </a:p>
          <a:p>
            <a:pPr marL="1139825" lvl="1" indent="-508000">
              <a:lnSpc>
                <a:spcPct val="90000"/>
              </a:lnSpc>
            </a:pPr>
            <a:endParaRPr lang="en-US" altLang="en-US" sz="2000" dirty="0">
              <a:latin typeface="Palatino Linotype" pitchFamily="18" charset="0"/>
              <a:cs typeface="Times New Roman" pitchFamily="18" charset="0"/>
            </a:endParaRPr>
          </a:p>
          <a:p>
            <a:pPr marL="517525" indent="-517525">
              <a:lnSpc>
                <a:spcPct val="90000"/>
              </a:lnSpc>
            </a:pPr>
            <a:r>
              <a:rPr lang="en-US" altLang="en-US" sz="2000" dirty="0" smtClean="0">
                <a:latin typeface="Palatino Linotype" pitchFamily="18" charset="0"/>
                <a:cs typeface="Times New Roman" pitchFamily="18" charset="0"/>
              </a:rPr>
              <a:t>How </a:t>
            </a:r>
            <a:r>
              <a:rPr lang="en-US" altLang="en-US" sz="2000" dirty="0">
                <a:latin typeface="Palatino Linotype" pitchFamily="18" charset="0"/>
                <a:cs typeface="Times New Roman" pitchFamily="18" charset="0"/>
              </a:rPr>
              <a:t>should I dispose of electronic media (floppy disk, CD, USB Drive, etc.)?</a:t>
            </a:r>
          </a:p>
          <a:p>
            <a:pPr marL="1139825" lvl="1" indent="-508000">
              <a:lnSpc>
                <a:spcPct val="90000"/>
              </a:lnSpc>
            </a:pPr>
            <a:r>
              <a:rPr lang="en-US" altLang="en-US" sz="2000" dirty="0">
                <a:latin typeface="Palatino Linotype" pitchFamily="18" charset="0"/>
                <a:cs typeface="Times New Roman" pitchFamily="18" charset="0"/>
              </a:rPr>
              <a:t>Provide electronic media to the </a:t>
            </a:r>
            <a:r>
              <a:rPr lang="en-US" altLang="en-US" sz="2000" dirty="0" smtClean="0">
                <a:latin typeface="Palatino Linotype" pitchFamily="18" charset="0"/>
                <a:cs typeface="Times New Roman" pitchFamily="18" charset="0"/>
              </a:rPr>
              <a:t>Security </a:t>
            </a:r>
            <a:r>
              <a:rPr lang="en-US" altLang="en-US" sz="2000" dirty="0" err="1" smtClean="0">
                <a:latin typeface="Palatino Linotype" pitchFamily="18" charset="0"/>
                <a:cs typeface="Times New Roman" pitchFamily="18" charset="0"/>
              </a:rPr>
              <a:t>Officefor</a:t>
            </a:r>
            <a:r>
              <a:rPr lang="en-US" altLang="en-US" sz="2000" dirty="0" smtClean="0">
                <a:latin typeface="Palatino Linotype" pitchFamily="18" charset="0"/>
                <a:cs typeface="Times New Roman" pitchFamily="18" charset="0"/>
              </a:rPr>
              <a:t> proper disposal</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100</a:t>
            </a:fld>
            <a:endParaRPr lang="en-US" altLang="en-US" dirty="0"/>
          </a:p>
        </p:txBody>
      </p:sp>
      <p:pic>
        <p:nvPicPr>
          <p:cNvPr id="8196" name="Picture 4" descr="https://tse2.mm.bing.net/th?id=JN.iBI4DsWp0x%2fuKFHcXb7QXg&amp;w=140&amp;h=140&amp;c=7&amp;rs=1&amp;qlt=90&amp;o=4&amp;cb=1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561343"/>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8843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533400" y="228600"/>
            <a:ext cx="7772400" cy="1524000"/>
          </a:xfrm>
        </p:spPr>
        <p:txBody>
          <a:bodyPr>
            <a:normAutofit fontScale="90000"/>
          </a:bodyPr>
          <a:lstStyle/>
          <a:p>
            <a:pPr algn="ctr"/>
            <a:r>
              <a:rPr lang="en-US" altLang="en-US" sz="3600" dirty="0">
                <a:solidFill>
                  <a:srgbClr val="FF0000"/>
                </a:solidFill>
                <a:effectLst/>
                <a:latin typeface="Palatino Linotype" pitchFamily="18" charset="0"/>
                <a:cs typeface="Times New Roman" pitchFamily="18" charset="0"/>
              </a:rPr>
              <a:t>Facility </a:t>
            </a:r>
            <a:r>
              <a:rPr lang="en-US" altLang="en-US" sz="3600" dirty="0" smtClean="0">
                <a:solidFill>
                  <a:srgbClr val="FF0000"/>
                </a:solidFill>
                <a:effectLst/>
                <a:latin typeface="Palatino Linotype" pitchFamily="18" charset="0"/>
                <a:cs typeface="Times New Roman" pitchFamily="18" charset="0"/>
              </a:rPr>
              <a:t>Security</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Protecting Our Patient’s Physical Security</a:t>
            </a:r>
            <a:endParaRPr lang="en-US" altLang="en-US" sz="2400" dirty="0">
              <a:solidFill>
                <a:schemeClr val="tx1"/>
              </a:solidFill>
              <a:effectLst/>
              <a:latin typeface="Palatino Linotype" pitchFamily="18" charset="0"/>
              <a:cs typeface="Times New Roman" pitchFamily="18" charset="0"/>
            </a:endParaRPr>
          </a:p>
        </p:txBody>
      </p:sp>
      <p:sp>
        <p:nvSpPr>
          <p:cNvPr id="544771" name="Rectangle 3"/>
          <p:cNvSpPr>
            <a:spLocks noGrp="1" noChangeArrowheads="1"/>
          </p:cNvSpPr>
          <p:nvPr>
            <p:ph type="body" sz="half" idx="1"/>
          </p:nvPr>
        </p:nvSpPr>
        <p:spPr>
          <a:xfrm>
            <a:off x="685800" y="1752600"/>
            <a:ext cx="8077200" cy="2514600"/>
          </a:xfrm>
        </p:spPr>
        <p:txBody>
          <a:bodyPr>
            <a:normAutofit/>
          </a:bodyPr>
          <a:lstStyle/>
          <a:p>
            <a:pPr marL="0" indent="0">
              <a:lnSpc>
                <a:spcPct val="90000"/>
              </a:lnSpc>
              <a:buNone/>
            </a:pPr>
            <a:r>
              <a:rPr lang="en-US" altLang="en-US" sz="2800" dirty="0" smtClean="0">
                <a:latin typeface="Palatino Linotype" pitchFamily="18" charset="0"/>
                <a:cs typeface="Times New Roman" pitchFamily="18" charset="0"/>
              </a:rPr>
              <a:t>How </a:t>
            </a:r>
            <a:r>
              <a:rPr lang="en-US" altLang="en-US" sz="2800" dirty="0">
                <a:latin typeface="Palatino Linotype" pitchFamily="18" charset="0"/>
                <a:cs typeface="Times New Roman" pitchFamily="18" charset="0"/>
              </a:rPr>
              <a:t>can I help protect our facilities?  </a:t>
            </a:r>
          </a:p>
          <a:p>
            <a:pPr marL="1377950" lvl="1" indent="-641350">
              <a:lnSpc>
                <a:spcPct val="90000"/>
              </a:lnSpc>
            </a:pPr>
            <a:r>
              <a:rPr lang="en-US" altLang="en-US" sz="2000" dirty="0" smtClean="0">
                <a:latin typeface="Palatino Linotype" pitchFamily="18" charset="0"/>
                <a:cs typeface="Times New Roman" pitchFamily="18" charset="0"/>
              </a:rPr>
              <a:t>Only </a:t>
            </a:r>
            <a:r>
              <a:rPr lang="en-US" altLang="en-US" sz="2000" dirty="0">
                <a:latin typeface="Palatino Linotype" pitchFamily="18" charset="0"/>
                <a:cs typeface="Times New Roman" pitchFamily="18" charset="0"/>
              </a:rPr>
              <a:t>let employees enter through employee entrances with you.</a:t>
            </a:r>
          </a:p>
          <a:p>
            <a:pPr marL="1377950" lvl="1" indent="-641350">
              <a:lnSpc>
                <a:spcPct val="90000"/>
              </a:lnSpc>
            </a:pPr>
            <a:r>
              <a:rPr lang="en-US" altLang="en-US" sz="2000" dirty="0">
                <a:latin typeface="Palatino Linotype" pitchFamily="18" charset="0"/>
                <a:cs typeface="Times New Roman" pitchFamily="18" charset="0"/>
              </a:rPr>
              <a:t>Keep hallway doors that lead to patient care areas closed.</a:t>
            </a:r>
          </a:p>
          <a:p>
            <a:pPr marL="1377950" lvl="1" indent="-641350">
              <a:lnSpc>
                <a:spcPct val="90000"/>
              </a:lnSpc>
            </a:pPr>
            <a:r>
              <a:rPr lang="en-US" altLang="en-US" sz="2000" dirty="0">
                <a:latin typeface="Palatino Linotype" pitchFamily="18" charset="0"/>
                <a:cs typeface="Times New Roman" pitchFamily="18" charset="0"/>
              </a:rPr>
              <a:t>Request vendors and contracted individuals to sign-in </a:t>
            </a:r>
            <a:r>
              <a:rPr lang="en-US" altLang="en-US" sz="2000" dirty="0" smtClean="0">
                <a:latin typeface="Palatino Linotype" pitchFamily="18" charset="0"/>
                <a:cs typeface="Times New Roman" pitchFamily="18" charset="0"/>
              </a:rPr>
              <a:t>when </a:t>
            </a:r>
            <a:r>
              <a:rPr lang="en-US" altLang="en-US" sz="2000" dirty="0">
                <a:latin typeface="Palatino Linotype" pitchFamily="18" charset="0"/>
                <a:cs typeface="Times New Roman" pitchFamily="18" charset="0"/>
              </a:rPr>
              <a:t>visiting a restricted area.</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101</a:t>
            </a:fld>
            <a:endParaRPr lang="en-US" altLang="en-US" dirty="0"/>
          </a:p>
        </p:txBody>
      </p:sp>
      <p:pic>
        <p:nvPicPr>
          <p:cNvPr id="7" name="Picture 6" descr="https://tse1.mm.bing.net/th?&amp;id=JN.xrY92zCguDC6pb5LaBvPA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343400"/>
            <a:ext cx="994410" cy="1228725"/>
          </a:xfrm>
          <a:prstGeom prst="rect">
            <a:avLst/>
          </a:prstGeom>
          <a:noFill/>
          <a:ln>
            <a:noFill/>
          </a:ln>
        </p:spPr>
      </p:pic>
    </p:spTree>
    <p:extLst>
      <p:ext uri="{BB962C8B-B14F-4D97-AF65-F5344CB8AC3E}">
        <p14:creationId xmlns:p14="http://schemas.microsoft.com/office/powerpoint/2010/main" val="142644047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a:xfrm>
            <a:off x="1905000" y="533400"/>
            <a:ext cx="5791200" cy="685800"/>
          </a:xfrm>
        </p:spPr>
        <p:txBody>
          <a:bodyPr>
            <a:normAutofit fontScale="90000"/>
          </a:bodyPr>
          <a:lstStyle/>
          <a:p>
            <a:r>
              <a:rPr lang="en-US" altLang="en-US" sz="3600" dirty="0">
                <a:solidFill>
                  <a:srgbClr val="FF0000"/>
                </a:solidFill>
                <a:effectLst/>
                <a:latin typeface="Palatino Linotype" pitchFamily="18" charset="0"/>
                <a:cs typeface="Times New Roman" pitchFamily="18" charset="0"/>
              </a:rPr>
              <a:t>What are Restricted Areas?</a:t>
            </a:r>
          </a:p>
        </p:txBody>
      </p:sp>
      <p:sp>
        <p:nvSpPr>
          <p:cNvPr id="546819" name="Rectangle 3"/>
          <p:cNvSpPr>
            <a:spLocks noGrp="1" noChangeArrowheads="1"/>
          </p:cNvSpPr>
          <p:nvPr>
            <p:ph type="body" sz="half" idx="1"/>
          </p:nvPr>
        </p:nvSpPr>
        <p:spPr>
          <a:xfrm>
            <a:off x="457200" y="1371600"/>
            <a:ext cx="8305800" cy="4953000"/>
          </a:xfrm>
        </p:spPr>
        <p:txBody>
          <a:bodyPr>
            <a:normAutofit/>
          </a:bodyPr>
          <a:lstStyle/>
          <a:p>
            <a:pPr>
              <a:lnSpc>
                <a:spcPct val="80000"/>
              </a:lnSpc>
            </a:pPr>
            <a:r>
              <a:rPr lang="en-US" altLang="en-US" sz="2400" dirty="0">
                <a:latin typeface="Times New Roman" pitchFamily="18" charset="0"/>
                <a:cs typeface="Times New Roman" pitchFamily="18" charset="0"/>
              </a:rPr>
              <a:t>Restricted areas are those areas within </a:t>
            </a:r>
            <a:r>
              <a:rPr lang="en-US" altLang="en-US" sz="2400" dirty="0" smtClean="0">
                <a:latin typeface="Times New Roman" pitchFamily="18" charset="0"/>
                <a:cs typeface="Times New Roman" pitchFamily="18" charset="0"/>
              </a:rPr>
              <a:t>Green Hills Direct Family Care where </a:t>
            </a:r>
            <a:r>
              <a:rPr lang="en-US" altLang="en-US" sz="2400" dirty="0">
                <a:latin typeface="Times New Roman" pitchFamily="18" charset="0"/>
                <a:cs typeface="Times New Roman" pitchFamily="18" charset="0"/>
              </a:rPr>
              <a:t>PHI and/or organizationally sensitive information is stored or </a:t>
            </a:r>
            <a:r>
              <a:rPr lang="en-US" altLang="en-US" sz="2400" dirty="0" smtClean="0">
                <a:latin typeface="Times New Roman" pitchFamily="18" charset="0"/>
                <a:cs typeface="Times New Roman" pitchFamily="18" charset="0"/>
              </a:rPr>
              <a:t>utilized</a:t>
            </a:r>
            <a:endParaRPr lang="en-US" altLang="en-US" sz="2400" dirty="0">
              <a:latin typeface="Times New Roman" pitchFamily="18" charset="0"/>
              <a:cs typeface="Times New Roman" pitchFamily="18" charset="0"/>
            </a:endParaRPr>
          </a:p>
          <a:p>
            <a:pPr lvl="1">
              <a:lnSpc>
                <a:spcPct val="80000"/>
              </a:lnSpc>
            </a:pPr>
            <a:r>
              <a:rPr lang="en-US" altLang="en-US" sz="2100" dirty="0">
                <a:latin typeface="Times New Roman" pitchFamily="18" charset="0"/>
                <a:cs typeface="Times New Roman" pitchFamily="18" charset="0"/>
              </a:rPr>
              <a:t>Receptionist stations</a:t>
            </a:r>
          </a:p>
          <a:p>
            <a:pPr lvl="1">
              <a:lnSpc>
                <a:spcPct val="80000"/>
              </a:lnSpc>
            </a:pPr>
            <a:r>
              <a:rPr lang="en-US" altLang="en-US" sz="2100" dirty="0">
                <a:latin typeface="Times New Roman" pitchFamily="18" charset="0"/>
                <a:cs typeface="Times New Roman" pitchFamily="18" charset="0"/>
              </a:rPr>
              <a:t>Business office windows</a:t>
            </a:r>
          </a:p>
          <a:p>
            <a:pPr lvl="1">
              <a:lnSpc>
                <a:spcPct val="80000"/>
              </a:lnSpc>
            </a:pPr>
            <a:r>
              <a:rPr lang="en-US" altLang="en-US" sz="2100" dirty="0" smtClean="0">
                <a:latin typeface="Times New Roman" pitchFamily="18" charset="0"/>
                <a:cs typeface="Times New Roman" pitchFamily="18" charset="0"/>
              </a:rPr>
              <a:t>Patient </a:t>
            </a:r>
            <a:r>
              <a:rPr lang="en-US" altLang="en-US" sz="2100" dirty="0">
                <a:latin typeface="Times New Roman" pitchFamily="18" charset="0"/>
                <a:cs typeface="Times New Roman" pitchFamily="18" charset="0"/>
              </a:rPr>
              <a:t>care hallways/treatment areas</a:t>
            </a:r>
          </a:p>
          <a:p>
            <a:pPr lvl="1">
              <a:lnSpc>
                <a:spcPct val="80000"/>
              </a:lnSpc>
            </a:pPr>
            <a:r>
              <a:rPr lang="en-US" altLang="en-US" sz="2100" dirty="0">
                <a:latin typeface="Times New Roman" pitchFamily="18" charset="0"/>
                <a:cs typeface="Times New Roman" pitchFamily="18" charset="0"/>
              </a:rPr>
              <a:t>Offices</a:t>
            </a:r>
          </a:p>
          <a:p>
            <a:pPr lvl="1">
              <a:lnSpc>
                <a:spcPct val="80000"/>
              </a:lnSpc>
            </a:pPr>
            <a:r>
              <a:rPr lang="en-US" altLang="en-US" sz="2100" dirty="0">
                <a:latin typeface="Times New Roman" pitchFamily="18" charset="0"/>
                <a:cs typeface="Times New Roman" pitchFamily="18" charset="0"/>
              </a:rPr>
              <a:t>Storage closets and cabinets</a:t>
            </a:r>
          </a:p>
          <a:p>
            <a:pPr lvl="1">
              <a:lnSpc>
                <a:spcPct val="80000"/>
              </a:lnSpc>
            </a:pPr>
            <a:r>
              <a:rPr lang="en-US" altLang="en-US" sz="2100" dirty="0" smtClean="0">
                <a:latin typeface="Times New Roman" pitchFamily="18" charset="0"/>
                <a:cs typeface="Times New Roman" pitchFamily="18" charset="0"/>
              </a:rPr>
              <a:t>Employee </a:t>
            </a:r>
            <a:r>
              <a:rPr lang="en-US" altLang="en-US" sz="2100" dirty="0">
                <a:latin typeface="Times New Roman" pitchFamily="18" charset="0"/>
                <a:cs typeface="Times New Roman" pitchFamily="18" charset="0"/>
              </a:rPr>
              <a:t>meeting/rooms/kitchens in the departments</a:t>
            </a:r>
          </a:p>
          <a:p>
            <a:pPr lvl="1">
              <a:lnSpc>
                <a:spcPct val="80000"/>
              </a:lnSpc>
            </a:pPr>
            <a:endParaRPr lang="en-US" altLang="en-US" sz="2100" dirty="0" smtClean="0">
              <a:latin typeface="Times New Roman" pitchFamily="18" charset="0"/>
              <a:cs typeface="Times New Roman" pitchFamily="18" charset="0"/>
            </a:endParaRPr>
          </a:p>
          <a:p>
            <a:pPr marL="392113" lvl="1" indent="0" algn="ctr">
              <a:lnSpc>
                <a:spcPct val="80000"/>
              </a:lnSpc>
              <a:buNone/>
            </a:pPr>
            <a:endParaRPr lang="en-US" altLang="en-US" sz="1100" dirty="0" smtClean="0">
              <a:latin typeface="Times New Roman" pitchFamily="18" charset="0"/>
              <a:cs typeface="Times New Roman" pitchFamily="18" charset="0"/>
            </a:endParaRPr>
          </a:p>
          <a:p>
            <a:pPr marL="392113" lvl="1" indent="0" algn="ctr">
              <a:lnSpc>
                <a:spcPct val="80000"/>
              </a:lnSpc>
              <a:buNone/>
            </a:pPr>
            <a:r>
              <a:rPr lang="en-US" altLang="en-US" sz="2000" b="1" dirty="0" smtClean="0">
                <a:solidFill>
                  <a:srgbClr val="FF0000"/>
                </a:solidFill>
                <a:latin typeface="Times New Roman" pitchFamily="18" charset="0"/>
                <a:cs typeface="Times New Roman" pitchFamily="18" charset="0"/>
              </a:rPr>
              <a:t>If </a:t>
            </a:r>
            <a:r>
              <a:rPr lang="en-US" altLang="en-US" sz="2000" b="1" dirty="0">
                <a:solidFill>
                  <a:srgbClr val="FF0000"/>
                </a:solidFill>
                <a:latin typeface="Times New Roman" pitchFamily="18" charset="0"/>
                <a:cs typeface="Times New Roman" pitchFamily="18" charset="0"/>
              </a:rPr>
              <a:t>you see someone in a restricted </a:t>
            </a:r>
            <a:r>
              <a:rPr lang="en-US" altLang="en-US" sz="2000" b="1" dirty="0" smtClean="0">
                <a:solidFill>
                  <a:srgbClr val="FF0000"/>
                </a:solidFill>
                <a:latin typeface="Times New Roman" pitchFamily="18" charset="0"/>
                <a:cs typeface="Times New Roman" pitchFamily="18" charset="0"/>
              </a:rPr>
              <a:t>area, </a:t>
            </a:r>
            <a:r>
              <a:rPr lang="en-US" altLang="en-US" sz="2000" b="1" dirty="0">
                <a:solidFill>
                  <a:srgbClr val="FF0000"/>
                </a:solidFill>
                <a:latin typeface="Times New Roman" pitchFamily="18" charset="0"/>
                <a:cs typeface="Times New Roman" pitchFamily="18" charset="0"/>
              </a:rPr>
              <a:t>kindly ask “May I help you</a:t>
            </a:r>
            <a:r>
              <a:rPr lang="en-US" altLang="en-US" sz="2000" b="1" dirty="0" smtClean="0">
                <a:solidFill>
                  <a:srgbClr val="FF0000"/>
                </a:solidFill>
                <a:latin typeface="Times New Roman" pitchFamily="18" charset="0"/>
                <a:cs typeface="Times New Roman" pitchFamily="18" charset="0"/>
              </a:rPr>
              <a:t>?” Then escort </a:t>
            </a:r>
            <a:r>
              <a:rPr lang="en-US" altLang="en-US" sz="2000" b="1" dirty="0">
                <a:solidFill>
                  <a:srgbClr val="FF0000"/>
                </a:solidFill>
                <a:latin typeface="Times New Roman" pitchFamily="18" charset="0"/>
                <a:cs typeface="Times New Roman" pitchFamily="18" charset="0"/>
              </a:rPr>
              <a:t>the individual out of the restricted area and to the </a:t>
            </a:r>
            <a:r>
              <a:rPr lang="en-US" altLang="en-US" sz="2000" b="1" dirty="0" smtClean="0">
                <a:solidFill>
                  <a:srgbClr val="FF0000"/>
                </a:solidFill>
                <a:latin typeface="Times New Roman" pitchFamily="18" charset="0"/>
                <a:cs typeface="Times New Roman" pitchFamily="18" charset="0"/>
              </a:rPr>
              <a:t>area </a:t>
            </a:r>
            <a:r>
              <a:rPr lang="en-US" altLang="en-US" sz="2000" b="1" dirty="0">
                <a:solidFill>
                  <a:srgbClr val="FF0000"/>
                </a:solidFill>
                <a:latin typeface="Times New Roman" pitchFamily="18" charset="0"/>
                <a:cs typeface="Times New Roman" pitchFamily="18" charset="0"/>
              </a:rPr>
              <a:t>he/she is visiting.</a:t>
            </a:r>
          </a:p>
          <a:p>
            <a:pPr lvl="1" algn="ctr">
              <a:lnSpc>
                <a:spcPct val="80000"/>
              </a:lnSpc>
            </a:pPr>
            <a:endParaRPr lang="en-US" altLang="en-US" sz="2000" b="1" dirty="0">
              <a:solidFill>
                <a:srgbClr val="FF33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580ACDDA-5090-404A-A8F3-7D8AC0BFFD76}" type="slidenum">
              <a:rPr lang="en-US" altLang="en-US" smtClean="0"/>
              <a:pPr>
                <a:defRPr/>
              </a:pPr>
              <a:t>102</a:t>
            </a:fld>
            <a:endParaRPr lang="en-US" altLang="en-US" dirty="0"/>
          </a:p>
        </p:txBody>
      </p:sp>
      <p:pic>
        <p:nvPicPr>
          <p:cNvPr id="9218" name="Picture 2" descr="https://tse1.mm.bing.net/th?&amp;id=JN.EVYtT9/DOfX2Jl0YsVNs3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098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705600" y="2514600"/>
            <a:ext cx="765730" cy="693567"/>
          </a:xfrm>
          <a:prstGeom prst="rect">
            <a:avLst/>
          </a:prstGeom>
        </p:spPr>
      </p:pic>
    </p:spTree>
    <p:extLst>
      <p:ext uri="{BB962C8B-B14F-4D97-AF65-F5344CB8AC3E}">
        <p14:creationId xmlns:p14="http://schemas.microsoft.com/office/powerpoint/2010/main" val="98606997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txBox="1">
            <a:spLocks noGrp="1"/>
          </p:cNvSpPr>
          <p:nvPr>
            <p:ph idx="1"/>
          </p:nvPr>
        </p:nvSpPr>
        <p:spPr>
          <a:xfrm>
            <a:off x="808821" y="3352800"/>
            <a:ext cx="7526357" cy="646331"/>
          </a:xfrm>
          <a:prstGeom prst="rect">
            <a:avLst/>
          </a:prstGeom>
          <a:noFill/>
        </p:spPr>
        <p:txBody>
          <a:bodyPr wrap="square" rtlCol="0">
            <a:spAutoFit/>
          </a:bodyPr>
          <a:lstStyle/>
          <a:p>
            <a:pPr marL="109537" indent="0" algn="ctr">
              <a:buNone/>
            </a:pPr>
            <a:r>
              <a:rPr lang="en-US" sz="3600" b="1" dirty="0" smtClean="0">
                <a:latin typeface="Palatino Linotype" pitchFamily="18" charset="0"/>
                <a:cs typeface="Times New Roman" panose="02020603050405020304" pitchFamily="18" charset="0"/>
              </a:rPr>
              <a:t>Business Associate Agreements</a:t>
            </a:r>
          </a:p>
        </p:txBody>
      </p:sp>
      <p:sp>
        <p:nvSpPr>
          <p:cNvPr id="14" name="TextBox 13"/>
          <p:cNvSpPr txBox="1"/>
          <p:nvPr/>
        </p:nvSpPr>
        <p:spPr>
          <a:xfrm>
            <a:off x="3124200" y="2209800"/>
            <a:ext cx="2895600" cy="769441"/>
          </a:xfrm>
          <a:prstGeom prst="rect">
            <a:avLst/>
          </a:prstGeom>
          <a:noFill/>
        </p:spPr>
        <p:txBody>
          <a:bodyPr wrap="square" rtlCol="0">
            <a:spAutoFit/>
          </a:bodyPr>
          <a:lstStyle/>
          <a:p>
            <a:r>
              <a:rPr lang="en-US" sz="4400" b="1" dirty="0" smtClean="0">
                <a:solidFill>
                  <a:schemeClr val="accent6">
                    <a:lumMod val="60000"/>
                    <a:lumOff val="40000"/>
                  </a:schemeClr>
                </a:solidFill>
              </a:rPr>
              <a:t>Section XI</a:t>
            </a:r>
          </a:p>
        </p:txBody>
      </p:sp>
      <p:sp>
        <p:nvSpPr>
          <p:cNvPr id="3" name="Slide Number Placeholder 2"/>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103</a:t>
            </a:fld>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8537" y="4305300"/>
            <a:ext cx="20669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82954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1524000" y="685800"/>
            <a:ext cx="6324600" cy="792162"/>
          </a:xfrm>
        </p:spPr>
        <p:txBody>
          <a:bodyPr>
            <a:normAutofit fontScale="90000"/>
          </a:bodyPr>
          <a:lstStyle/>
          <a:p>
            <a:r>
              <a:rPr lang="en-US" altLang="en-US" sz="3600" dirty="0">
                <a:solidFill>
                  <a:srgbClr val="FF0000"/>
                </a:solidFill>
                <a:effectLst/>
                <a:latin typeface="Palatino Linotype" pitchFamily="18" charset="0"/>
                <a:cs typeface="Times New Roman" pitchFamily="18" charset="0"/>
              </a:rPr>
              <a:t>Business Associate Agreements</a:t>
            </a:r>
          </a:p>
        </p:txBody>
      </p:sp>
      <p:sp>
        <p:nvSpPr>
          <p:cNvPr id="637955" name="Rectangle 3"/>
          <p:cNvSpPr>
            <a:spLocks noGrp="1" noChangeArrowheads="1"/>
          </p:cNvSpPr>
          <p:nvPr>
            <p:ph type="body" idx="1"/>
          </p:nvPr>
        </p:nvSpPr>
        <p:spPr>
          <a:xfrm>
            <a:off x="457200" y="1524000"/>
            <a:ext cx="8229600" cy="3014662"/>
          </a:xfrm>
        </p:spPr>
        <p:txBody>
          <a:bodyPr>
            <a:normAutofit lnSpcReduction="10000"/>
          </a:bodyPr>
          <a:lstStyle/>
          <a:p>
            <a:pPr>
              <a:lnSpc>
                <a:spcPct val="80000"/>
              </a:lnSpc>
            </a:pPr>
            <a:r>
              <a:rPr lang="en-US" altLang="en-US" sz="2000" dirty="0">
                <a:latin typeface="Palatino Linotype" pitchFamily="18" charset="0"/>
                <a:cs typeface="Times New Roman" pitchFamily="18" charset="0"/>
              </a:rPr>
              <a:t>If you initiate negotiations to contract with a company to perform, or assist in the performance of a function or activity involving the use or disclosure of PHI, </a:t>
            </a:r>
            <a:r>
              <a:rPr lang="en-US" altLang="en-US" sz="2000" dirty="0" smtClean="0">
                <a:latin typeface="Palatino Linotype" pitchFamily="18" charset="0"/>
                <a:cs typeface="Times New Roman" pitchFamily="18" charset="0"/>
              </a:rPr>
              <a:t>a </a:t>
            </a:r>
            <a:r>
              <a:rPr lang="en-US" altLang="en-US" sz="2000" dirty="0">
                <a:latin typeface="Palatino Linotype" pitchFamily="18" charset="0"/>
                <a:cs typeface="Times New Roman" pitchFamily="18" charset="0"/>
              </a:rPr>
              <a:t>Business Associate Agreement (BAA</a:t>
            </a:r>
            <a:r>
              <a:rPr lang="en-US" altLang="en-US" sz="2000" dirty="0" smtClean="0">
                <a:latin typeface="Palatino Linotype" pitchFamily="18" charset="0"/>
                <a:cs typeface="Times New Roman" pitchFamily="18" charset="0"/>
              </a:rPr>
              <a:t>) is required. </a:t>
            </a:r>
          </a:p>
          <a:p>
            <a:pPr>
              <a:lnSpc>
                <a:spcPct val="80000"/>
              </a:lnSpc>
            </a:pPr>
            <a:endParaRPr lang="en-US" altLang="en-US" sz="2000" dirty="0">
              <a:latin typeface="Palatino Linotype" pitchFamily="18" charset="0"/>
              <a:cs typeface="Times New Roman" pitchFamily="18" charset="0"/>
            </a:endParaRPr>
          </a:p>
          <a:p>
            <a:pPr>
              <a:lnSpc>
                <a:spcPct val="80000"/>
              </a:lnSpc>
            </a:pPr>
            <a:r>
              <a:rPr lang="en-US" altLang="en-US" sz="2000" dirty="0" smtClean="0">
                <a:latin typeface="Palatino Linotype" pitchFamily="18" charset="0"/>
                <a:cs typeface="Times New Roman" pitchFamily="18" charset="0"/>
              </a:rPr>
              <a:t>Examples </a:t>
            </a:r>
            <a:r>
              <a:rPr lang="en-US" altLang="en-US" sz="2000" dirty="0">
                <a:latin typeface="Palatino Linotype" pitchFamily="18" charset="0"/>
                <a:cs typeface="Times New Roman" pitchFamily="18" charset="0"/>
              </a:rPr>
              <a:t>of when to obtain a BAA with a company include:</a:t>
            </a:r>
          </a:p>
          <a:p>
            <a:pPr lvl="1">
              <a:lnSpc>
                <a:spcPct val="80000"/>
              </a:lnSpc>
            </a:pPr>
            <a:r>
              <a:rPr lang="en-US" altLang="en-US" sz="2000" dirty="0">
                <a:latin typeface="Palatino Linotype" pitchFamily="18" charset="0"/>
                <a:cs typeface="Times New Roman" pitchFamily="18" charset="0"/>
              </a:rPr>
              <a:t>Claims processing or administration, data analysis, processing or administration, utilization review, quality assurance, billing, benefit management, practice management, and repricing; and </a:t>
            </a:r>
          </a:p>
          <a:p>
            <a:pPr lvl="1">
              <a:lnSpc>
                <a:spcPct val="80000"/>
              </a:lnSpc>
            </a:pPr>
            <a:r>
              <a:rPr lang="en-US" altLang="en-US" sz="2000" dirty="0">
                <a:latin typeface="Palatino Linotype" pitchFamily="18" charset="0"/>
                <a:cs typeface="Times New Roman" pitchFamily="18" charset="0"/>
              </a:rPr>
              <a:t>Legal, actuarial, accounting, consulting, data aggregation, management, administrative, accreditation, or financial services.</a:t>
            </a:r>
          </a:p>
        </p:txBody>
      </p:sp>
      <p:sp>
        <p:nvSpPr>
          <p:cNvPr id="4" name="Slide Number Placeholder 3"/>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104</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262" y="4572000"/>
            <a:ext cx="26574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56503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381000"/>
            <a:ext cx="8229600" cy="1143000"/>
          </a:xfrm>
        </p:spPr>
        <p:txBody>
          <a:bodyPr>
            <a:normAutofit fontScale="90000"/>
          </a:bodyPr>
          <a:lstStyle/>
          <a:p>
            <a:r>
              <a:rPr lang="en-US" altLang="en-US" dirty="0" smtClean="0">
                <a:latin typeface="Arial" pitchFamily="34" charset="0"/>
              </a:rPr>
              <a:t/>
            </a:r>
            <a:br>
              <a:rPr lang="en-US" altLang="en-US" dirty="0" smtClean="0">
                <a:latin typeface="Arial" pitchFamily="34" charset="0"/>
              </a:rPr>
            </a:br>
            <a:r>
              <a:rPr lang="en-US" altLang="en-US" sz="4400" dirty="0" smtClean="0">
                <a:solidFill>
                  <a:srgbClr val="FF0000"/>
                </a:solidFill>
                <a:latin typeface="Palatino Linotype" pitchFamily="18" charset="0"/>
                <a:cs typeface="Times New Roman" panose="02020603050405020304" pitchFamily="18" charset="0"/>
              </a:rPr>
              <a:t>Business Associates Include</a:t>
            </a:r>
          </a:p>
        </p:txBody>
      </p:sp>
      <p:sp>
        <p:nvSpPr>
          <p:cNvPr id="3" name="Content Placeholder 2"/>
          <p:cNvSpPr>
            <a:spLocks noGrp="1"/>
          </p:cNvSpPr>
          <p:nvPr>
            <p:ph idx="1"/>
          </p:nvPr>
        </p:nvSpPr>
        <p:spPr>
          <a:xfrm>
            <a:off x="533400" y="1600200"/>
            <a:ext cx="8229600" cy="2557462"/>
          </a:xfrm>
        </p:spPr>
        <p:txBody>
          <a:bodyPr/>
          <a:lstStyle/>
          <a:p>
            <a:pPr>
              <a:defRPr/>
            </a:pPr>
            <a:r>
              <a:rPr lang="en-US" sz="2400" dirty="0" smtClean="0">
                <a:latin typeface="Palatino Linotype" pitchFamily="18" charset="0"/>
                <a:cs typeface="Times New Roman" panose="02020603050405020304" pitchFamily="18" charset="0"/>
              </a:rPr>
              <a:t>Companies that “maintain” PHI on behalf of a Covered Entity (CE) </a:t>
            </a:r>
          </a:p>
          <a:p>
            <a:pPr lvl="1">
              <a:defRPr/>
            </a:pPr>
            <a:r>
              <a:rPr lang="en-US" sz="2400" dirty="0" smtClean="0">
                <a:latin typeface="Palatino Linotype" pitchFamily="18" charset="0"/>
                <a:cs typeface="Times New Roman" panose="02020603050405020304" pitchFamily="18" charset="0"/>
              </a:rPr>
              <a:t>Data storage company</a:t>
            </a:r>
          </a:p>
          <a:p>
            <a:pPr>
              <a:defRPr/>
            </a:pPr>
            <a:r>
              <a:rPr lang="en-US" sz="2400" dirty="0" smtClean="0">
                <a:latin typeface="Palatino Linotype" pitchFamily="18" charset="0"/>
                <a:cs typeface="Times New Roman" panose="02020603050405020304" pitchFamily="18" charset="0"/>
              </a:rPr>
              <a:t>Patient safety organizations</a:t>
            </a:r>
          </a:p>
          <a:p>
            <a:pPr>
              <a:defRPr/>
            </a:pPr>
            <a:r>
              <a:rPr lang="en-US" sz="2400" dirty="0" smtClean="0">
                <a:latin typeface="Palatino Linotype" pitchFamily="18" charset="0"/>
                <a:cs typeface="Times New Roman" panose="02020603050405020304" pitchFamily="18" charset="0"/>
              </a:rPr>
              <a:t>Companies that transmit PHI to a Covered Entity </a:t>
            </a:r>
          </a:p>
          <a:p>
            <a:pP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105</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7886" y="4419600"/>
            <a:ext cx="2857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12812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04800" y="533400"/>
            <a:ext cx="8229600" cy="1143000"/>
          </a:xfrm>
        </p:spPr>
        <p:txBody>
          <a:bodyPr>
            <a:normAutofit/>
          </a:bodyPr>
          <a:lstStyle/>
          <a:p>
            <a:pPr algn="ctr"/>
            <a:r>
              <a:rPr lang="en-US" altLang="en-US" sz="3600" dirty="0" smtClean="0">
                <a:solidFill>
                  <a:srgbClr val="FF0000"/>
                </a:solidFill>
                <a:effectLst/>
                <a:latin typeface="Palatino Linotype" pitchFamily="18" charset="0"/>
                <a:cs typeface="Times New Roman" panose="02020603050405020304" pitchFamily="18" charset="0"/>
              </a:rPr>
              <a:t>Business Associates </a:t>
            </a:r>
            <a:r>
              <a:rPr lang="en-US" altLang="en-US" sz="1800" dirty="0" smtClean="0">
                <a:solidFill>
                  <a:srgbClr val="FF0000"/>
                </a:solidFill>
                <a:effectLst/>
                <a:latin typeface="Palatino Linotype" pitchFamily="18" charset="0"/>
                <a:cs typeface="Times New Roman" panose="02020603050405020304" pitchFamily="18" charset="0"/>
              </a:rPr>
              <a:t>(cont’d)</a:t>
            </a:r>
          </a:p>
        </p:txBody>
      </p:sp>
      <p:sp>
        <p:nvSpPr>
          <p:cNvPr id="31747" name="Content Placeholder 2"/>
          <p:cNvSpPr>
            <a:spLocks noGrp="1"/>
          </p:cNvSpPr>
          <p:nvPr>
            <p:ph idx="1"/>
          </p:nvPr>
        </p:nvSpPr>
        <p:spPr>
          <a:xfrm>
            <a:off x="457200" y="1828800"/>
            <a:ext cx="7772400" cy="1795462"/>
          </a:xfrm>
        </p:spPr>
        <p:txBody>
          <a:bodyPr>
            <a:normAutofit lnSpcReduction="10000"/>
          </a:bodyPr>
          <a:lstStyle/>
          <a:p>
            <a:r>
              <a:rPr lang="en-US" altLang="en-US" sz="2400" dirty="0" smtClean="0">
                <a:latin typeface="Palatino Linotype" pitchFamily="18" charset="0"/>
                <a:cs typeface="Times New Roman" panose="02020603050405020304" pitchFamily="18" charset="0"/>
              </a:rPr>
              <a:t>Business Associates Also Include:</a:t>
            </a:r>
          </a:p>
          <a:p>
            <a:pPr lvl="1"/>
            <a:r>
              <a:rPr lang="en-US" altLang="en-US" sz="2000" dirty="0" smtClean="0">
                <a:latin typeface="Palatino Linotype" pitchFamily="18" charset="0"/>
                <a:cs typeface="Times New Roman" panose="02020603050405020304" pitchFamily="18" charset="0"/>
              </a:rPr>
              <a:t>Personal Health Record vendors</a:t>
            </a:r>
          </a:p>
          <a:p>
            <a:pPr lvl="1"/>
            <a:r>
              <a:rPr lang="en-US" altLang="en-US" sz="2000" dirty="0" smtClean="0">
                <a:latin typeface="Palatino Linotype" pitchFamily="18" charset="0"/>
                <a:cs typeface="Times New Roman" panose="02020603050405020304" pitchFamily="18" charset="0"/>
              </a:rPr>
              <a:t>Subcontractors to Business Associates that create, receive, maintain or transmit PHI on behalf of the Business Associate.</a:t>
            </a:r>
          </a:p>
        </p:txBody>
      </p:sp>
      <p:sp>
        <p:nvSpPr>
          <p:cNvPr id="3" name="Slide Number Placeholder 2"/>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106</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707" y="39624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428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760805" y="1371600"/>
            <a:ext cx="5593814" cy="947860"/>
          </a:xfrm>
        </p:spPr>
        <p:txBody>
          <a:bodyPr>
            <a:normAutofit/>
          </a:bodyPr>
          <a:lstStyle/>
          <a:p>
            <a:pPr algn="ctr"/>
            <a:r>
              <a:rPr lang="en-US" sz="4400" dirty="0" smtClean="0">
                <a:solidFill>
                  <a:srgbClr val="FF0000"/>
                </a:solidFill>
                <a:latin typeface="Palatino Linotype" pitchFamily="18" charset="0"/>
                <a:cs typeface="Times New Roman" panose="02020603050405020304" pitchFamily="18" charset="0"/>
              </a:rPr>
              <a:t>Section XII</a:t>
            </a:r>
            <a:endParaRPr lang="en-US" sz="4400" dirty="0">
              <a:solidFill>
                <a:srgbClr val="FF0000"/>
              </a:solidFill>
              <a:latin typeface="Palatino Linotype" pitchFamily="18" charset="0"/>
              <a:cs typeface="Times New Roman" panose="02020603050405020304" pitchFamily="18" charset="0"/>
            </a:endParaRPr>
          </a:p>
        </p:txBody>
      </p:sp>
      <p:sp>
        <p:nvSpPr>
          <p:cNvPr id="15" name="Subtitle 14"/>
          <p:cNvSpPr>
            <a:spLocks noGrp="1"/>
          </p:cNvSpPr>
          <p:nvPr>
            <p:ph type="subTitle" idx="1"/>
          </p:nvPr>
        </p:nvSpPr>
        <p:spPr>
          <a:xfrm>
            <a:off x="838200" y="2514600"/>
            <a:ext cx="7772400" cy="1199704"/>
          </a:xfrm>
        </p:spPr>
        <p:txBody>
          <a:bodyPr/>
          <a:lstStyle/>
          <a:p>
            <a:pPr algn="ctr"/>
            <a:r>
              <a:rPr lang="en-US" sz="3600" b="1" dirty="0" smtClean="0">
                <a:latin typeface="Palatino Linotype" pitchFamily="18" charset="0"/>
                <a:cs typeface="Times New Roman" panose="02020603050405020304" pitchFamily="18" charset="0"/>
              </a:rPr>
              <a:t>HIPAA Violations and Complaints</a:t>
            </a:r>
            <a:endParaRPr lang="en-US" sz="3600" b="1" dirty="0">
              <a:latin typeface="Palatino Linotype" pitchFamily="18" charset="0"/>
              <a:cs typeface="Times New Roman" panose="02020603050405020304" pitchFamily="18" charset="0"/>
            </a:endParaRPr>
          </a:p>
        </p:txBody>
      </p:sp>
      <p:pic>
        <p:nvPicPr>
          <p:cNvPr id="5" name="Picture 4" descr="https://tse1.mm.bing.net/th?&amp;id=JN.Fvx46BiEv8USgFqJFTzr9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505200"/>
            <a:ext cx="1724660" cy="908050"/>
          </a:xfrm>
          <a:prstGeom prst="rect">
            <a:avLst/>
          </a:prstGeom>
          <a:noFill/>
          <a:ln>
            <a:noFill/>
          </a:ln>
        </p:spPr>
      </p:pic>
      <p:sp>
        <p:nvSpPr>
          <p:cNvPr id="3" name="Slide Number Placeholder 2"/>
          <p:cNvSpPr>
            <a:spLocks noGrp="1"/>
          </p:cNvSpPr>
          <p:nvPr>
            <p:ph type="sldNum" sz="quarter" idx="11"/>
          </p:nvPr>
        </p:nvSpPr>
        <p:spPr/>
        <p:txBody>
          <a:bodyPr/>
          <a:lstStyle/>
          <a:p>
            <a:fld id="{2EC48678-3D1A-43A1-9566-DFEB0905CC65}" type="slidenum">
              <a:rPr lang="en-US" smtClean="0"/>
              <a:t>107</a:t>
            </a:fld>
            <a:endParaRPr lang="en-US"/>
          </a:p>
        </p:txBody>
      </p:sp>
    </p:spTree>
    <p:extLst>
      <p:ext uri="{BB962C8B-B14F-4D97-AF65-F5344CB8AC3E}">
        <p14:creationId xmlns:p14="http://schemas.microsoft.com/office/powerpoint/2010/main" val="397533980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2209800" y="609600"/>
            <a:ext cx="4648200" cy="761999"/>
          </a:xfrm>
        </p:spPr>
        <p:txBody>
          <a:bodyPr>
            <a:normAutofit fontScale="90000"/>
          </a:bodyPr>
          <a:lstStyle/>
          <a:p>
            <a:r>
              <a:rPr lang="en-US" altLang="en-US" sz="3600" dirty="0">
                <a:solidFill>
                  <a:srgbClr val="FF0000"/>
                </a:solidFill>
                <a:effectLst/>
                <a:latin typeface="Palatino Linotype" pitchFamily="18" charset="0"/>
                <a:cs typeface="Times New Roman" pitchFamily="18" charset="0"/>
              </a:rPr>
              <a:t>HIPAA and Your Role </a:t>
            </a:r>
          </a:p>
        </p:txBody>
      </p:sp>
      <p:sp>
        <p:nvSpPr>
          <p:cNvPr id="550915" name="Rectangle 3"/>
          <p:cNvSpPr>
            <a:spLocks noGrp="1" noChangeArrowheads="1"/>
          </p:cNvSpPr>
          <p:nvPr>
            <p:ph type="body" idx="1"/>
          </p:nvPr>
        </p:nvSpPr>
        <p:spPr>
          <a:xfrm>
            <a:off x="762000" y="1600200"/>
            <a:ext cx="7924800" cy="2590800"/>
          </a:xfrm>
        </p:spPr>
        <p:txBody>
          <a:bodyPr>
            <a:normAutofit/>
          </a:bodyPr>
          <a:lstStyle/>
          <a:p>
            <a:pPr marL="609600" indent="-609600">
              <a:lnSpc>
                <a:spcPct val="80000"/>
              </a:lnSpc>
            </a:pPr>
            <a:r>
              <a:rPr lang="en-US" altLang="en-US" sz="2000" dirty="0">
                <a:latin typeface="Palatino Linotype" pitchFamily="18" charset="0"/>
                <a:cs typeface="Times New Roman" pitchFamily="18" charset="0"/>
              </a:rPr>
              <a:t>Remember, it is your responsibility, as a </a:t>
            </a:r>
            <a:r>
              <a:rPr lang="en-US" altLang="en-US" sz="2000" dirty="0" smtClean="0">
                <a:latin typeface="Palatino Linotype" pitchFamily="18" charset="0"/>
                <a:cs typeface="Times New Roman" pitchFamily="18" charset="0"/>
              </a:rPr>
              <a:t>Green Hills Direct Family Care employee </a:t>
            </a:r>
            <a:r>
              <a:rPr lang="en-US" altLang="en-US" sz="2000" dirty="0">
                <a:latin typeface="Palatino Linotype" pitchFamily="18" charset="0"/>
                <a:cs typeface="Times New Roman" pitchFamily="18" charset="0"/>
              </a:rPr>
              <a:t>or provider, to comply with all privacy and security laws, regulations, and </a:t>
            </a:r>
            <a:r>
              <a:rPr lang="en-US" altLang="en-US" sz="2000" dirty="0" smtClean="0">
                <a:latin typeface="Palatino Linotype" pitchFamily="18" charset="0"/>
                <a:cs typeface="Times New Roman" pitchFamily="18" charset="0"/>
              </a:rPr>
              <a:t>policies </a:t>
            </a:r>
            <a:r>
              <a:rPr lang="en-US" altLang="en-US" sz="2000" dirty="0">
                <a:latin typeface="Palatino Linotype" pitchFamily="18" charset="0"/>
                <a:cs typeface="Times New Roman" pitchFamily="18" charset="0"/>
              </a:rPr>
              <a:t>pertaining to them.</a:t>
            </a:r>
          </a:p>
          <a:p>
            <a:pPr marL="609600" indent="-609600">
              <a:lnSpc>
                <a:spcPct val="80000"/>
              </a:lnSpc>
            </a:pPr>
            <a:r>
              <a:rPr lang="en-US" altLang="en-US" sz="2000" dirty="0">
                <a:latin typeface="Palatino Linotype" pitchFamily="18" charset="0"/>
                <a:cs typeface="Times New Roman" pitchFamily="18" charset="0"/>
              </a:rPr>
              <a:t>Employees and providers suspected of violating a privacy or security law, regulation, or </a:t>
            </a:r>
            <a:r>
              <a:rPr lang="en-US" altLang="en-US" sz="2000" dirty="0" smtClean="0">
                <a:latin typeface="Palatino Linotype" pitchFamily="18" charset="0"/>
                <a:cs typeface="Times New Roman" pitchFamily="18" charset="0"/>
              </a:rPr>
              <a:t>policy </a:t>
            </a:r>
            <a:r>
              <a:rPr lang="en-US" altLang="en-US" sz="2000" dirty="0">
                <a:latin typeface="Palatino Linotype" pitchFamily="18" charset="0"/>
                <a:cs typeface="Times New Roman" pitchFamily="18" charset="0"/>
              </a:rPr>
              <a:t>are provided reasonable opportunity to explain their actions.</a:t>
            </a:r>
          </a:p>
          <a:p>
            <a:pPr marL="609600" indent="-609600">
              <a:lnSpc>
                <a:spcPct val="80000"/>
              </a:lnSpc>
            </a:pPr>
            <a:r>
              <a:rPr lang="en-US" altLang="en-US" sz="2000" dirty="0">
                <a:latin typeface="Palatino Linotype" pitchFamily="18" charset="0"/>
                <a:cs typeface="Times New Roman" pitchFamily="18" charset="0"/>
              </a:rPr>
              <a:t>Violations of any law, regulation, and/or </a:t>
            </a:r>
            <a:r>
              <a:rPr lang="en-US" altLang="en-US" sz="2000" dirty="0" smtClean="0">
                <a:latin typeface="Palatino Linotype" pitchFamily="18" charset="0"/>
                <a:cs typeface="Times New Roman" pitchFamily="18" charset="0"/>
              </a:rPr>
              <a:t>policy </a:t>
            </a:r>
            <a:r>
              <a:rPr lang="en-US" altLang="en-US" sz="2000" dirty="0">
                <a:latin typeface="Palatino Linotype" pitchFamily="18" charset="0"/>
                <a:cs typeface="Times New Roman" pitchFamily="18" charset="0"/>
              </a:rPr>
              <a:t>will result in disciplinary action, up to and including </a:t>
            </a:r>
            <a:r>
              <a:rPr lang="en-US" altLang="en-US" sz="2000" dirty="0" smtClean="0">
                <a:latin typeface="Palatino Linotype" pitchFamily="18" charset="0"/>
                <a:cs typeface="Times New Roman" pitchFamily="18" charset="0"/>
              </a:rPr>
              <a:t>termination.</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108</a:t>
            </a:fld>
            <a:endParaRPr lang="en-US" dirty="0"/>
          </a:p>
        </p:txBody>
      </p:sp>
      <p:pic>
        <p:nvPicPr>
          <p:cNvPr id="10242" name="Picture 2" descr="https://tse1.mm.bing.net/th?&amp;id=JN.4mX5jBCuTvwmHnwcQ1Iay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95800"/>
            <a:ext cx="1981200" cy="147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626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2362200" y="685800"/>
            <a:ext cx="4038600" cy="609599"/>
          </a:xfrm>
        </p:spPr>
        <p:txBody>
          <a:bodyPr>
            <a:noAutofit/>
          </a:bodyPr>
          <a:lstStyle/>
          <a:p>
            <a:r>
              <a:rPr lang="en-US" altLang="en-US" sz="3600" dirty="0" smtClean="0">
                <a:solidFill>
                  <a:srgbClr val="FF3300"/>
                </a:solidFill>
                <a:effectLst/>
                <a:latin typeface="Times New Roman" pitchFamily="18" charset="0"/>
                <a:cs typeface="Times New Roman" pitchFamily="18" charset="0"/>
              </a:rPr>
              <a:t/>
            </a:r>
            <a:br>
              <a:rPr lang="en-US" altLang="en-US" sz="3600" dirty="0" smtClean="0">
                <a:solidFill>
                  <a:srgbClr val="FF3300"/>
                </a:solidFill>
                <a:effectLst/>
                <a:latin typeface="Times New Roman" pitchFamily="18" charset="0"/>
                <a:cs typeface="Times New Roman" pitchFamily="18" charset="0"/>
              </a:rPr>
            </a:br>
            <a:r>
              <a:rPr lang="en-US" altLang="en-US" sz="3600" dirty="0">
                <a:solidFill>
                  <a:srgbClr val="FF3300"/>
                </a:solidFill>
                <a:effectLst/>
                <a:latin typeface="Times New Roman" pitchFamily="18" charset="0"/>
                <a:cs typeface="Times New Roman" pitchFamily="18" charset="0"/>
              </a:rPr>
              <a:t/>
            </a:r>
            <a:br>
              <a:rPr lang="en-US" altLang="en-US" sz="3600" dirty="0">
                <a:solidFill>
                  <a:srgbClr val="FF3300"/>
                </a:solidFill>
                <a:effectLst/>
                <a:latin typeface="Times New Roman" pitchFamily="18" charset="0"/>
                <a:cs typeface="Times New Roman" pitchFamily="18" charset="0"/>
              </a:rPr>
            </a:br>
            <a:r>
              <a:rPr lang="en-US" altLang="en-US" sz="3600" dirty="0" smtClean="0">
                <a:solidFill>
                  <a:srgbClr val="FF0000"/>
                </a:solidFill>
                <a:effectLst/>
                <a:latin typeface="Times New Roman" pitchFamily="18" charset="0"/>
                <a:cs typeface="Times New Roman" pitchFamily="18" charset="0"/>
              </a:rPr>
              <a:t>HIPAA Violations</a:t>
            </a:r>
            <a:r>
              <a:rPr lang="en-US" altLang="en-US" sz="3600" dirty="0">
                <a:solidFill>
                  <a:srgbClr val="FF0000"/>
                </a:solidFill>
                <a:effectLst/>
                <a:latin typeface="Times New Roman" pitchFamily="18" charset="0"/>
                <a:cs typeface="Times New Roman" pitchFamily="18" charset="0"/>
              </a:rPr>
              <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0000"/>
                </a:solidFill>
                <a:effectLst/>
                <a:latin typeface="Times New Roman" pitchFamily="18" charset="0"/>
                <a:cs typeface="Times New Roman" pitchFamily="18" charset="0"/>
              </a:rPr>
              <a:t/>
            </a:r>
            <a:br>
              <a:rPr lang="en-US" altLang="en-US" sz="3600" dirty="0">
                <a:solidFill>
                  <a:srgbClr val="FF0000"/>
                </a:solidFill>
                <a:effectLst/>
                <a:latin typeface="Times New Roman" pitchFamily="18" charset="0"/>
                <a:cs typeface="Times New Roman" pitchFamily="18" charset="0"/>
              </a:rPr>
            </a:br>
            <a:r>
              <a:rPr lang="en-US" altLang="en-US" sz="3600" dirty="0">
                <a:solidFill>
                  <a:srgbClr val="FF3300"/>
                </a:solidFill>
                <a:effectLst/>
                <a:latin typeface="Times New Roman" pitchFamily="18" charset="0"/>
                <a:cs typeface="Times New Roman" pitchFamily="18" charset="0"/>
              </a:rPr>
              <a:t>	</a:t>
            </a:r>
            <a:endParaRPr lang="en-US" altLang="en-US" sz="1200" dirty="0">
              <a:solidFill>
                <a:srgbClr val="FF3300"/>
              </a:solidFill>
              <a:effectLst/>
              <a:latin typeface="Times New Roman" pitchFamily="18" charset="0"/>
              <a:cs typeface="Times New Roman" pitchFamily="18" charset="0"/>
            </a:endParaRPr>
          </a:p>
        </p:txBody>
      </p:sp>
      <p:sp>
        <p:nvSpPr>
          <p:cNvPr id="552963" name="Rectangle 3"/>
          <p:cNvSpPr>
            <a:spLocks noGrp="1" noChangeArrowheads="1"/>
          </p:cNvSpPr>
          <p:nvPr>
            <p:ph type="body" idx="1"/>
          </p:nvPr>
        </p:nvSpPr>
        <p:spPr>
          <a:xfrm>
            <a:off x="762000" y="1524000"/>
            <a:ext cx="8153400" cy="3048000"/>
          </a:xfrm>
        </p:spPr>
        <p:txBody>
          <a:bodyPr/>
          <a:lstStyle/>
          <a:p>
            <a:r>
              <a:rPr lang="en-US" altLang="en-US" dirty="0" smtClean="0">
                <a:latin typeface="Palatino Linotype" pitchFamily="18" charset="0"/>
                <a:cs typeface="Times New Roman" pitchFamily="18" charset="0"/>
              </a:rPr>
              <a:t>Three types </a:t>
            </a:r>
            <a:r>
              <a:rPr lang="en-US" altLang="en-US" dirty="0">
                <a:latin typeface="Palatino Linotype" pitchFamily="18" charset="0"/>
                <a:cs typeface="Times New Roman" pitchFamily="18" charset="0"/>
              </a:rPr>
              <a:t>of violations:</a:t>
            </a:r>
          </a:p>
          <a:p>
            <a:pPr lvl="1"/>
            <a:r>
              <a:rPr lang="en-US" altLang="en-US" sz="2600" dirty="0">
                <a:latin typeface="Palatino Linotype" pitchFamily="18" charset="0"/>
                <a:cs typeface="Times New Roman" pitchFamily="18" charset="0"/>
              </a:rPr>
              <a:t>Incidental</a:t>
            </a:r>
          </a:p>
          <a:p>
            <a:pPr lvl="1"/>
            <a:r>
              <a:rPr lang="en-US" altLang="en-US" sz="2600" dirty="0">
                <a:latin typeface="Palatino Linotype" pitchFamily="18" charset="0"/>
                <a:cs typeface="Times New Roman" pitchFamily="18" charset="0"/>
              </a:rPr>
              <a:t>Accidental</a:t>
            </a:r>
          </a:p>
          <a:p>
            <a:pPr lvl="1"/>
            <a:r>
              <a:rPr lang="en-US" altLang="en-US" sz="2600" dirty="0" smtClean="0">
                <a:latin typeface="Palatino Linotype" pitchFamily="18" charset="0"/>
                <a:cs typeface="Times New Roman" pitchFamily="18" charset="0"/>
              </a:rPr>
              <a:t>Intentional</a:t>
            </a:r>
            <a:endParaRPr lang="en-US" altLang="en-US" dirty="0">
              <a:latin typeface="Palatino Linotype" pitchFamily="18" charset="0"/>
              <a:cs typeface="Times New Roman" pitchFamily="18" charset="0"/>
            </a:endParaRPr>
          </a:p>
        </p:txBody>
      </p:sp>
      <p:sp>
        <p:nvSpPr>
          <p:cNvPr id="8" name="Slide Number Placeholder 7"/>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109</a:t>
            </a:fld>
            <a:endParaRPr lang="en-US" dirty="0"/>
          </a:p>
        </p:txBody>
      </p:sp>
      <p:pic>
        <p:nvPicPr>
          <p:cNvPr id="9" name="Picture 8"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2286000"/>
            <a:ext cx="1666240" cy="533400"/>
          </a:xfrm>
          <a:prstGeom prst="rect">
            <a:avLst/>
          </a:prstGeom>
          <a:noFill/>
          <a:ln>
            <a:noFill/>
          </a:ln>
        </p:spPr>
      </p:pic>
    </p:spTree>
    <p:extLst>
      <p:ext uri="{BB962C8B-B14F-4D97-AF65-F5344CB8AC3E}">
        <p14:creationId xmlns:p14="http://schemas.microsoft.com/office/powerpoint/2010/main" val="361895832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a:xfrm>
            <a:off x="457200" y="5105400"/>
            <a:ext cx="8458200" cy="1066800"/>
          </a:xfrm>
          <a:ln>
            <a:solidFill>
              <a:schemeClr val="accent6">
                <a:lumMod val="60000"/>
                <a:lumOff val="40000"/>
              </a:schemeClr>
            </a:solidFill>
          </a:ln>
        </p:spPr>
        <p:txBody>
          <a:bodyPr>
            <a:normAutofit fontScale="90000"/>
          </a:bodyPr>
          <a:lstStyle/>
          <a:p>
            <a:pPr algn="ctr" eaLnBrk="1" hangingPunct="1">
              <a:defRPr/>
            </a:pPr>
            <a:r>
              <a:rPr lang="en-US" altLang="en-US" sz="1400" b="0" dirty="0" smtClean="0">
                <a:effectLst/>
                <a:latin typeface="Palatino Linotype" panose="02040502050505030304" pitchFamily="18" charset="0"/>
                <a:cs typeface="Times New Roman" pitchFamily="18" charset="0"/>
              </a:rPr>
              <a:t>This training session provides you with reminders of our policies and how YOU are required to protect  PHI.</a:t>
            </a:r>
            <a:endParaRPr lang="en-US" altLang="en-US" sz="1400" b="0" dirty="0">
              <a:effectLst/>
              <a:latin typeface="Palatino Linotype" panose="02040502050505030304" pitchFamily="18" charset="0"/>
              <a:cs typeface="Times New Roman" pitchFamily="18" charset="0"/>
            </a:endParaRPr>
          </a:p>
        </p:txBody>
      </p:sp>
      <p:sp>
        <p:nvSpPr>
          <p:cNvPr id="3" name="TextBox 2"/>
          <p:cNvSpPr txBox="1"/>
          <p:nvPr/>
        </p:nvSpPr>
        <p:spPr>
          <a:xfrm>
            <a:off x="3276600" y="1603920"/>
            <a:ext cx="2895600" cy="769441"/>
          </a:xfrm>
          <a:prstGeom prst="rect">
            <a:avLst/>
          </a:prstGeom>
          <a:noFill/>
        </p:spPr>
        <p:txBody>
          <a:bodyPr wrap="square" rtlCol="0">
            <a:spAutoFit/>
          </a:bodyPr>
          <a:lstStyle/>
          <a:p>
            <a:r>
              <a:rPr lang="en-US" sz="4400" b="1" dirty="0" smtClean="0">
                <a:solidFill>
                  <a:schemeClr val="accent6">
                    <a:lumMod val="60000"/>
                    <a:lumOff val="40000"/>
                  </a:schemeClr>
                </a:solidFill>
                <a:latin typeface="Palatino Linotype" panose="02040502050505030304" pitchFamily="18" charset="0"/>
              </a:rPr>
              <a:t>Section II</a:t>
            </a:r>
          </a:p>
        </p:txBody>
      </p:sp>
      <p:sp>
        <p:nvSpPr>
          <p:cNvPr id="10" name="TextBox 9"/>
          <p:cNvSpPr txBox="1"/>
          <p:nvPr/>
        </p:nvSpPr>
        <p:spPr>
          <a:xfrm>
            <a:off x="2133600" y="2373361"/>
            <a:ext cx="5181600" cy="584775"/>
          </a:xfrm>
          <a:prstGeom prst="rect">
            <a:avLst/>
          </a:prstGeom>
          <a:noFill/>
        </p:spPr>
        <p:txBody>
          <a:bodyPr wrap="square" rtlCol="0">
            <a:spAutoFit/>
          </a:bodyPr>
          <a:lstStyle/>
          <a:p>
            <a:pPr algn="ctr"/>
            <a:r>
              <a:rPr lang="en-US" sz="3200" b="1" dirty="0" smtClean="0">
                <a:latin typeface="Palatino Linotype" panose="02040502050505030304" pitchFamily="18" charset="0"/>
              </a:rPr>
              <a:t>Why is HIPAA Important?</a:t>
            </a:r>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11</a:t>
            </a:fld>
            <a:endParaRPr lang="en-US" dirty="0"/>
          </a:p>
        </p:txBody>
      </p:sp>
      <p:pic>
        <p:nvPicPr>
          <p:cNvPr id="1026" name="Picture 2" descr="http://jimgarrity.files.wordpress.com/2011/11/hip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43435"/>
            <a:ext cx="4876800" cy="1896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1981200" y="304800"/>
            <a:ext cx="4724400" cy="792162"/>
          </a:xfrm>
        </p:spPr>
        <p:txBody>
          <a:bodyPr>
            <a:normAutofit fontScale="90000"/>
          </a:bodyPr>
          <a:lstStyle/>
          <a:p>
            <a:r>
              <a:rPr lang="en-US" altLang="en-US" sz="3600" dirty="0">
                <a:solidFill>
                  <a:srgbClr val="FF0000"/>
                </a:solidFill>
                <a:effectLst/>
                <a:latin typeface="Palatino Linotype" pitchFamily="18" charset="0"/>
                <a:cs typeface="Times New Roman" pitchFamily="18" charset="0"/>
              </a:rPr>
              <a:t>Incidental Violations</a:t>
            </a:r>
          </a:p>
        </p:txBody>
      </p:sp>
      <p:sp>
        <p:nvSpPr>
          <p:cNvPr id="555011" name="Rectangle 3"/>
          <p:cNvSpPr>
            <a:spLocks noGrp="1" noChangeArrowheads="1"/>
          </p:cNvSpPr>
          <p:nvPr>
            <p:ph type="body" idx="1"/>
          </p:nvPr>
        </p:nvSpPr>
        <p:spPr>
          <a:xfrm>
            <a:off x="304800" y="1143000"/>
            <a:ext cx="8458200" cy="4800600"/>
          </a:xfrm>
        </p:spPr>
        <p:txBody>
          <a:bodyPr>
            <a:normAutofit lnSpcReduction="10000"/>
          </a:bodyPr>
          <a:lstStyle/>
          <a:p>
            <a:r>
              <a:rPr lang="en-US" altLang="en-US" sz="2000" dirty="0">
                <a:latin typeface="Palatino Linotype" pitchFamily="18" charset="0"/>
                <a:cs typeface="Times New Roman" pitchFamily="18" charset="0"/>
              </a:rPr>
              <a:t>If reasonable steps are taken to safeguard a patient’s information and a visitor happens to overhear or see PHI that you are using, you will not be liable for that disclosure.</a:t>
            </a:r>
          </a:p>
          <a:p>
            <a:r>
              <a:rPr lang="en-US" altLang="en-US" sz="2000" dirty="0">
                <a:latin typeface="Palatino Linotype" pitchFamily="18" charset="0"/>
                <a:cs typeface="Times New Roman" pitchFamily="18" charset="0"/>
              </a:rPr>
              <a:t>Incidental disclosures are going to </a:t>
            </a:r>
            <a:r>
              <a:rPr lang="en-US" altLang="en-US" sz="2000" dirty="0" smtClean="0">
                <a:latin typeface="Palatino Linotype" pitchFamily="18" charset="0"/>
                <a:cs typeface="Times New Roman" pitchFamily="18" charset="0"/>
              </a:rPr>
              <a:t>happen (even </a:t>
            </a:r>
            <a:r>
              <a:rPr lang="en-US" altLang="en-US" sz="2000" dirty="0">
                <a:latin typeface="Palatino Linotype" pitchFamily="18" charset="0"/>
                <a:cs typeface="Times New Roman" pitchFamily="18" charset="0"/>
              </a:rPr>
              <a:t>in the best of </a:t>
            </a:r>
            <a:r>
              <a:rPr lang="en-US" altLang="en-US" sz="2000" dirty="0" smtClean="0">
                <a:latin typeface="Palatino Linotype" pitchFamily="18" charset="0"/>
                <a:cs typeface="Times New Roman" pitchFamily="18" charset="0"/>
              </a:rPr>
              <a:t>circumstances).</a:t>
            </a:r>
          </a:p>
          <a:p>
            <a:endParaRPr lang="en-US" altLang="en-US" sz="2400" dirty="0">
              <a:latin typeface="Palatino Linotype" pitchFamily="18" charset="0"/>
              <a:cs typeface="Times New Roman" pitchFamily="18" charset="0"/>
            </a:endParaRPr>
          </a:p>
          <a:p>
            <a:endParaRPr lang="en-US" altLang="en-US" sz="2400" dirty="0" smtClean="0">
              <a:latin typeface="Times New Roman" pitchFamily="18" charset="0"/>
              <a:cs typeface="Times New Roman" pitchFamily="18" charset="0"/>
            </a:endParaRPr>
          </a:p>
          <a:p>
            <a:pPr marL="109537" indent="0">
              <a:buNone/>
            </a:pPr>
            <a:endParaRPr lang="en-US" altLang="en-US" sz="2400" dirty="0">
              <a:latin typeface="Times New Roman" pitchFamily="18" charset="0"/>
              <a:cs typeface="Times New Roman" pitchFamily="18" charset="0"/>
            </a:endParaRPr>
          </a:p>
          <a:p>
            <a:pPr marL="109537" indent="0" algn="ctr">
              <a:buNone/>
            </a:pPr>
            <a:endParaRPr lang="en-US" altLang="en-US" sz="2400" dirty="0">
              <a:latin typeface="Times New Roman" pitchFamily="18" charset="0"/>
              <a:cs typeface="Times New Roman" pitchFamily="18" charset="0"/>
            </a:endParaRPr>
          </a:p>
          <a:p>
            <a:pPr marL="109537" indent="0" algn="ctr">
              <a:buNone/>
            </a:pPr>
            <a:endParaRPr lang="en-US" altLang="en-US" sz="1600" b="1" dirty="0" smtClean="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smtClean="0">
              <a:solidFill>
                <a:srgbClr val="FF0000"/>
              </a:solidFill>
              <a:latin typeface="Times New Roman" pitchFamily="18" charset="0"/>
              <a:cs typeface="Times New Roman" pitchFamily="18" charset="0"/>
            </a:endParaRPr>
          </a:p>
          <a:p>
            <a:pPr marL="109537" indent="0" algn="ctr">
              <a:buNone/>
            </a:pPr>
            <a:r>
              <a:rPr lang="en-US" altLang="en-US" sz="1600" b="1" dirty="0" smtClean="0">
                <a:solidFill>
                  <a:srgbClr val="FF0000"/>
                </a:solidFill>
                <a:latin typeface="Times New Roman" pitchFamily="18" charset="0"/>
                <a:cs typeface="Times New Roman" pitchFamily="18" charset="0"/>
              </a:rPr>
              <a:t>An </a:t>
            </a:r>
            <a:r>
              <a:rPr lang="en-US" altLang="en-US" sz="1600" b="1" dirty="0">
                <a:solidFill>
                  <a:srgbClr val="FF0000"/>
                </a:solidFill>
                <a:latin typeface="Times New Roman" pitchFamily="18" charset="0"/>
                <a:cs typeface="Times New Roman" pitchFamily="18" charset="0"/>
              </a:rPr>
              <a:t>incidental disclosure is not a privacy </a:t>
            </a:r>
            <a:r>
              <a:rPr lang="en-US" altLang="en-US" sz="1600" b="1" dirty="0" smtClean="0">
                <a:solidFill>
                  <a:srgbClr val="FF0000"/>
                </a:solidFill>
                <a:latin typeface="Times New Roman" pitchFamily="18" charset="0"/>
                <a:cs typeface="Times New Roman" pitchFamily="18" charset="0"/>
              </a:rPr>
              <a:t>incident and does not require documentation</a:t>
            </a:r>
          </a:p>
          <a:p>
            <a:pPr marL="109537" indent="0" algn="ctr">
              <a:buNone/>
            </a:pPr>
            <a:endParaRPr lang="en-US" altLang="en-US" sz="2000" b="1" dirty="0" smtClean="0">
              <a:solidFill>
                <a:srgbClr val="FF33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110</a:t>
            </a:fld>
            <a:endParaRPr lang="en-US" dirty="0"/>
          </a:p>
        </p:txBody>
      </p:sp>
      <p:pic>
        <p:nvPicPr>
          <p:cNvPr id="11266" name="Picture 2" descr="https://tse1.mm.bing.net/th?&amp;id=JN.R01e3H/k5JqVPekPtsX1S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2812" y="3276600"/>
            <a:ext cx="1781175" cy="147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17905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2057400" y="457200"/>
            <a:ext cx="5410200" cy="715962"/>
          </a:xfrm>
        </p:spPr>
        <p:txBody>
          <a:bodyPr>
            <a:noAutofit/>
          </a:bodyPr>
          <a:lstStyle/>
          <a:p>
            <a:r>
              <a:rPr lang="en-US" altLang="en-US" sz="3600" dirty="0">
                <a:solidFill>
                  <a:srgbClr val="FF0000"/>
                </a:solidFill>
                <a:effectLst/>
                <a:latin typeface="Palatino Linotype" pitchFamily="18" charset="0"/>
                <a:cs typeface="Times New Roman" pitchFamily="18" charset="0"/>
              </a:rPr>
              <a:t>Accidental Violations</a:t>
            </a:r>
          </a:p>
        </p:txBody>
      </p:sp>
      <p:sp>
        <p:nvSpPr>
          <p:cNvPr id="557059" name="Rectangle 3"/>
          <p:cNvSpPr>
            <a:spLocks noGrp="1" noChangeArrowheads="1"/>
          </p:cNvSpPr>
          <p:nvPr>
            <p:ph type="body" idx="1"/>
          </p:nvPr>
        </p:nvSpPr>
        <p:spPr>
          <a:xfrm>
            <a:off x="447675" y="1371600"/>
            <a:ext cx="8401050" cy="3352800"/>
          </a:xfrm>
        </p:spPr>
        <p:txBody>
          <a:bodyPr>
            <a:normAutofit lnSpcReduction="10000"/>
          </a:bodyPr>
          <a:lstStyle/>
          <a:p>
            <a:pPr>
              <a:lnSpc>
                <a:spcPct val="90000"/>
              </a:lnSpc>
            </a:pPr>
            <a:r>
              <a:rPr lang="en-US" altLang="en-US" sz="2500" b="1" dirty="0">
                <a:latin typeface="Palatino Linotype" pitchFamily="18" charset="0"/>
                <a:cs typeface="Times New Roman" pitchFamily="18" charset="0"/>
              </a:rPr>
              <a:t>Mistakes happen.  If you mistakenly disclose PHI or provide confidential information to an unauthorized person or if you breach the security of confidential </a:t>
            </a:r>
            <a:r>
              <a:rPr lang="en-US" altLang="en-US" sz="2500" b="1" dirty="0" smtClean="0">
                <a:latin typeface="Palatino Linotype" pitchFamily="18" charset="0"/>
                <a:cs typeface="Times New Roman" pitchFamily="18" charset="0"/>
              </a:rPr>
              <a:t>data</a:t>
            </a:r>
            <a:r>
              <a:rPr lang="en-US" altLang="en-US" sz="2500" dirty="0" smtClean="0">
                <a:latin typeface="Palatino Linotype" pitchFamily="18" charset="0"/>
                <a:cs typeface="Times New Roman" pitchFamily="18" charset="0"/>
              </a:rPr>
              <a:t>, </a:t>
            </a:r>
            <a:r>
              <a:rPr lang="en-US" altLang="en-US" sz="2500" b="1" dirty="0" smtClean="0">
                <a:latin typeface="Palatino Linotype" pitchFamily="18" charset="0"/>
                <a:cs typeface="Times New Roman" pitchFamily="18" charset="0"/>
              </a:rPr>
              <a:t>you must</a:t>
            </a:r>
            <a:endParaRPr lang="en-US" altLang="en-US" sz="2500" b="1" dirty="0">
              <a:latin typeface="Palatino Linotype" pitchFamily="18" charset="0"/>
              <a:cs typeface="Times New Roman" pitchFamily="18" charset="0"/>
            </a:endParaRPr>
          </a:p>
          <a:p>
            <a:pPr lvl="1">
              <a:lnSpc>
                <a:spcPct val="90000"/>
              </a:lnSpc>
            </a:pPr>
            <a:r>
              <a:rPr lang="en-US" altLang="en-US" sz="2000" dirty="0">
                <a:latin typeface="Palatino Linotype" pitchFamily="18" charset="0"/>
                <a:cs typeface="Times New Roman" pitchFamily="18" charset="0"/>
              </a:rPr>
              <a:t>Acknowledge the mistake and notify your supervisor and the Privacy Officer immediately.</a:t>
            </a:r>
          </a:p>
          <a:p>
            <a:pPr lvl="1">
              <a:lnSpc>
                <a:spcPct val="90000"/>
              </a:lnSpc>
            </a:pPr>
            <a:r>
              <a:rPr lang="en-US" altLang="en-US" sz="2000" dirty="0">
                <a:latin typeface="Palatino Linotype" pitchFamily="18" charset="0"/>
                <a:cs typeface="Times New Roman" pitchFamily="18" charset="0"/>
              </a:rPr>
              <a:t>Learn from the error and help revise procedures (when necessary) to prevent it from happening again.</a:t>
            </a:r>
          </a:p>
          <a:p>
            <a:pPr lvl="1">
              <a:lnSpc>
                <a:spcPct val="90000"/>
              </a:lnSpc>
            </a:pPr>
            <a:r>
              <a:rPr lang="en-US" altLang="en-US" sz="2000" dirty="0">
                <a:latin typeface="Palatino Linotype" pitchFamily="18" charset="0"/>
                <a:cs typeface="Times New Roman" pitchFamily="18" charset="0"/>
              </a:rPr>
              <a:t>Assist in correcting the error only as requested by your leader or the Privacy Officer.  Don’t cover up or try to make it “right” by yourself</a:t>
            </a:r>
            <a:r>
              <a:rPr lang="en-US" altLang="en-US" sz="2000" dirty="0">
                <a:latin typeface="Times New Roman" pitchFamily="18" charset="0"/>
                <a:cs typeface="Times New Roman" pitchFamily="18" charset="0"/>
              </a:rPr>
              <a:t>.</a:t>
            </a:r>
            <a:endParaRPr lang="en-US" altLang="en-US" sz="2000" b="1" dirty="0">
              <a:solidFill>
                <a:srgbClr val="04CFF8"/>
              </a:solidFill>
              <a:effectLst>
                <a:outerShdw blurRad="38100" dist="38100" dir="2700000" algn="tl">
                  <a:srgbClr val="000000"/>
                </a:outerShdw>
              </a:effectLst>
              <a:latin typeface="Times New Roman" pitchFamily="18" charset="0"/>
              <a:cs typeface="Times New Roman" pitchFamily="18" charset="0"/>
            </a:endParaRPr>
          </a:p>
        </p:txBody>
      </p:sp>
      <p:sp>
        <p:nvSpPr>
          <p:cNvPr id="557061" name="Text Box 5"/>
          <p:cNvSpPr txBox="1">
            <a:spLocks noChangeArrowheads="1"/>
          </p:cNvSpPr>
          <p:nvPr/>
        </p:nvSpPr>
        <p:spPr bwMode="auto">
          <a:xfrm>
            <a:off x="381000" y="5500329"/>
            <a:ext cx="8458200" cy="424732"/>
          </a:xfrm>
          <a:prstGeom prst="rect">
            <a:avLst/>
          </a:prstGeom>
          <a:solidFill>
            <a:schemeClr val="bg1"/>
          </a:solidFill>
          <a:ln w="9525">
            <a:solidFill>
              <a:schemeClr val="tx1"/>
            </a:solidFill>
            <a:miter lim="800000"/>
            <a:headEnd/>
            <a:tailEnd/>
          </a:ln>
          <a:effectLst/>
          <a:extLst/>
        </p:spPr>
        <p:txBody>
          <a:bodyPr wrap="square">
            <a:spAutoFit/>
          </a:bodyPr>
          <a:lstStyle/>
          <a:p>
            <a:pPr lvl="1" algn="ctr" eaLnBrk="1" hangingPunct="1">
              <a:lnSpc>
                <a:spcPct val="80000"/>
              </a:lnSpc>
              <a:spcBef>
                <a:spcPct val="20000"/>
              </a:spcBef>
              <a:buClr>
                <a:schemeClr val="tx1"/>
              </a:buClr>
            </a:pPr>
            <a:r>
              <a:rPr lang="en-US" altLang="en-US" sz="1200" b="1" dirty="0">
                <a:solidFill>
                  <a:srgbClr val="FF0000"/>
                </a:solidFill>
              </a:rPr>
              <a:t>Accidental disclosures are </a:t>
            </a:r>
            <a:r>
              <a:rPr lang="en-US" altLang="en-US" sz="1200" b="1" dirty="0" smtClean="0">
                <a:solidFill>
                  <a:srgbClr val="FF0000"/>
                </a:solidFill>
              </a:rPr>
              <a:t>privacy incidents </a:t>
            </a:r>
            <a:r>
              <a:rPr lang="en-US" altLang="en-US" sz="1200" b="1" dirty="0">
                <a:solidFill>
                  <a:srgbClr val="FF0000"/>
                </a:solidFill>
              </a:rPr>
              <a:t>and must be reported to your Privacy </a:t>
            </a:r>
            <a:r>
              <a:rPr lang="en-US" altLang="en-US" sz="1200" b="1" dirty="0" smtClean="0">
                <a:solidFill>
                  <a:srgbClr val="FF0000"/>
                </a:solidFill>
              </a:rPr>
              <a:t>Officer immediately</a:t>
            </a:r>
            <a:r>
              <a:rPr lang="en-US" altLang="en-US" sz="1200" b="1" dirty="0">
                <a:solidFill>
                  <a:srgbClr val="FF0000"/>
                </a:solidFill>
              </a:rPr>
              <a:t>!  </a:t>
            </a:r>
            <a:endParaRPr lang="en-US" altLang="en-US" sz="1200" b="1" dirty="0" smtClean="0">
              <a:solidFill>
                <a:srgbClr val="FF0000"/>
              </a:solidFill>
            </a:endParaRPr>
          </a:p>
          <a:p>
            <a:pPr lvl="1" algn="ctr" eaLnBrk="1" hangingPunct="1">
              <a:lnSpc>
                <a:spcPct val="80000"/>
              </a:lnSpc>
              <a:spcBef>
                <a:spcPct val="20000"/>
              </a:spcBef>
              <a:buClr>
                <a:schemeClr val="tx1"/>
              </a:buClr>
            </a:pPr>
            <a:r>
              <a:rPr lang="en-US" altLang="en-US" sz="1200" b="1" dirty="0" smtClean="0">
                <a:solidFill>
                  <a:srgbClr val="FF0000"/>
                </a:solidFill>
              </a:rPr>
              <a:t>Documentation of Accidental Disclosures is required.</a:t>
            </a:r>
            <a:endParaRPr lang="en-US" altLang="en-US" sz="1200" b="1" dirty="0">
              <a:solidFill>
                <a:srgbClr val="FF0000"/>
              </a:solidFill>
            </a:endParaRP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111</a:t>
            </a:fld>
            <a:endParaRPr lang="en-US" dirty="0"/>
          </a:p>
        </p:txBody>
      </p:sp>
    </p:spTree>
    <p:extLst>
      <p:ext uri="{BB962C8B-B14F-4D97-AF65-F5344CB8AC3E}">
        <p14:creationId xmlns:p14="http://schemas.microsoft.com/office/powerpoint/2010/main" val="4126595658"/>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057400" y="457200"/>
            <a:ext cx="5562600" cy="609600"/>
          </a:xfrm>
        </p:spPr>
        <p:txBody>
          <a:bodyPr>
            <a:noAutofit/>
          </a:bodyPr>
          <a:lstStyle/>
          <a:p>
            <a:r>
              <a:rPr lang="en-US" altLang="en-US" sz="3600" dirty="0">
                <a:solidFill>
                  <a:srgbClr val="FF0000"/>
                </a:solidFill>
                <a:effectLst/>
                <a:latin typeface="Palatino Linotype" pitchFamily="18" charset="0"/>
                <a:cs typeface="Times New Roman" pitchFamily="18" charset="0"/>
              </a:rPr>
              <a:t>Intentional Violations</a:t>
            </a:r>
          </a:p>
        </p:txBody>
      </p:sp>
      <p:sp>
        <p:nvSpPr>
          <p:cNvPr id="559107" name="Rectangle 3"/>
          <p:cNvSpPr>
            <a:spLocks noGrp="1" noChangeArrowheads="1"/>
          </p:cNvSpPr>
          <p:nvPr>
            <p:ph type="body" idx="1"/>
          </p:nvPr>
        </p:nvSpPr>
        <p:spPr>
          <a:xfrm>
            <a:off x="304800" y="1143000"/>
            <a:ext cx="8534400" cy="3429000"/>
          </a:xfrm>
        </p:spPr>
        <p:txBody>
          <a:bodyPr>
            <a:normAutofit fontScale="92500"/>
          </a:bodyPr>
          <a:lstStyle/>
          <a:p>
            <a:r>
              <a:rPr lang="en-US" altLang="en-US" sz="2400" dirty="0">
                <a:latin typeface="Palatino Linotype" pitchFamily="18" charset="0"/>
                <a:cs typeface="Times New Roman" pitchFamily="18" charset="0"/>
              </a:rPr>
              <a:t>If you ignore the rules and carelessly or deliberately use or disclose protected health or confidential information, you can expect:</a:t>
            </a:r>
          </a:p>
          <a:p>
            <a:pPr lvl="1"/>
            <a:r>
              <a:rPr lang="en-US" altLang="en-US" sz="2200" dirty="0">
                <a:latin typeface="Palatino Linotype" pitchFamily="18" charset="0"/>
                <a:cs typeface="Times New Roman" pitchFamily="18" charset="0"/>
              </a:rPr>
              <a:t>Disciplinary action, up to and including </a:t>
            </a:r>
            <a:r>
              <a:rPr lang="en-US" altLang="en-US" sz="2200" dirty="0" smtClean="0">
                <a:latin typeface="Palatino Linotype" pitchFamily="18" charset="0"/>
                <a:cs typeface="Times New Roman" pitchFamily="18" charset="0"/>
              </a:rPr>
              <a:t>termination</a:t>
            </a:r>
            <a:endParaRPr lang="en-US" altLang="en-US" sz="2200" dirty="0">
              <a:latin typeface="Palatino Linotype" pitchFamily="18" charset="0"/>
              <a:cs typeface="Times New Roman" pitchFamily="18" charset="0"/>
            </a:endParaRPr>
          </a:p>
          <a:p>
            <a:pPr lvl="1"/>
            <a:r>
              <a:rPr lang="en-US" altLang="en-US" sz="2200" dirty="0">
                <a:latin typeface="Palatino Linotype" pitchFamily="18" charset="0"/>
                <a:cs typeface="Times New Roman" pitchFamily="18" charset="0"/>
              </a:rPr>
              <a:t>Civil and/or criminal </a:t>
            </a:r>
            <a:r>
              <a:rPr lang="en-US" altLang="en-US" sz="2200" dirty="0" smtClean="0">
                <a:latin typeface="Palatino Linotype" pitchFamily="18" charset="0"/>
                <a:cs typeface="Times New Roman" pitchFamily="18" charset="0"/>
              </a:rPr>
              <a:t>charges</a:t>
            </a:r>
            <a:endParaRPr lang="en-US" altLang="en-US" sz="2200" dirty="0">
              <a:latin typeface="Palatino Linotype" pitchFamily="18" charset="0"/>
              <a:cs typeface="Times New Roman" pitchFamily="18" charset="0"/>
            </a:endParaRPr>
          </a:p>
          <a:p>
            <a:r>
              <a:rPr lang="en-US" altLang="en-US" sz="2400" dirty="0">
                <a:latin typeface="Palatino Linotype" pitchFamily="18" charset="0"/>
                <a:cs typeface="Times New Roman" pitchFamily="18" charset="0"/>
              </a:rPr>
              <a:t>Examples </a:t>
            </a:r>
            <a:r>
              <a:rPr lang="en-US" altLang="en-US" sz="2400" dirty="0" smtClean="0">
                <a:latin typeface="Palatino Linotype" pitchFamily="18" charset="0"/>
                <a:cs typeface="Times New Roman" pitchFamily="18" charset="0"/>
              </a:rPr>
              <a:t>of Intentional Violations of Privacy Include</a:t>
            </a:r>
            <a:r>
              <a:rPr lang="en-US" altLang="en-US" sz="2400" dirty="0">
                <a:latin typeface="Palatino Linotype" pitchFamily="18" charset="0"/>
                <a:cs typeface="Times New Roman" pitchFamily="18" charset="0"/>
              </a:rPr>
              <a:t>: </a:t>
            </a:r>
          </a:p>
          <a:p>
            <a:pPr lvl="1"/>
            <a:r>
              <a:rPr lang="en-US" altLang="en-US" sz="2200" dirty="0">
                <a:latin typeface="Palatino Linotype" pitchFamily="18" charset="0"/>
                <a:cs typeface="Times New Roman" pitchFamily="18" charset="0"/>
              </a:rPr>
              <a:t>Accessing PHI for purposes other than assigned job </a:t>
            </a:r>
            <a:r>
              <a:rPr lang="en-US" altLang="en-US" sz="2200" dirty="0" smtClean="0">
                <a:latin typeface="Palatino Linotype" pitchFamily="18" charset="0"/>
                <a:cs typeface="Times New Roman" pitchFamily="18" charset="0"/>
              </a:rPr>
              <a:t>responsibilities</a:t>
            </a:r>
            <a:endParaRPr lang="en-US" altLang="en-US" sz="2200" dirty="0">
              <a:latin typeface="Palatino Linotype" pitchFamily="18" charset="0"/>
              <a:cs typeface="Times New Roman" pitchFamily="18" charset="0"/>
            </a:endParaRPr>
          </a:p>
          <a:p>
            <a:pPr lvl="1"/>
            <a:r>
              <a:rPr lang="en-US" altLang="en-US" sz="2200" dirty="0">
                <a:latin typeface="Palatino Linotype" pitchFamily="18" charset="0"/>
                <a:cs typeface="Times New Roman" pitchFamily="18" charset="0"/>
              </a:rPr>
              <a:t>Attempting to learn or use another person’s access </a:t>
            </a:r>
            <a:r>
              <a:rPr lang="en-US" altLang="en-US" sz="2200" dirty="0" smtClean="0">
                <a:latin typeface="Palatino Linotype" pitchFamily="18" charset="0"/>
                <a:cs typeface="Times New Roman" pitchFamily="18" charset="0"/>
              </a:rPr>
              <a:t>information</a:t>
            </a:r>
            <a:endParaRPr lang="en-US" altLang="en-US" sz="2000" b="1" dirty="0">
              <a:latin typeface="Palatino Linotype" pitchFamily="18" charset="0"/>
              <a:cs typeface="Times New Roman" pitchFamily="18" charset="0"/>
            </a:endParaRPr>
          </a:p>
        </p:txBody>
      </p:sp>
      <p:sp>
        <p:nvSpPr>
          <p:cNvPr id="559109" name="Text Box 5"/>
          <p:cNvSpPr txBox="1">
            <a:spLocks noChangeArrowheads="1"/>
          </p:cNvSpPr>
          <p:nvPr/>
        </p:nvSpPr>
        <p:spPr bwMode="auto">
          <a:xfrm>
            <a:off x="838200" y="5638800"/>
            <a:ext cx="7162800" cy="307777"/>
          </a:xfrm>
          <a:prstGeom prst="rect">
            <a:avLst/>
          </a:prstGeom>
          <a:solidFill>
            <a:schemeClr val="bg1"/>
          </a:solidFill>
          <a:ln w="9525">
            <a:solidFill>
              <a:schemeClr val="tx1"/>
            </a:solidFill>
            <a:miter lim="800000"/>
            <a:headEnd/>
            <a:tailEnd/>
          </a:ln>
          <a:effectLst/>
          <a:extLst/>
        </p:spPr>
        <p:txBody>
          <a:bodyPr wrap="square">
            <a:spAutoFit/>
          </a:bodyPr>
          <a:lstStyle/>
          <a:p>
            <a:pPr>
              <a:spcBef>
                <a:spcPct val="50000"/>
              </a:spcBef>
            </a:pPr>
            <a:r>
              <a:rPr lang="en-US" altLang="en-US" sz="1400" dirty="0">
                <a:solidFill>
                  <a:srgbClr val="FF0000"/>
                </a:solidFill>
              </a:rPr>
              <a:t>If you’re not sure about a use or disclosure, check with your Supervisor or the Privacy Officer</a:t>
            </a: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112</a:t>
            </a:fld>
            <a:endParaRPr lang="en-US" dirty="0"/>
          </a:p>
        </p:txBody>
      </p:sp>
      <p:pic>
        <p:nvPicPr>
          <p:cNvPr id="8" name="Picture 7" descr="https://tse1.mm.bing.net/th?&amp;id=JN.%2b4gGfXO67br4N8kJTDiVK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4343400"/>
            <a:ext cx="1524000" cy="990600"/>
          </a:xfrm>
          <a:prstGeom prst="rect">
            <a:avLst/>
          </a:prstGeom>
          <a:noFill/>
          <a:ln>
            <a:noFill/>
          </a:ln>
        </p:spPr>
      </p:pic>
    </p:spTree>
    <p:extLst>
      <p:ext uri="{BB962C8B-B14F-4D97-AF65-F5344CB8AC3E}">
        <p14:creationId xmlns:p14="http://schemas.microsoft.com/office/powerpoint/2010/main" val="4271475533"/>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1447800" y="304800"/>
            <a:ext cx="6477000" cy="914400"/>
          </a:xfrm>
        </p:spPr>
        <p:txBody>
          <a:bodyPr>
            <a:normAutofit/>
          </a:bodyPr>
          <a:lstStyle/>
          <a:p>
            <a:r>
              <a:rPr lang="en-US" altLang="en-US" sz="3600" dirty="0">
                <a:solidFill>
                  <a:srgbClr val="FF0000"/>
                </a:solidFill>
                <a:effectLst/>
                <a:latin typeface="Palatino Linotype" pitchFamily="18" charset="0"/>
                <a:cs typeface="Times New Roman" pitchFamily="18" charset="0"/>
              </a:rPr>
              <a:t>Reporting HIPAA Violations </a:t>
            </a:r>
          </a:p>
        </p:txBody>
      </p:sp>
      <p:sp>
        <p:nvSpPr>
          <p:cNvPr id="561155" name="Rectangle 3"/>
          <p:cNvSpPr>
            <a:spLocks noGrp="1" noChangeArrowheads="1"/>
          </p:cNvSpPr>
          <p:nvPr>
            <p:ph type="body" idx="1"/>
          </p:nvPr>
        </p:nvSpPr>
        <p:spPr>
          <a:xfrm>
            <a:off x="533400" y="1219200"/>
            <a:ext cx="8077200" cy="3315494"/>
          </a:xfrm>
        </p:spPr>
        <p:txBody>
          <a:bodyPr/>
          <a:lstStyle/>
          <a:p>
            <a:pPr marL="609600" indent="-609600">
              <a:lnSpc>
                <a:spcPct val="90000"/>
              </a:lnSpc>
            </a:pPr>
            <a:r>
              <a:rPr lang="en-US" altLang="en-US" sz="2400" dirty="0">
                <a:latin typeface="Palatino Linotype" pitchFamily="18" charset="0"/>
                <a:cs typeface="Times New Roman" pitchFamily="18" charset="0"/>
              </a:rPr>
              <a:t>If you are aware or </a:t>
            </a:r>
            <a:r>
              <a:rPr lang="en-US" altLang="en-US" sz="2400" b="1" dirty="0">
                <a:latin typeface="Palatino Linotype" pitchFamily="18" charset="0"/>
                <a:cs typeface="Times New Roman" pitchFamily="18" charset="0"/>
              </a:rPr>
              <a:t>suspicious</a:t>
            </a:r>
            <a:r>
              <a:rPr lang="en-US" altLang="en-US" sz="2400" dirty="0">
                <a:latin typeface="Palatino Linotype" pitchFamily="18" charset="0"/>
                <a:cs typeface="Times New Roman" pitchFamily="18" charset="0"/>
              </a:rPr>
              <a:t> of an accidental or intentional HIPAA violation, it is your responsibility to report it.</a:t>
            </a:r>
          </a:p>
          <a:p>
            <a:pPr marL="971550" lvl="1" indent="-514350">
              <a:lnSpc>
                <a:spcPct val="90000"/>
              </a:lnSpc>
            </a:pPr>
            <a:r>
              <a:rPr lang="en-US" altLang="en-US" sz="2400" dirty="0" smtClean="0">
                <a:latin typeface="Palatino Linotype" pitchFamily="18" charset="0"/>
                <a:cs typeface="Times New Roman" pitchFamily="18" charset="0"/>
              </a:rPr>
              <a:t>Green Hills Direct Family Care may </a:t>
            </a:r>
            <a:r>
              <a:rPr lang="en-US" altLang="en-US" sz="2400" dirty="0">
                <a:latin typeface="Palatino Linotype" pitchFamily="18" charset="0"/>
                <a:cs typeface="Times New Roman" pitchFamily="18" charset="0"/>
              </a:rPr>
              <a:t>not intimidate, threaten, coerce, discriminate against, or take other retaliatory action against anyone who in good faith reports a violation (whistleblowing</a:t>
            </a:r>
            <a:r>
              <a:rPr lang="en-US" altLang="en-US" sz="2400" dirty="0" smtClean="0">
                <a:latin typeface="Palatino Linotype" pitchFamily="18" charset="0"/>
                <a:cs typeface="Times New Roman" pitchFamily="18" charset="0"/>
              </a:rPr>
              <a:t>).</a:t>
            </a:r>
            <a:endParaRPr lang="en-US" altLang="en-US" sz="24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113</a:t>
            </a:fld>
            <a:endParaRPr lang="en-US" dirty="0"/>
          </a:p>
        </p:txBody>
      </p:sp>
      <p:pic>
        <p:nvPicPr>
          <p:cNvPr id="7" name="Picture 6" descr="https://tse1.mm.bing.net/th?&amp;id=JN.Pbb1/t0Sm71X49NWnywc/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4495800"/>
            <a:ext cx="1615440" cy="1698625"/>
          </a:xfrm>
          <a:prstGeom prst="rect">
            <a:avLst/>
          </a:prstGeom>
          <a:noFill/>
          <a:ln>
            <a:noFill/>
          </a:ln>
        </p:spPr>
      </p:pic>
    </p:spTree>
    <p:extLst>
      <p:ext uri="{BB962C8B-B14F-4D97-AF65-F5344CB8AC3E}">
        <p14:creationId xmlns:p14="http://schemas.microsoft.com/office/powerpoint/2010/main" val="36172546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685800" y="304800"/>
            <a:ext cx="7543800" cy="1219200"/>
          </a:xfrm>
        </p:spPr>
        <p:txBody>
          <a:bodyPr>
            <a:normAutofit fontScale="90000"/>
          </a:bodyPr>
          <a:lstStyle/>
          <a:p>
            <a:pPr algn="ctr"/>
            <a:r>
              <a:rPr lang="en-US" altLang="en-US" sz="3200" dirty="0" smtClean="0">
                <a:solidFill>
                  <a:srgbClr val="FF0000"/>
                </a:solidFill>
                <a:effectLst/>
                <a:latin typeface="Palatino Linotype" pitchFamily="18" charset="0"/>
                <a:cs typeface="Times New Roman" pitchFamily="18" charset="0"/>
              </a:rPr>
              <a:t>It’s Important! </a:t>
            </a:r>
            <a:br>
              <a:rPr lang="en-US" altLang="en-US" sz="3200" dirty="0" smtClean="0">
                <a:solidFill>
                  <a:srgbClr val="FF0000"/>
                </a:solidFill>
                <a:effectLst/>
                <a:latin typeface="Palatino Linotype" pitchFamily="18" charset="0"/>
                <a:cs typeface="Times New Roman" pitchFamily="18" charset="0"/>
              </a:rPr>
            </a:br>
            <a:r>
              <a:rPr lang="en-US" altLang="en-US" sz="3200" dirty="0" smtClean="0">
                <a:solidFill>
                  <a:srgbClr val="FF0000"/>
                </a:solidFill>
                <a:effectLst/>
                <a:latin typeface="Palatino Linotype" pitchFamily="18" charset="0"/>
                <a:cs typeface="Times New Roman" pitchFamily="18" charset="0"/>
              </a:rPr>
              <a:t>You Must Report </a:t>
            </a:r>
            <a:r>
              <a:rPr lang="en-US" altLang="en-US" sz="3200" dirty="0">
                <a:solidFill>
                  <a:srgbClr val="FF0000"/>
                </a:solidFill>
                <a:effectLst/>
                <a:latin typeface="Palatino Linotype" pitchFamily="18" charset="0"/>
                <a:cs typeface="Times New Roman" pitchFamily="18" charset="0"/>
              </a:rPr>
              <a:t>HIPAA </a:t>
            </a:r>
            <a:r>
              <a:rPr lang="en-US" altLang="en-US" sz="3200" dirty="0" smtClean="0">
                <a:solidFill>
                  <a:srgbClr val="FF0000"/>
                </a:solidFill>
                <a:effectLst/>
                <a:latin typeface="Palatino Linotype" pitchFamily="18" charset="0"/>
                <a:cs typeface="Times New Roman" pitchFamily="18" charset="0"/>
              </a:rPr>
              <a:t>Violations</a:t>
            </a:r>
            <a:endParaRPr lang="en-US" altLang="en-US" sz="3200" dirty="0">
              <a:solidFill>
                <a:srgbClr val="FF0000"/>
              </a:solidFill>
              <a:effectLst/>
              <a:latin typeface="Palatino Linotype" pitchFamily="18" charset="0"/>
              <a:cs typeface="Times New Roman" pitchFamily="18" charset="0"/>
            </a:endParaRPr>
          </a:p>
        </p:txBody>
      </p:sp>
      <p:sp>
        <p:nvSpPr>
          <p:cNvPr id="563203" name="Rectangle 3"/>
          <p:cNvSpPr>
            <a:spLocks noGrp="1" noChangeArrowheads="1"/>
          </p:cNvSpPr>
          <p:nvPr>
            <p:ph type="body" idx="1"/>
          </p:nvPr>
        </p:nvSpPr>
        <p:spPr>
          <a:xfrm>
            <a:off x="914400" y="1600200"/>
            <a:ext cx="7543800" cy="4343400"/>
          </a:xfrm>
        </p:spPr>
        <p:txBody>
          <a:bodyPr/>
          <a:lstStyle/>
          <a:p>
            <a:pPr>
              <a:lnSpc>
                <a:spcPct val="90000"/>
              </a:lnSpc>
            </a:pPr>
            <a:r>
              <a:rPr lang="en-US" altLang="en-US" sz="2000" dirty="0">
                <a:latin typeface="Times New Roman" pitchFamily="18" charset="0"/>
                <a:cs typeface="Times New Roman" pitchFamily="18" charset="0"/>
              </a:rPr>
              <a:t>So they can be investigated, managed, and </a:t>
            </a:r>
            <a:r>
              <a:rPr lang="en-US" altLang="en-US" sz="2000" dirty="0" smtClean="0">
                <a:latin typeface="Times New Roman" pitchFamily="18" charset="0"/>
                <a:cs typeface="Times New Roman" pitchFamily="18" charset="0"/>
              </a:rPr>
              <a:t>documented</a:t>
            </a:r>
            <a:endParaRPr lang="en-US" altLang="en-US" sz="2000" dirty="0">
              <a:latin typeface="Times New Roman" pitchFamily="18" charset="0"/>
              <a:cs typeface="Times New Roman" pitchFamily="18" charset="0"/>
            </a:endParaRPr>
          </a:p>
          <a:p>
            <a:pPr>
              <a:lnSpc>
                <a:spcPct val="90000"/>
              </a:lnSpc>
            </a:pPr>
            <a:r>
              <a:rPr lang="en-US" altLang="en-US" sz="2000" dirty="0">
                <a:latin typeface="Times New Roman" pitchFamily="18" charset="0"/>
                <a:cs typeface="Times New Roman" pitchFamily="18" charset="0"/>
              </a:rPr>
              <a:t>So they can be prevented from happening again in the </a:t>
            </a:r>
            <a:r>
              <a:rPr lang="en-US" altLang="en-US" sz="2000" dirty="0" smtClean="0">
                <a:latin typeface="Times New Roman" pitchFamily="18" charset="0"/>
                <a:cs typeface="Times New Roman" pitchFamily="18" charset="0"/>
              </a:rPr>
              <a:t>future</a:t>
            </a:r>
            <a:endParaRPr lang="en-US" altLang="en-US" sz="2000" dirty="0">
              <a:latin typeface="Times New Roman" pitchFamily="18" charset="0"/>
              <a:cs typeface="Times New Roman" pitchFamily="18" charset="0"/>
            </a:endParaRPr>
          </a:p>
          <a:p>
            <a:pPr>
              <a:lnSpc>
                <a:spcPct val="90000"/>
              </a:lnSpc>
            </a:pPr>
            <a:r>
              <a:rPr lang="en-US" altLang="en-US" sz="2000" dirty="0">
                <a:latin typeface="Times New Roman" pitchFamily="18" charset="0"/>
                <a:cs typeface="Times New Roman" pitchFamily="18" charset="0"/>
              </a:rPr>
              <a:t>So damages can be kept to a </a:t>
            </a:r>
            <a:r>
              <a:rPr lang="en-US" altLang="en-US" sz="2000" dirty="0" smtClean="0">
                <a:latin typeface="Times New Roman" pitchFamily="18" charset="0"/>
                <a:cs typeface="Times New Roman" pitchFamily="18" charset="0"/>
              </a:rPr>
              <a:t>minimum</a:t>
            </a:r>
            <a:endParaRPr lang="en-US" altLang="en-US" sz="2000" dirty="0">
              <a:latin typeface="Times New Roman" pitchFamily="18" charset="0"/>
              <a:cs typeface="Times New Roman" pitchFamily="18" charset="0"/>
            </a:endParaRPr>
          </a:p>
          <a:p>
            <a:pPr>
              <a:lnSpc>
                <a:spcPct val="90000"/>
              </a:lnSpc>
            </a:pPr>
            <a:r>
              <a:rPr lang="en-US" altLang="en-US" sz="2000" dirty="0">
                <a:latin typeface="Times New Roman" pitchFamily="18" charset="0"/>
                <a:cs typeface="Times New Roman" pitchFamily="18" charset="0"/>
              </a:rPr>
              <a:t>To minimize your personal </a:t>
            </a:r>
            <a:r>
              <a:rPr lang="en-US" altLang="en-US" sz="2000" dirty="0" smtClean="0">
                <a:latin typeface="Times New Roman" pitchFamily="18" charset="0"/>
                <a:cs typeface="Times New Roman" pitchFamily="18" charset="0"/>
              </a:rPr>
              <a:t>risk</a:t>
            </a:r>
            <a:endParaRPr lang="en-US" altLang="en-US" sz="2000" dirty="0">
              <a:latin typeface="Times New Roman" pitchFamily="18" charset="0"/>
              <a:cs typeface="Times New Roman" pitchFamily="18" charset="0"/>
            </a:endParaRPr>
          </a:p>
          <a:p>
            <a:pPr>
              <a:lnSpc>
                <a:spcPct val="90000"/>
              </a:lnSpc>
            </a:pPr>
            <a:r>
              <a:rPr lang="en-US" altLang="en-US" sz="2000" dirty="0">
                <a:latin typeface="Times New Roman" pitchFamily="18" charset="0"/>
                <a:cs typeface="Times New Roman" pitchFamily="18" charset="0"/>
              </a:rPr>
              <a:t>In some instances, management may have to notify affected parties of lost, stolen, or compromised </a:t>
            </a:r>
            <a:r>
              <a:rPr lang="en-US" altLang="en-US" sz="2000" dirty="0" smtClean="0">
                <a:latin typeface="Times New Roman" pitchFamily="18" charset="0"/>
                <a:cs typeface="Times New Roman" pitchFamily="18" charset="0"/>
              </a:rPr>
              <a:t>data</a:t>
            </a:r>
            <a:endParaRPr lang="en-US" altLang="en-US" sz="2000" dirty="0">
              <a:latin typeface="Times New Roman" pitchFamily="18" charset="0"/>
              <a:cs typeface="Times New Roman" pitchFamily="18" charset="0"/>
            </a:endParaRPr>
          </a:p>
          <a:p>
            <a:pPr>
              <a:lnSpc>
                <a:spcPct val="90000"/>
              </a:lnSpc>
              <a:buFont typeface="Wingdings" pitchFamily="2" charset="2"/>
              <a:buNone/>
            </a:pPr>
            <a:r>
              <a:rPr lang="en-US" altLang="en-US" sz="2000" b="1" dirty="0">
                <a:latin typeface="Times New Roman" pitchFamily="18" charset="0"/>
                <a:cs typeface="Times New Roman" pitchFamily="18" charset="0"/>
              </a:rPr>
              <a:t>	</a:t>
            </a:r>
          </a:p>
          <a:p>
            <a:pPr>
              <a:lnSpc>
                <a:spcPct val="90000"/>
              </a:lnSpc>
              <a:buFont typeface="Wingdings" pitchFamily="2" charset="2"/>
              <a:buNone/>
            </a:pPr>
            <a:r>
              <a:rPr lang="en-US" altLang="en-US" sz="2000" b="1" dirty="0">
                <a:latin typeface="Times New Roman" pitchFamily="18" charset="0"/>
                <a:cs typeface="Times New Roman" pitchFamily="18" charset="0"/>
              </a:rPr>
              <a:t>	</a:t>
            </a:r>
            <a:endParaRPr lang="en-US" altLang="en-US" sz="2000" b="1" dirty="0" smtClean="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smtClean="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smtClean="0">
              <a:latin typeface="Times New Roman" pitchFamily="18" charset="0"/>
              <a:cs typeface="Times New Roman" pitchFamily="18" charset="0"/>
            </a:endParaRPr>
          </a:p>
          <a:p>
            <a:pPr algn="ctr">
              <a:lnSpc>
                <a:spcPct val="90000"/>
              </a:lnSpc>
              <a:buFont typeface="Wingdings" pitchFamily="2" charset="2"/>
              <a:buNone/>
            </a:pPr>
            <a:r>
              <a:rPr lang="en-US" altLang="en-US" sz="1400" dirty="0" smtClean="0">
                <a:solidFill>
                  <a:srgbClr val="FF0000"/>
                </a:solidFill>
                <a:latin typeface="Times New Roman" pitchFamily="18" charset="0"/>
                <a:cs typeface="Times New Roman" pitchFamily="18" charset="0"/>
              </a:rPr>
              <a:t>Incidental </a:t>
            </a:r>
            <a:r>
              <a:rPr lang="en-US" altLang="en-US" sz="1400" dirty="0">
                <a:solidFill>
                  <a:srgbClr val="FF0000"/>
                </a:solidFill>
                <a:latin typeface="Times New Roman" pitchFamily="18" charset="0"/>
                <a:cs typeface="Times New Roman" pitchFamily="18" charset="0"/>
              </a:rPr>
              <a:t>disclosures need not be reported, but if you’re not sure, report them </a:t>
            </a:r>
            <a:r>
              <a:rPr lang="en-US" altLang="en-US" sz="1400" dirty="0" smtClean="0">
                <a:solidFill>
                  <a:srgbClr val="FF0000"/>
                </a:solidFill>
                <a:latin typeface="Times New Roman" pitchFamily="18" charset="0"/>
                <a:cs typeface="Times New Roman" pitchFamily="18" charset="0"/>
              </a:rPr>
              <a:t>anyway</a:t>
            </a:r>
            <a:endParaRPr lang="en-US" altLang="en-US" sz="1400"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114</a:t>
            </a:fld>
            <a:endParaRPr lang="en-US" dirty="0"/>
          </a:p>
        </p:txBody>
      </p:sp>
      <p:pic>
        <p:nvPicPr>
          <p:cNvPr id="9216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8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0700" y="3206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tse1.mm.bing.net/th?&amp;id=JN.ckI6m0iTfILpwVr3wpaET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3657600"/>
            <a:ext cx="1524000" cy="1552575"/>
          </a:xfrm>
          <a:prstGeom prst="rect">
            <a:avLst/>
          </a:prstGeom>
          <a:noFill/>
          <a:ln>
            <a:noFill/>
          </a:ln>
        </p:spPr>
      </p:pic>
    </p:spTree>
    <p:extLst>
      <p:ext uri="{BB962C8B-B14F-4D97-AF65-F5344CB8AC3E}">
        <p14:creationId xmlns:p14="http://schemas.microsoft.com/office/powerpoint/2010/main" val="24073353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1828800" y="838200"/>
            <a:ext cx="5334000" cy="1173162"/>
          </a:xfrm>
        </p:spPr>
        <p:txBody>
          <a:bodyPr>
            <a:normAutofit/>
          </a:bodyPr>
          <a:lstStyle/>
          <a:p>
            <a:pPr algn="ctr"/>
            <a:r>
              <a:rPr lang="en-US" altLang="en-US" sz="3600" dirty="0">
                <a:solidFill>
                  <a:srgbClr val="FF0000"/>
                </a:solidFill>
                <a:effectLst/>
                <a:latin typeface="Palatino Linotype" pitchFamily="18" charset="0"/>
                <a:cs typeface="Times New Roman" pitchFamily="18" charset="0"/>
              </a:rPr>
              <a:t>Patient Complaints</a:t>
            </a:r>
          </a:p>
        </p:txBody>
      </p:sp>
      <p:sp>
        <p:nvSpPr>
          <p:cNvPr id="565251" name="Rectangle 3"/>
          <p:cNvSpPr>
            <a:spLocks noGrp="1" noChangeArrowheads="1"/>
          </p:cNvSpPr>
          <p:nvPr>
            <p:ph type="body" idx="1"/>
          </p:nvPr>
        </p:nvSpPr>
        <p:spPr>
          <a:xfrm>
            <a:off x="1600200" y="3048000"/>
            <a:ext cx="6400800" cy="685800"/>
          </a:xfrm>
        </p:spPr>
        <p:txBody>
          <a:bodyPr/>
          <a:lstStyle/>
          <a:p>
            <a:pPr marL="109537" indent="0">
              <a:buNone/>
            </a:pPr>
            <a:r>
              <a:rPr lang="en-US" altLang="en-US" dirty="0" smtClean="0">
                <a:latin typeface="Times New Roman" pitchFamily="18" charset="0"/>
                <a:cs typeface="Times New Roman" pitchFamily="18" charset="0"/>
              </a:rPr>
              <a:t>All Privacy Complaints Must Be Reported</a:t>
            </a:r>
            <a:endParaRPr lang="en-US" altLang="en-US" dirty="0">
              <a:latin typeface="Times New Roman" pitchFamily="18" charset="0"/>
              <a:cs typeface="Times New Roman" pitchFamily="18" charset="0"/>
            </a:endParaRPr>
          </a:p>
        </p:txBody>
      </p:sp>
      <p:sp>
        <p:nvSpPr>
          <p:cNvPr id="8" name="Rectangle 3"/>
          <p:cNvSpPr txBox="1">
            <a:spLocks noChangeArrowheads="1"/>
          </p:cNvSpPr>
          <p:nvPr/>
        </p:nvSpPr>
        <p:spPr bwMode="auto">
          <a:xfrm>
            <a:off x="533400" y="2209800"/>
            <a:ext cx="8077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a:buNone/>
            </a:pPr>
            <a:r>
              <a:rPr lang="en-US" altLang="en-US" dirty="0" smtClean="0">
                <a:latin typeface="Palatino Linotype" pitchFamily="18" charset="0"/>
                <a:cs typeface="Times New Roman" pitchFamily="18" charset="0"/>
              </a:rPr>
              <a:t>We Must </a:t>
            </a:r>
            <a:r>
              <a:rPr lang="en-US" altLang="en-US" dirty="0">
                <a:latin typeface="Palatino Linotype" pitchFamily="18" charset="0"/>
                <a:cs typeface="Times New Roman" pitchFamily="18" charset="0"/>
              </a:rPr>
              <a:t>R</a:t>
            </a:r>
            <a:r>
              <a:rPr lang="en-US" altLang="en-US" dirty="0" smtClean="0">
                <a:latin typeface="Palatino Linotype" pitchFamily="18" charset="0"/>
                <a:cs typeface="Times New Roman" pitchFamily="18" charset="0"/>
              </a:rPr>
              <a:t>espond to Privacy and Security Complaints </a:t>
            </a:r>
          </a:p>
          <a:p>
            <a:pPr marL="109537" indent="0">
              <a:buNone/>
            </a:pPr>
            <a:endParaRPr lang="en-US" altLang="en-US" dirty="0" smtClean="0">
              <a:latin typeface="Palatino Linotype" pitchFamily="18" charset="0"/>
              <a:cs typeface="Times New Roman" pitchFamily="18" charset="0"/>
            </a:endParaRPr>
          </a:p>
          <a:p>
            <a:pPr marL="109537" indent="0">
              <a:buNone/>
            </a:pPr>
            <a:endParaRPr lang="en-US" altLang="en-US"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115</a:t>
            </a:fld>
            <a:endParaRPr lang="en-US" dirty="0"/>
          </a:p>
        </p:txBody>
      </p:sp>
      <p:pic>
        <p:nvPicPr>
          <p:cNvPr id="9" name="Picture 8" descr="https://tse4.mm.bing.net/th?id=JN.OIBWAzV07qzBOb1nr0BgQQ&amp;w=234&amp;h=173&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962400"/>
            <a:ext cx="1528445" cy="1143000"/>
          </a:xfrm>
          <a:prstGeom prst="rect">
            <a:avLst/>
          </a:prstGeom>
          <a:noFill/>
          <a:ln>
            <a:noFill/>
          </a:ln>
        </p:spPr>
      </p:pic>
    </p:spTree>
    <p:extLst>
      <p:ext uri="{BB962C8B-B14F-4D97-AF65-F5344CB8AC3E}">
        <p14:creationId xmlns:p14="http://schemas.microsoft.com/office/powerpoint/2010/main" val="28434364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a:xfrm>
            <a:off x="381000" y="457200"/>
            <a:ext cx="8229600" cy="1143000"/>
          </a:xfrm>
        </p:spPr>
        <p:txBody>
          <a:bodyPr>
            <a:noAutofit/>
          </a:bodyPr>
          <a:lstStyle/>
          <a:p>
            <a:pPr algn="ctr"/>
            <a:r>
              <a:rPr lang="en-US" altLang="en-US" sz="3600" dirty="0">
                <a:solidFill>
                  <a:srgbClr val="FF0000"/>
                </a:solidFill>
                <a:effectLst/>
                <a:latin typeface="Palatino Linotype" pitchFamily="18" charset="0"/>
                <a:cs typeface="Times New Roman" pitchFamily="18" charset="0"/>
              </a:rPr>
              <a:t>How </a:t>
            </a:r>
            <a:r>
              <a:rPr lang="en-US" altLang="en-US" sz="3600" dirty="0" smtClean="0">
                <a:solidFill>
                  <a:srgbClr val="FF0000"/>
                </a:solidFill>
                <a:effectLst/>
                <a:latin typeface="Palatino Linotype" pitchFamily="18" charset="0"/>
                <a:cs typeface="Times New Roman" pitchFamily="18" charset="0"/>
              </a:rPr>
              <a:t>Do </a:t>
            </a:r>
            <a:r>
              <a:rPr lang="en-US" altLang="en-US" sz="3600" dirty="0">
                <a:solidFill>
                  <a:srgbClr val="FF0000"/>
                </a:solidFill>
                <a:effectLst/>
                <a:latin typeface="Palatino Linotype" pitchFamily="18" charset="0"/>
                <a:cs typeface="Times New Roman" pitchFamily="18" charset="0"/>
              </a:rPr>
              <a:t>I Report </a:t>
            </a:r>
            <a:r>
              <a:rPr lang="en-US" altLang="en-US" sz="3600" dirty="0" smtClean="0">
                <a:solidFill>
                  <a:srgbClr val="FF0000"/>
                </a:solidFill>
                <a:effectLst/>
                <a:latin typeface="Palatino Linotype" pitchFamily="18" charset="0"/>
                <a:cs typeface="Times New Roman" pitchFamily="18" charset="0"/>
              </a:rPr>
              <a:t> </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HIPAA </a:t>
            </a:r>
            <a:r>
              <a:rPr lang="en-US" altLang="en-US" sz="2400" u="sng" dirty="0">
                <a:solidFill>
                  <a:schemeClr val="tx1"/>
                </a:solidFill>
                <a:effectLst/>
                <a:latin typeface="Palatino Linotype" pitchFamily="18" charset="0"/>
                <a:cs typeface="Times New Roman" pitchFamily="18" charset="0"/>
              </a:rPr>
              <a:t>Privacy</a:t>
            </a:r>
            <a:r>
              <a:rPr lang="en-US" altLang="en-US" sz="2400" dirty="0">
                <a:solidFill>
                  <a:schemeClr val="tx1"/>
                </a:solidFill>
                <a:effectLst/>
                <a:latin typeface="Palatino Linotype" pitchFamily="18" charset="0"/>
                <a:cs typeface="Times New Roman" pitchFamily="18" charset="0"/>
              </a:rPr>
              <a:t> </a:t>
            </a:r>
            <a:r>
              <a:rPr lang="en-US" altLang="en-US" sz="2400" dirty="0" smtClean="0">
                <a:solidFill>
                  <a:schemeClr val="tx1"/>
                </a:solidFill>
                <a:effectLst/>
                <a:latin typeface="Palatino Linotype" pitchFamily="18" charset="0"/>
                <a:cs typeface="Times New Roman" pitchFamily="18" charset="0"/>
              </a:rPr>
              <a:t>Violations?</a:t>
            </a:r>
            <a:endParaRPr lang="en-US" altLang="en-US" sz="2400" dirty="0">
              <a:solidFill>
                <a:schemeClr val="tx1"/>
              </a:solidFill>
              <a:effectLst/>
              <a:latin typeface="Palatino Linotype" pitchFamily="18" charset="0"/>
              <a:cs typeface="Times New Roman" pitchFamily="18" charset="0"/>
            </a:endParaRPr>
          </a:p>
        </p:txBody>
      </p:sp>
      <p:sp>
        <p:nvSpPr>
          <p:cNvPr id="567299" name="Rectangle 3"/>
          <p:cNvSpPr>
            <a:spLocks noGrp="1" noChangeArrowheads="1"/>
          </p:cNvSpPr>
          <p:nvPr>
            <p:ph type="body" idx="1"/>
          </p:nvPr>
        </p:nvSpPr>
        <p:spPr>
          <a:xfrm>
            <a:off x="533400" y="1752600"/>
            <a:ext cx="8229600" cy="3276600"/>
          </a:xfrm>
        </p:spPr>
        <p:txBody>
          <a:bodyPr>
            <a:normAutofit/>
          </a:bodyPr>
          <a:lstStyle/>
          <a:p>
            <a:pPr marL="609600" indent="-609600"/>
            <a:r>
              <a:rPr lang="en-US" altLang="en-US" sz="2400" dirty="0">
                <a:latin typeface="Palatino Linotype" pitchFamily="18" charset="0"/>
                <a:cs typeface="Times New Roman" pitchFamily="18" charset="0"/>
              </a:rPr>
              <a:t>Directly to </a:t>
            </a:r>
            <a:r>
              <a:rPr lang="en-US" altLang="en-US" sz="2400" dirty="0" smtClean="0">
                <a:latin typeface="Palatino Linotype" pitchFamily="18" charset="0"/>
                <a:cs typeface="Times New Roman" pitchFamily="18" charset="0"/>
              </a:rPr>
              <a:t>the Privacy Officer</a:t>
            </a:r>
            <a:endParaRPr lang="en-US" altLang="en-US" sz="2400" dirty="0">
              <a:latin typeface="Palatino Linotype" pitchFamily="18" charset="0"/>
              <a:cs typeface="Times New Roman" pitchFamily="18" charset="0"/>
            </a:endParaRPr>
          </a:p>
          <a:p>
            <a:pPr marL="609600" indent="-609600"/>
            <a:r>
              <a:rPr lang="en-US" altLang="en-US" sz="2400" dirty="0" smtClean="0">
                <a:latin typeface="Palatino Linotype" pitchFamily="18" charset="0"/>
                <a:cs typeface="Times New Roman" pitchFamily="18" charset="0"/>
              </a:rPr>
              <a:t>Complete </a:t>
            </a:r>
            <a:r>
              <a:rPr lang="en-US" altLang="en-US" sz="2400" dirty="0">
                <a:latin typeface="Palatino Linotype" pitchFamily="18" charset="0"/>
                <a:cs typeface="Times New Roman" pitchFamily="18" charset="0"/>
              </a:rPr>
              <a:t>a HIPAA Incident Report </a:t>
            </a:r>
            <a:r>
              <a:rPr lang="en-US" altLang="en-US" sz="2400" dirty="0" smtClean="0">
                <a:latin typeface="Palatino Linotype" pitchFamily="18" charset="0"/>
                <a:cs typeface="Times New Roman" pitchFamily="18" charset="0"/>
              </a:rPr>
              <a:t>form</a:t>
            </a:r>
            <a:endParaRPr lang="en-US" altLang="en-US" sz="24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305800" y="6408738"/>
            <a:ext cx="708025" cy="365125"/>
          </a:xfrm>
        </p:spPr>
        <p:txBody>
          <a:bodyPr/>
          <a:lstStyle/>
          <a:p>
            <a:pPr>
              <a:defRPr/>
            </a:pPr>
            <a:fld id="{9E696FFB-220C-4EB6-B537-D9C8AD780086}" type="slidenum">
              <a:rPr lang="en-US" smtClean="0"/>
              <a:pPr>
                <a:defRPr/>
              </a:pPr>
              <a:t>116</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3962400"/>
            <a:ext cx="28575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27145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5" name="Rectangle 3"/>
          <p:cNvSpPr>
            <a:spLocks noGrp="1" noChangeArrowheads="1"/>
          </p:cNvSpPr>
          <p:nvPr>
            <p:ph type="body" sz="half" idx="1"/>
          </p:nvPr>
        </p:nvSpPr>
        <p:spPr>
          <a:xfrm>
            <a:off x="609600" y="2133600"/>
            <a:ext cx="7848600" cy="2667000"/>
          </a:xfrm>
        </p:spPr>
        <p:txBody>
          <a:bodyPr/>
          <a:lstStyle/>
          <a:p>
            <a:pPr marL="950912" indent="-522288"/>
            <a:r>
              <a:rPr lang="en-US" altLang="en-US" sz="2400" dirty="0" smtClean="0">
                <a:latin typeface="Palatino Linotype" pitchFamily="18" charset="0"/>
                <a:cs typeface="Times New Roman" pitchFamily="18" charset="0"/>
              </a:rPr>
              <a:t>Same as for </a:t>
            </a:r>
            <a:r>
              <a:rPr lang="en-US" altLang="en-US" sz="2400" dirty="0">
                <a:latin typeface="Palatino Linotype" pitchFamily="18" charset="0"/>
                <a:cs typeface="Times New Roman" pitchFamily="18" charset="0"/>
              </a:rPr>
              <a:t>Privacy </a:t>
            </a:r>
            <a:r>
              <a:rPr lang="en-US" altLang="en-US" sz="2400" dirty="0" smtClean="0">
                <a:latin typeface="Palatino Linotype" pitchFamily="18" charset="0"/>
                <a:cs typeface="Times New Roman" pitchFamily="18" charset="0"/>
              </a:rPr>
              <a:t>Violations, except instead of reporting to the Privacy Officer, report to the HIPAA Security Officer</a:t>
            </a:r>
            <a:endParaRPr lang="en-US" altLang="en-US" sz="2400" dirty="0">
              <a:latin typeface="Palatino Linotype" pitchFamily="18" charset="0"/>
              <a:cs typeface="Times New Roman" pitchFamily="18" charset="0"/>
            </a:endParaRPr>
          </a:p>
          <a:p>
            <a:pPr marL="950912" indent="-522288"/>
            <a:endParaRPr lang="en-US" altLang="en-US" sz="2400" dirty="0">
              <a:latin typeface="Palatino Linotype" pitchFamily="18" charset="0"/>
              <a:cs typeface="Times New Roman" pitchFamily="18" charset="0"/>
            </a:endParaRPr>
          </a:p>
        </p:txBody>
      </p:sp>
      <p:sp>
        <p:nvSpPr>
          <p:cNvPr id="571399" name="Rectangle 7"/>
          <p:cNvSpPr>
            <a:spLocks noGrp="1" noChangeArrowheads="1"/>
          </p:cNvSpPr>
          <p:nvPr>
            <p:ph type="title"/>
          </p:nvPr>
        </p:nvSpPr>
        <p:spPr>
          <a:xfrm>
            <a:off x="685800" y="457200"/>
            <a:ext cx="7543800" cy="1431925"/>
          </a:xfrm>
          <a:noFill/>
          <a:ln/>
        </p:spPr>
        <p:txBody>
          <a:bodyPr>
            <a:normAutofit fontScale="90000"/>
          </a:bodyPr>
          <a:lstStyle/>
          <a:p>
            <a:pPr algn="ctr"/>
            <a:r>
              <a:rPr lang="en-US" altLang="en-US" sz="3200" dirty="0">
                <a:solidFill>
                  <a:srgbClr val="FF0000"/>
                </a:solidFill>
                <a:latin typeface="Palatino Linotype" pitchFamily="18" charset="0"/>
                <a:cs typeface="Times New Roman" pitchFamily="18" charset="0"/>
              </a:rPr>
              <a:t>How </a:t>
            </a:r>
            <a:r>
              <a:rPr lang="en-US" altLang="en-US" sz="3200" dirty="0" smtClean="0">
                <a:solidFill>
                  <a:srgbClr val="FF0000"/>
                </a:solidFill>
                <a:latin typeface="Palatino Linotype" pitchFamily="18" charset="0"/>
                <a:cs typeface="Times New Roman" pitchFamily="18" charset="0"/>
              </a:rPr>
              <a:t>Do </a:t>
            </a:r>
            <a:r>
              <a:rPr lang="en-US" altLang="en-US" sz="3200" dirty="0">
                <a:solidFill>
                  <a:srgbClr val="FF0000"/>
                </a:solidFill>
                <a:latin typeface="Palatino Linotype" pitchFamily="18" charset="0"/>
                <a:cs typeface="Times New Roman" pitchFamily="18" charset="0"/>
              </a:rPr>
              <a:t>I </a:t>
            </a:r>
            <a:r>
              <a:rPr lang="en-US" altLang="en-US" sz="3200" dirty="0" smtClean="0">
                <a:solidFill>
                  <a:srgbClr val="FF0000"/>
                </a:solidFill>
                <a:latin typeface="Palatino Linotype" pitchFamily="18" charset="0"/>
                <a:cs typeface="Times New Roman" pitchFamily="18" charset="0"/>
              </a:rPr>
              <a:t>Report</a:t>
            </a:r>
            <a:br>
              <a:rPr lang="en-US" altLang="en-US" sz="3200" dirty="0" smtClean="0">
                <a:solidFill>
                  <a:srgbClr val="FF0000"/>
                </a:solidFill>
                <a:latin typeface="Palatino Linotype" pitchFamily="18" charset="0"/>
                <a:cs typeface="Times New Roman" pitchFamily="18" charset="0"/>
              </a:rPr>
            </a:br>
            <a:r>
              <a:rPr lang="en-US" altLang="en-US" sz="3200" dirty="0" smtClean="0">
                <a:solidFill>
                  <a:srgbClr val="FF0000"/>
                </a:solidFill>
                <a:latin typeface="Palatino Linotype" pitchFamily="18" charset="0"/>
                <a:cs typeface="Times New Roman" pitchFamily="18" charset="0"/>
              </a:rPr>
              <a:t>HIPAA </a:t>
            </a:r>
            <a:r>
              <a:rPr lang="en-US" altLang="en-US" sz="3200" u="sng" dirty="0">
                <a:solidFill>
                  <a:srgbClr val="FF0000"/>
                </a:solidFill>
                <a:effectLst/>
                <a:latin typeface="Palatino Linotype" pitchFamily="18" charset="0"/>
                <a:cs typeface="Times New Roman" pitchFamily="18" charset="0"/>
              </a:rPr>
              <a:t>Security</a:t>
            </a:r>
            <a:r>
              <a:rPr lang="en-US" altLang="en-US" sz="3200" dirty="0">
                <a:solidFill>
                  <a:srgbClr val="FF0000"/>
                </a:solidFill>
                <a:latin typeface="Palatino Linotype" pitchFamily="18" charset="0"/>
                <a:cs typeface="Times New Roman" pitchFamily="18" charset="0"/>
              </a:rPr>
              <a:t> </a:t>
            </a:r>
            <a:r>
              <a:rPr lang="en-US" altLang="en-US" sz="3200" dirty="0" smtClean="0">
                <a:solidFill>
                  <a:srgbClr val="FF0000"/>
                </a:solidFill>
                <a:latin typeface="Palatino Linotype" pitchFamily="18" charset="0"/>
                <a:cs typeface="Times New Roman" pitchFamily="18" charset="0"/>
              </a:rPr>
              <a:t>Violations? </a:t>
            </a:r>
            <a:endParaRPr lang="en-US" altLang="en-US" sz="3200" dirty="0">
              <a:solidFill>
                <a:srgbClr val="FF0000"/>
              </a:solidFill>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117</a:t>
            </a:fld>
            <a:endParaRPr lang="en-US" altLang="en-US" dirty="0"/>
          </a:p>
        </p:txBody>
      </p:sp>
      <p:pic>
        <p:nvPicPr>
          <p:cNvPr id="7" name="Picture 6"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3733800"/>
            <a:ext cx="1219200" cy="1372235"/>
          </a:xfrm>
          <a:prstGeom prst="rect">
            <a:avLst/>
          </a:prstGeom>
          <a:noFill/>
          <a:ln>
            <a:noFill/>
          </a:ln>
        </p:spPr>
      </p:pic>
    </p:spTree>
    <p:extLst>
      <p:ext uri="{BB962C8B-B14F-4D97-AF65-F5344CB8AC3E}">
        <p14:creationId xmlns:p14="http://schemas.microsoft.com/office/powerpoint/2010/main" val="1190586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10588" y="983132"/>
            <a:ext cx="7772400" cy="1829761"/>
          </a:xfrm>
        </p:spPr>
        <p:txBody>
          <a:bodyPr>
            <a:normAutofit/>
          </a:bodyPr>
          <a:lstStyle/>
          <a:p>
            <a:pPr algn="ctr"/>
            <a:r>
              <a:rPr lang="en-US" sz="4400" dirty="0" smtClean="0">
                <a:solidFill>
                  <a:srgbClr val="FF0000"/>
                </a:solidFill>
                <a:latin typeface="Palatino Linotype" pitchFamily="18" charset="0"/>
                <a:cs typeface="Times New Roman" panose="02020603050405020304" pitchFamily="18" charset="0"/>
              </a:rPr>
              <a:t>Section XIII</a:t>
            </a:r>
            <a:endParaRPr lang="en-US" sz="4400" dirty="0">
              <a:solidFill>
                <a:srgbClr val="FF0000"/>
              </a:solidFill>
              <a:latin typeface="Palatino Linotype" pitchFamily="18" charset="0"/>
              <a:cs typeface="Times New Roman" panose="02020603050405020304" pitchFamily="18" charset="0"/>
            </a:endParaRPr>
          </a:p>
        </p:txBody>
      </p:sp>
      <p:sp>
        <p:nvSpPr>
          <p:cNvPr id="10" name="Subtitle 9"/>
          <p:cNvSpPr>
            <a:spLocks noGrp="1"/>
          </p:cNvSpPr>
          <p:nvPr>
            <p:ph type="subTitle" idx="1"/>
          </p:nvPr>
        </p:nvSpPr>
        <p:spPr>
          <a:xfrm>
            <a:off x="866450" y="3048000"/>
            <a:ext cx="7772400" cy="1199704"/>
          </a:xfrm>
        </p:spPr>
        <p:txBody>
          <a:bodyPr/>
          <a:lstStyle/>
          <a:p>
            <a:pPr algn="ctr"/>
            <a:r>
              <a:rPr lang="en-US" sz="3600" dirty="0" smtClean="0">
                <a:latin typeface="Palatino Linotype" pitchFamily="18" charset="0"/>
                <a:cs typeface="Times New Roman" panose="02020603050405020304" pitchFamily="18" charset="0"/>
              </a:rPr>
              <a:t>Discussion Slides</a:t>
            </a:r>
            <a:endParaRPr lang="en-US" sz="3600" dirty="0">
              <a:latin typeface="Palatino Linotype"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905250"/>
            <a:ext cx="16681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1"/>
          </p:nvPr>
        </p:nvSpPr>
        <p:spPr/>
        <p:txBody>
          <a:bodyPr/>
          <a:lstStyle/>
          <a:p>
            <a:fld id="{2EC48678-3D1A-43A1-9566-DFEB0905CC65}" type="slidenum">
              <a:rPr lang="en-US" smtClean="0"/>
              <a:t>118</a:t>
            </a:fld>
            <a:endParaRPr lang="en-US"/>
          </a:p>
        </p:txBody>
      </p:sp>
    </p:spTree>
    <p:extLst>
      <p:ext uri="{BB962C8B-B14F-4D97-AF65-F5344CB8AC3E}">
        <p14:creationId xmlns:p14="http://schemas.microsoft.com/office/powerpoint/2010/main" val="366602794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2057400" y="533400"/>
            <a:ext cx="4800600" cy="655638"/>
          </a:xfrm>
        </p:spPr>
        <p:txBody>
          <a:bodyPr>
            <a:normAutofit fontScale="90000"/>
          </a:bodyPr>
          <a:lstStyle/>
          <a:p>
            <a:pPr eaLnBrk="1" hangingPunct="1">
              <a:defRPr/>
            </a:pPr>
            <a:r>
              <a:rPr lang="en-US" altLang="en-US" sz="3600" dirty="0" smtClean="0">
                <a:solidFill>
                  <a:srgbClr val="FF0000"/>
                </a:solidFill>
                <a:effectLst/>
                <a:latin typeface="Palatino Linotype" pitchFamily="18" charset="0"/>
                <a:cs typeface="Times New Roman" pitchFamily="18" charset="0"/>
              </a:rPr>
              <a:t>I Was Just Concerned!</a:t>
            </a:r>
            <a:endParaRPr lang="en-US" altLang="en-US" sz="3600" dirty="0">
              <a:solidFill>
                <a:srgbClr val="FF0000"/>
              </a:solidFill>
              <a:effectLst/>
              <a:latin typeface="Palatino Linotype" pitchFamily="18" charset="0"/>
              <a:cs typeface="Times New Roman" pitchFamily="18" charset="0"/>
            </a:endParaRPr>
          </a:p>
        </p:txBody>
      </p:sp>
      <p:sp>
        <p:nvSpPr>
          <p:cNvPr id="118787" name="Rectangle 3"/>
          <p:cNvSpPr>
            <a:spLocks noGrp="1" noChangeArrowheads="1"/>
          </p:cNvSpPr>
          <p:nvPr>
            <p:ph type="body" idx="1"/>
          </p:nvPr>
        </p:nvSpPr>
        <p:spPr>
          <a:xfrm>
            <a:off x="762000" y="1524000"/>
            <a:ext cx="7848600" cy="1981200"/>
          </a:xfrm>
        </p:spPr>
        <p:txBody>
          <a:bodyPr/>
          <a:lstStyle/>
          <a:p>
            <a:pPr marL="812800" indent="-812800" eaLnBrk="1" hangingPunct="1"/>
            <a:r>
              <a:rPr lang="en-US" altLang="en-US" sz="2000" dirty="0" smtClean="0">
                <a:latin typeface="Palatino Linotype" pitchFamily="18" charset="0"/>
                <a:cs typeface="Times New Roman" pitchFamily="18" charset="0"/>
              </a:rPr>
              <a:t>Your co-worker, Joan, hasn’t been at work the last 3 days and you’re starting to get worried about her.  You consider her a friend and conclude she’d be hurt if you don’t call her.  </a:t>
            </a:r>
            <a:r>
              <a:rPr lang="en-US" altLang="en-US" sz="2000" dirty="0">
                <a:latin typeface="Palatino Linotype" pitchFamily="18" charset="0"/>
                <a:cs typeface="Times New Roman" pitchFamily="18" charset="0"/>
              </a:rPr>
              <a:t>Y</a:t>
            </a:r>
            <a:r>
              <a:rPr lang="en-US" altLang="en-US" sz="2000" dirty="0" smtClean="0">
                <a:latin typeface="Palatino Linotype" pitchFamily="18" charset="0"/>
                <a:cs typeface="Times New Roman" pitchFamily="18" charset="0"/>
              </a:rPr>
              <a:t>ou don’t have her phone number.  But it’s in the electronic medical record!  You wait until your supervisor goes to lunch, log on and look up Joan’s phone number.  Is this ok?  </a:t>
            </a:r>
          </a:p>
        </p:txBody>
      </p:sp>
      <p:sp>
        <p:nvSpPr>
          <p:cNvPr id="2" name="TextBox 1"/>
          <p:cNvSpPr txBox="1"/>
          <p:nvPr/>
        </p:nvSpPr>
        <p:spPr>
          <a:xfrm>
            <a:off x="1981200" y="5486399"/>
            <a:ext cx="6477000" cy="584775"/>
          </a:xfrm>
          <a:prstGeom prst="rect">
            <a:avLst/>
          </a:prstGeom>
          <a:noFill/>
        </p:spPr>
        <p:txBody>
          <a:bodyPr wrap="square" rtlCol="0">
            <a:spAutoFit/>
          </a:bodyPr>
          <a:lstStyle/>
          <a:p>
            <a:r>
              <a:rPr lang="en-US" sz="1600" b="1" dirty="0" smtClean="0"/>
              <a:t>Consider This:  </a:t>
            </a:r>
            <a:r>
              <a:rPr lang="en-US" sz="1600" dirty="0" smtClean="0"/>
              <a:t>While looking up her phone number you notice she  has a diagnosis of breast cancer on her problem list.</a:t>
            </a:r>
            <a:endParaRPr lang="en-US" sz="1600" dirty="0"/>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119</a:t>
            </a:fld>
            <a:endParaRPr lang="en-US" dirty="0"/>
          </a:p>
        </p:txBody>
      </p:sp>
      <p:pic>
        <p:nvPicPr>
          <p:cNvPr id="8" name="Picture 7" descr="https://tse1.mm.bing.net/th?id=JN.nnk08AIMLyDRUrcp%2f8COUQ&amp;w=214&amp;h=18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5400" y="3810000"/>
            <a:ext cx="1355725" cy="114300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28600" y="304800"/>
            <a:ext cx="8686800" cy="1143000"/>
          </a:xfrm>
        </p:spPr>
        <p:txBody>
          <a:bodyPr>
            <a:normAutofit fontScale="90000"/>
          </a:bodyPr>
          <a:lstStyle/>
          <a:p>
            <a:pPr algn="ctr" eaLnBrk="1" hangingPunct="1">
              <a:defRPr/>
            </a:pPr>
            <a:r>
              <a:rPr lang="en-US" altLang="en-US" sz="3200" dirty="0">
                <a:solidFill>
                  <a:srgbClr val="FF0000"/>
                </a:solidFill>
                <a:effectLst/>
                <a:latin typeface="Palatino Linotype" panose="02040502050505030304" pitchFamily="18" charset="0"/>
                <a:cs typeface="Times New Roman" pitchFamily="18" charset="0"/>
              </a:rPr>
              <a:t>Why is Privacy and Security Training Important?</a:t>
            </a:r>
          </a:p>
        </p:txBody>
      </p:sp>
      <p:sp>
        <p:nvSpPr>
          <p:cNvPr id="47107" name="Rectangle 3"/>
          <p:cNvSpPr>
            <a:spLocks noGrp="1" noChangeArrowheads="1"/>
          </p:cNvSpPr>
          <p:nvPr>
            <p:ph type="body" sz="half" idx="2"/>
          </p:nvPr>
        </p:nvSpPr>
        <p:spPr>
          <a:xfrm>
            <a:off x="1143000" y="1524000"/>
            <a:ext cx="7391400" cy="3571875"/>
          </a:xfrm>
        </p:spPr>
        <p:txBody>
          <a:bodyPr>
            <a:normAutofit lnSpcReduction="10000"/>
          </a:bodyPr>
          <a:lstStyle/>
          <a:p>
            <a:pPr eaLnBrk="1" hangingPunct="1">
              <a:lnSpc>
                <a:spcPct val="90000"/>
              </a:lnSpc>
            </a:pPr>
            <a:r>
              <a:rPr lang="en-US" altLang="en-US" sz="2400" dirty="0" smtClean="0">
                <a:latin typeface="Palatino Linotype" panose="02040502050505030304" pitchFamily="18" charset="0"/>
                <a:cs typeface="Times New Roman" pitchFamily="18" charset="0"/>
              </a:rPr>
              <a:t>Outlines ways to prevent accidental and intentional misuse of PHI.</a:t>
            </a:r>
          </a:p>
          <a:p>
            <a:pPr eaLnBrk="1" hangingPunct="1">
              <a:lnSpc>
                <a:spcPct val="90000"/>
              </a:lnSpc>
            </a:pPr>
            <a:r>
              <a:rPr lang="en-US" altLang="en-US" sz="2400" dirty="0" smtClean="0">
                <a:latin typeface="Palatino Linotype" panose="02040502050505030304" pitchFamily="18" charset="0"/>
                <a:cs typeface="Times New Roman" pitchFamily="18" charset="0"/>
              </a:rPr>
              <a:t>Makes PHI secure with minimal impact to staff and business processes.</a:t>
            </a:r>
          </a:p>
          <a:p>
            <a:pPr eaLnBrk="1" hangingPunct="1">
              <a:lnSpc>
                <a:spcPct val="90000"/>
              </a:lnSpc>
            </a:pPr>
            <a:r>
              <a:rPr lang="en-US" altLang="en-US" sz="2400" b="1" dirty="0" smtClean="0">
                <a:solidFill>
                  <a:srgbClr val="FF0000"/>
                </a:solidFill>
                <a:latin typeface="Palatino Linotype" panose="02040502050505030304" pitchFamily="18" charset="0"/>
                <a:cs typeface="Times New Roman" pitchFamily="18" charset="0"/>
              </a:rPr>
              <a:t>It’s not just about HIPAA – it’s about doing the right thing!</a:t>
            </a:r>
          </a:p>
          <a:p>
            <a:pPr eaLnBrk="1" hangingPunct="1">
              <a:lnSpc>
                <a:spcPct val="90000"/>
              </a:lnSpc>
            </a:pPr>
            <a:r>
              <a:rPr lang="en-US" altLang="en-US" sz="2400" dirty="0" smtClean="0">
                <a:latin typeface="Palatino Linotype" panose="02040502050505030304" pitchFamily="18" charset="0"/>
                <a:cs typeface="Times New Roman" pitchFamily="18" charset="0"/>
              </a:rPr>
              <a:t>Shows our commitment to managing electronic protected health information (ePHI) with the same care and respect as we expect of our own private information</a:t>
            </a:r>
            <a:endParaRPr lang="en-US" altLang="en-US" sz="2000" dirty="0" smtClean="0">
              <a:latin typeface="Palatino Linotype" panose="02040502050505030304"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EED0242E-4775-452C-8298-BB3DE86C1FA6}" type="slidenum">
              <a:rPr lang="en-US" altLang="en-US" smtClean="0"/>
              <a:pPr>
                <a:defRPr/>
              </a:pPr>
              <a:t>12</a:t>
            </a:fld>
            <a:endParaRPr lang="en-US" alt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5105400"/>
            <a:ext cx="1269365" cy="1122680"/>
          </a:xfrm>
          <a:prstGeom prst="rect">
            <a:avLst/>
          </a:prstGeom>
          <a:noFill/>
          <a:ln>
            <a:noFill/>
          </a:ln>
        </p:spPr>
      </p:pic>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43000" y="533400"/>
            <a:ext cx="7010400" cy="609600"/>
          </a:xfrm>
        </p:spPr>
        <p:txBody>
          <a:bodyPr>
            <a:normAutofit fontScale="90000"/>
          </a:bodyPr>
          <a:lstStyle/>
          <a:p>
            <a:pPr eaLnBrk="1" hangingPunct="1">
              <a:defRPr/>
            </a:pPr>
            <a:r>
              <a:rPr lang="en-US" altLang="en-US" sz="4000" dirty="0" smtClean="0">
                <a:solidFill>
                  <a:srgbClr val="FF0000"/>
                </a:solidFill>
                <a:effectLst/>
                <a:latin typeface="Palatino Linotype" pitchFamily="18" charset="0"/>
                <a:cs typeface="Times New Roman" pitchFamily="18" charset="0"/>
              </a:rPr>
              <a:t>I Just Needed a Gallon of Milk!</a:t>
            </a:r>
            <a:endParaRPr lang="en-US" altLang="en-US" sz="4000" dirty="0">
              <a:solidFill>
                <a:srgbClr val="FF0000"/>
              </a:solidFill>
              <a:effectLst/>
              <a:latin typeface="Palatino Linotype" pitchFamily="18" charset="0"/>
              <a:cs typeface="Times New Roman" pitchFamily="18" charset="0"/>
            </a:endParaRPr>
          </a:p>
        </p:txBody>
      </p:sp>
      <p:sp>
        <p:nvSpPr>
          <p:cNvPr id="169987" name="Rectangle 3"/>
          <p:cNvSpPr>
            <a:spLocks noGrp="1" noChangeArrowheads="1"/>
          </p:cNvSpPr>
          <p:nvPr>
            <p:ph type="body" sz="half" idx="1"/>
          </p:nvPr>
        </p:nvSpPr>
        <p:spPr>
          <a:xfrm>
            <a:off x="609600" y="1447800"/>
            <a:ext cx="7848600" cy="4343400"/>
          </a:xfrm>
        </p:spPr>
        <p:txBody>
          <a:bodyPr/>
          <a:lstStyle/>
          <a:p>
            <a:pPr marL="812800" indent="-812800" eaLnBrk="1" hangingPunct="1">
              <a:lnSpc>
                <a:spcPct val="90000"/>
              </a:lnSpc>
              <a:defRPr/>
            </a:pPr>
            <a:r>
              <a:rPr lang="en-US" altLang="en-US" sz="2000" dirty="0" smtClean="0">
                <a:latin typeface="Palatino Linotype" pitchFamily="18" charset="0"/>
                <a:cs typeface="Times New Roman" pitchFamily="18" charset="0"/>
              </a:rPr>
              <a:t>You’re a RN at the downtown clinic.  This morning you saw 6-year old, Allison for a strep test. On the way home from work you stop at Weis for a few things.  Walking through the frozen foods, you run into Allison’s mom, Sherry.  </a:t>
            </a: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smtClean="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812800" indent="-812800" eaLnBrk="1" hangingPunct="1">
              <a:lnSpc>
                <a:spcPct val="90000"/>
              </a:lnSpc>
              <a:defRPr/>
            </a:pPr>
            <a:endParaRPr lang="en-US" altLang="en-US" sz="1800" dirty="0" smtClean="0">
              <a:latin typeface="Times New Roman" pitchFamily="18" charset="0"/>
              <a:cs typeface="Times New Roman" pitchFamily="18" charset="0"/>
            </a:endParaRPr>
          </a:p>
          <a:p>
            <a:pPr marL="812800" indent="-812800" eaLnBrk="1" hangingPunct="1">
              <a:lnSpc>
                <a:spcPct val="90000"/>
              </a:lnSpc>
              <a:defRPr/>
            </a:pPr>
            <a:endParaRPr lang="en-US" altLang="en-US" sz="1800" dirty="0">
              <a:latin typeface="Times New Roman" pitchFamily="18" charset="0"/>
              <a:cs typeface="Times New Roman" pitchFamily="18" charset="0"/>
            </a:endParaRPr>
          </a:p>
          <a:p>
            <a:pPr marL="0" indent="0" eaLnBrk="1" hangingPunct="1">
              <a:lnSpc>
                <a:spcPct val="90000"/>
              </a:lnSpc>
              <a:buNone/>
              <a:defRPr/>
            </a:pPr>
            <a:endParaRPr lang="en-US" altLang="en-US" sz="1800" dirty="0" smtClean="0">
              <a:latin typeface="Times New Roman" pitchFamily="18" charset="0"/>
              <a:cs typeface="Times New Roman" pitchFamily="18" charset="0"/>
            </a:endParaRPr>
          </a:p>
          <a:p>
            <a:pPr marL="0" indent="0" eaLnBrk="1" hangingPunct="1">
              <a:lnSpc>
                <a:spcPct val="90000"/>
              </a:lnSpc>
              <a:buNone/>
              <a:defRPr/>
            </a:pPr>
            <a:endParaRPr lang="en-US" altLang="en-US" sz="1800" dirty="0" smtClean="0">
              <a:latin typeface="Times New Roman" pitchFamily="18" charset="0"/>
              <a:cs typeface="Times New Roman" pitchFamily="18" charset="0"/>
            </a:endParaRPr>
          </a:p>
          <a:p>
            <a:pPr marL="493713" lvl="2" indent="0" eaLnBrk="1" hangingPunct="1">
              <a:lnSpc>
                <a:spcPct val="90000"/>
              </a:lnSpc>
              <a:buNone/>
              <a:defRPr/>
            </a:pPr>
            <a:r>
              <a:rPr lang="en-US" altLang="en-US" sz="1800" dirty="0" smtClean="0">
                <a:latin typeface="Palatino Linotype" pitchFamily="18" charset="0"/>
                <a:cs typeface="Times New Roman" pitchFamily="18" charset="0"/>
              </a:rPr>
              <a:t>“I’m so glad I ran into you!  Did you get the strep results yet?  It would be great if I knew now so I could pick up the prescription tonight, get her started on the antibiotics and back to school sooner”.   Can you disclose to Allison’s mom?</a:t>
            </a:r>
            <a:endParaRPr lang="en-US" altLang="en-US" sz="18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120</a:t>
            </a:fld>
            <a:endParaRPr lang="en-US" altLang="en-US" dirty="0"/>
          </a:p>
        </p:txBody>
      </p:sp>
      <p:pic>
        <p:nvPicPr>
          <p:cNvPr id="7" name="Picture 6" descr="https://tse1.mm.bing.net/th?&amp;id=JN.6O0BMU185WboCDHJ/edK1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28937"/>
            <a:ext cx="1141095" cy="1490663"/>
          </a:xfrm>
          <a:prstGeom prst="rect">
            <a:avLst/>
          </a:prstGeom>
          <a:noFill/>
          <a:ln>
            <a:noFill/>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514600" y="533400"/>
            <a:ext cx="3810000" cy="457200"/>
          </a:xfrm>
        </p:spPr>
        <p:txBody>
          <a:bodyPr>
            <a:normAutofit fontScale="90000"/>
          </a:bodyPr>
          <a:lstStyle/>
          <a:p>
            <a:pPr eaLnBrk="1" hangingPunct="1">
              <a:defRPr/>
            </a:pPr>
            <a:r>
              <a:rPr lang="en-US" altLang="en-US" sz="3600" dirty="0" smtClean="0">
                <a:solidFill>
                  <a:srgbClr val="FF0000"/>
                </a:solidFill>
                <a:effectLst/>
                <a:latin typeface="Times New Roman" pitchFamily="18" charset="0"/>
                <a:cs typeface="Times New Roman" pitchFamily="18" charset="0"/>
              </a:rPr>
              <a:t>As The World Turns</a:t>
            </a:r>
            <a:endParaRPr lang="en-US" altLang="en-US" sz="3600" dirty="0">
              <a:solidFill>
                <a:srgbClr val="FF0000"/>
              </a:solidFill>
              <a:effectLst/>
              <a:latin typeface="Times New Roman" pitchFamily="18" charset="0"/>
              <a:cs typeface="Times New Roman" pitchFamily="18" charset="0"/>
            </a:endParaRPr>
          </a:p>
        </p:txBody>
      </p:sp>
      <p:sp>
        <p:nvSpPr>
          <p:cNvPr id="122883" name="Rectangle 3"/>
          <p:cNvSpPr>
            <a:spLocks noGrp="1" noChangeArrowheads="1"/>
          </p:cNvSpPr>
          <p:nvPr>
            <p:ph type="body" idx="1"/>
          </p:nvPr>
        </p:nvSpPr>
        <p:spPr>
          <a:xfrm>
            <a:off x="762000" y="1143000"/>
            <a:ext cx="8077200" cy="2895600"/>
          </a:xfrm>
        </p:spPr>
        <p:txBody>
          <a:bodyPr/>
          <a:lstStyle/>
          <a:p>
            <a:pPr marL="812800" indent="-812800" eaLnBrk="1" hangingPunct="1"/>
            <a:r>
              <a:rPr lang="en-US" altLang="en-US" sz="1800" dirty="0" smtClean="0">
                <a:latin typeface="Palatino Linotype" pitchFamily="18" charset="0"/>
                <a:cs typeface="Times New Roman" pitchFamily="18" charset="0"/>
              </a:rPr>
              <a:t>You’re a CMA at the downtown clinic.  You recently started dating the spouse of one of  the clinic patients and it’s gotten pretty serious.  He has a teenage daughter being seen for mental health treatment at your west clinic and his wife comes in regularly to your clinic (she’s probably a hypochondriac) but you’re not usually the nurse for these visits.  You’re very interested in tracking what’s going on with mom and daughter, not because you want to do anything with the information, you’re just plain curious.  You have a routine now to look at their medical records every Tuesday at noon when your supervisor is in a meeting.   Is this a good idea?</a:t>
            </a:r>
          </a:p>
        </p:txBody>
      </p:sp>
      <p:sp>
        <p:nvSpPr>
          <p:cNvPr id="2" name="TextBox 1"/>
          <p:cNvSpPr txBox="1"/>
          <p:nvPr/>
        </p:nvSpPr>
        <p:spPr>
          <a:xfrm>
            <a:off x="2057399" y="5334000"/>
            <a:ext cx="6162675" cy="954107"/>
          </a:xfrm>
          <a:prstGeom prst="rect">
            <a:avLst/>
          </a:prstGeom>
          <a:noFill/>
        </p:spPr>
        <p:txBody>
          <a:bodyPr wrap="square" rtlCol="0">
            <a:spAutoFit/>
          </a:bodyPr>
          <a:lstStyle/>
          <a:p>
            <a:r>
              <a:rPr lang="en-US" sz="1400" b="1" dirty="0" smtClean="0">
                <a:solidFill>
                  <a:srgbClr val="FF0000"/>
                </a:solidFill>
              </a:rPr>
              <a:t>Consider This:</a:t>
            </a:r>
            <a:r>
              <a:rPr lang="en-US" sz="1400" dirty="0" smtClean="0">
                <a:solidFill>
                  <a:srgbClr val="FF0000"/>
                </a:solidFill>
              </a:rPr>
              <a:t>  What if you are actually the nurse taking vital signs when his wife comes in so you have a legitimate right to access her record.  Except you’re looking at it any time you want—you’ll never get caught since you do have a “legitimate” right to access.</a:t>
            </a:r>
            <a:endParaRPr lang="en-US" sz="1400" dirty="0">
              <a:solidFill>
                <a:srgbClr val="FF0000"/>
              </a:solidFill>
            </a:endParaRPr>
          </a:p>
        </p:txBody>
      </p:sp>
      <p:sp>
        <p:nvSpPr>
          <p:cNvPr id="5" name="Slide Number Placeholder 4"/>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121</a:t>
            </a:fld>
            <a:endParaRPr lang="en-US" dirty="0"/>
          </a:p>
        </p:txBody>
      </p:sp>
      <p:pic>
        <p:nvPicPr>
          <p:cNvPr id="10240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tse1.mm.bing.net/th?&amp;id=JN.ZL9reyd3z6ZCYBuE0eWVo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038600"/>
            <a:ext cx="1085850" cy="1066800"/>
          </a:xfrm>
          <a:prstGeom prst="rect">
            <a:avLst/>
          </a:prstGeom>
          <a:noFill/>
          <a:ln>
            <a:noFill/>
          </a:ln>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981200" y="685800"/>
            <a:ext cx="5029200" cy="838200"/>
          </a:xfrm>
        </p:spPr>
        <p:txBody>
          <a:bodyPr>
            <a:normAutofit fontScale="90000"/>
          </a:bodyPr>
          <a:lstStyle/>
          <a:p>
            <a:pPr eaLnBrk="1" hangingPunct="1">
              <a:defRPr/>
            </a:pPr>
            <a:r>
              <a:rPr lang="en-US" altLang="en-US" sz="3600" dirty="0" smtClean="0">
                <a:solidFill>
                  <a:srgbClr val="FF0000"/>
                </a:solidFill>
                <a:effectLst/>
                <a:latin typeface="Palatino Linotype" pitchFamily="18" charset="0"/>
                <a:cs typeface="Times New Roman" pitchFamily="18" charset="0"/>
              </a:rPr>
              <a:t>I Have a Right to Know!</a:t>
            </a:r>
            <a:endParaRPr lang="en-US" altLang="en-US" sz="3600" dirty="0">
              <a:solidFill>
                <a:srgbClr val="FF0000"/>
              </a:solidFill>
              <a:effectLst/>
              <a:latin typeface="Palatino Linotype" pitchFamily="18" charset="0"/>
              <a:cs typeface="Times New Roman" pitchFamily="18" charset="0"/>
            </a:endParaRPr>
          </a:p>
        </p:txBody>
      </p:sp>
      <p:sp>
        <p:nvSpPr>
          <p:cNvPr id="173059" name="Rectangle 3"/>
          <p:cNvSpPr>
            <a:spLocks noGrp="1" noChangeArrowheads="1"/>
          </p:cNvSpPr>
          <p:nvPr>
            <p:ph type="body" sz="half" idx="1"/>
          </p:nvPr>
        </p:nvSpPr>
        <p:spPr>
          <a:xfrm>
            <a:off x="1524000" y="1981200"/>
            <a:ext cx="7162800" cy="2667000"/>
          </a:xfrm>
        </p:spPr>
        <p:txBody>
          <a:bodyPr>
            <a:normAutofit lnSpcReduction="10000"/>
          </a:bodyPr>
          <a:lstStyle/>
          <a:p>
            <a:pPr marL="812800" indent="-812800" eaLnBrk="1" hangingPunct="1">
              <a:defRPr/>
            </a:pPr>
            <a:r>
              <a:rPr lang="en-US" altLang="en-US" sz="2000" dirty="0" smtClean="0">
                <a:latin typeface="Palatino Linotype" pitchFamily="18" charset="0"/>
                <a:cs typeface="Times New Roman" pitchFamily="18" charset="0"/>
              </a:rPr>
              <a:t>Mr. Albertson is on the phone.  He states his wife was in the clinic yesterday for lab testing and he wants you to tell him the results of the urinalysis immediately.  You explain that his wife has individual privacy rights and such information can be disclosed only to her.  You suggest he talk directly to her.  He is very angry!  “I have a right to know since I pay the bills.  I’m going to report you for a HIPAA violation.”  Should you cave and tell him?</a:t>
            </a:r>
            <a:endParaRPr lang="en-US" altLang="en-US" sz="2000" dirty="0">
              <a:latin typeface="Palatino Linotype" pitchFamily="18" charset="0"/>
              <a:cs typeface="Times New Roman" pitchFamily="18" charset="0"/>
            </a:endParaRPr>
          </a:p>
        </p:txBody>
      </p:sp>
      <p:sp>
        <p:nvSpPr>
          <p:cNvPr id="3" name="TextBox 2"/>
          <p:cNvSpPr txBox="1"/>
          <p:nvPr/>
        </p:nvSpPr>
        <p:spPr>
          <a:xfrm>
            <a:off x="990600" y="4772047"/>
            <a:ext cx="7696200" cy="738664"/>
          </a:xfrm>
          <a:prstGeom prst="rect">
            <a:avLst/>
          </a:prstGeom>
          <a:noFill/>
        </p:spPr>
        <p:txBody>
          <a:bodyPr wrap="square" rtlCol="0">
            <a:spAutoFit/>
          </a:bodyPr>
          <a:lstStyle/>
          <a:p>
            <a:r>
              <a:rPr lang="en-US" sz="1400" b="1" dirty="0" smtClean="0">
                <a:solidFill>
                  <a:srgbClr val="FF0000"/>
                </a:solidFill>
              </a:rPr>
              <a:t>Consider This</a:t>
            </a:r>
            <a:r>
              <a:rPr lang="en-US" sz="1400" dirty="0" smtClean="0">
                <a:solidFill>
                  <a:srgbClr val="FF0000"/>
                </a:solidFill>
              </a:rPr>
              <a:t>:  Upon review of Mrs. Albertson’s record, you see a signed authorization permitting the clinic to exchange PHI with Mr. Albertson regarding her care and treatment.  Does this change your response?</a:t>
            </a:r>
            <a:endParaRPr lang="en-US" sz="1400" dirty="0">
              <a:solidFill>
                <a:srgbClr val="FF0000"/>
              </a:solidFill>
            </a:endParaRPr>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122</a:t>
            </a:fld>
            <a:endParaRPr lang="en-US" altLang="en-US" dirty="0"/>
          </a:p>
        </p:txBody>
      </p:sp>
      <p:pic>
        <p:nvPicPr>
          <p:cNvPr id="8" name="Picture 7" descr="https://tse1.mm.bing.net/th?&amp;id=JN.UgnKnpysssiUKnkyXHNmE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438401"/>
            <a:ext cx="1295400" cy="1371600"/>
          </a:xfrm>
          <a:prstGeom prst="rect">
            <a:avLst/>
          </a:prstGeom>
          <a:noFill/>
          <a:ln>
            <a:noFill/>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86000" y="685800"/>
            <a:ext cx="4133850" cy="685800"/>
          </a:xfrm>
        </p:spPr>
        <p:txBody>
          <a:bodyPr>
            <a:noAutofit/>
          </a:bodyPr>
          <a:lstStyle/>
          <a:p>
            <a:pPr eaLnBrk="1" hangingPunct="1">
              <a:defRPr/>
            </a:pPr>
            <a:r>
              <a:rPr lang="en-US" altLang="en-US" sz="3600" dirty="0" smtClean="0">
                <a:solidFill>
                  <a:srgbClr val="FF0000"/>
                </a:solidFill>
                <a:effectLst/>
                <a:latin typeface="Times New Roman" pitchFamily="18" charset="0"/>
                <a:cs typeface="Times New Roman" pitchFamily="18" charset="0"/>
              </a:rPr>
              <a:t>No Harm No Foul?</a:t>
            </a:r>
            <a:endParaRPr lang="en-US" altLang="en-US" sz="3600" dirty="0">
              <a:solidFill>
                <a:srgbClr val="FF0000"/>
              </a:solidFill>
              <a:effectLst/>
              <a:latin typeface="Times New Roman" pitchFamily="18" charset="0"/>
              <a:cs typeface="Times New Roman" pitchFamily="18" charset="0"/>
            </a:endParaRPr>
          </a:p>
        </p:txBody>
      </p:sp>
      <p:sp>
        <p:nvSpPr>
          <p:cNvPr id="63491" name="Rectangle 3"/>
          <p:cNvSpPr>
            <a:spLocks noGrp="1" noChangeArrowheads="1"/>
          </p:cNvSpPr>
          <p:nvPr>
            <p:ph type="body" idx="1"/>
          </p:nvPr>
        </p:nvSpPr>
        <p:spPr>
          <a:xfrm>
            <a:off x="447675" y="1858160"/>
            <a:ext cx="8077200" cy="2895600"/>
          </a:xfrm>
        </p:spPr>
        <p:txBody>
          <a:bodyPr/>
          <a:lstStyle/>
          <a:p>
            <a:pPr marL="342900" indent="-342900" eaLnBrk="1" hangingPunct="1">
              <a:lnSpc>
                <a:spcPct val="80000"/>
              </a:lnSpc>
              <a:defRPr/>
            </a:pPr>
            <a:r>
              <a:rPr lang="en-US" altLang="en-US" sz="1800" dirty="0" smtClean="0">
                <a:solidFill>
                  <a:schemeClr val="tx2"/>
                </a:solidFill>
                <a:latin typeface="Times New Roman" pitchFamily="18" charset="0"/>
                <a:cs typeface="Times New Roman" pitchFamily="18" charset="0"/>
              </a:rPr>
              <a:t>The OB Department is crazy busy this morning.  As a nurse you’re running from one crisis to another.  </a:t>
            </a:r>
            <a:r>
              <a:rPr lang="en-US" altLang="en-US" sz="1800" dirty="0">
                <a:solidFill>
                  <a:schemeClr val="tx2"/>
                </a:solidFill>
                <a:latin typeface="Times New Roman" pitchFamily="18" charset="0"/>
                <a:cs typeface="Times New Roman" pitchFamily="18" charset="0"/>
              </a:rPr>
              <a:t> </a:t>
            </a:r>
            <a:r>
              <a:rPr lang="en-US" altLang="en-US" sz="1800" dirty="0" smtClean="0">
                <a:solidFill>
                  <a:schemeClr val="tx2"/>
                </a:solidFill>
                <a:latin typeface="Times New Roman" pitchFamily="18" charset="0"/>
                <a:cs typeface="Times New Roman" pitchFamily="18" charset="0"/>
              </a:rPr>
              <a:t>Around 11:00 am you finally get a breather and leave for a cup of coffee.  While you’re usually diligent about securing your computer when you walk away, this time you were so distracted you forgot.  Your computer is logged on to two patient records, one of whom is the wife of the hospital administrator who had a miscarriage.  When you return from break, a receptionist is sitting at your desk intently reading the screen.</a:t>
            </a:r>
          </a:p>
          <a:p>
            <a:pPr marL="1063626" lvl="2" indent="-569913" eaLnBrk="1" hangingPunct="1">
              <a:lnSpc>
                <a:spcPct val="80000"/>
              </a:lnSpc>
              <a:defRPr/>
            </a:pPr>
            <a:r>
              <a:rPr lang="en-US" altLang="en-US" sz="1600" dirty="0" smtClean="0">
                <a:solidFill>
                  <a:schemeClr val="tx2"/>
                </a:solidFill>
                <a:latin typeface="Times New Roman" pitchFamily="18" charset="0"/>
                <a:cs typeface="Times New Roman" pitchFamily="18" charset="0"/>
              </a:rPr>
              <a:t>Will you confront her?  </a:t>
            </a:r>
          </a:p>
          <a:p>
            <a:pPr marL="1063626" lvl="2" indent="-569913" eaLnBrk="1" hangingPunct="1">
              <a:lnSpc>
                <a:spcPct val="80000"/>
              </a:lnSpc>
              <a:defRPr/>
            </a:pPr>
            <a:r>
              <a:rPr lang="en-US" altLang="en-US" sz="1600" dirty="0" smtClean="0">
                <a:solidFill>
                  <a:schemeClr val="tx2"/>
                </a:solidFill>
                <a:latin typeface="Times New Roman" pitchFamily="18" charset="0"/>
                <a:cs typeface="Times New Roman" pitchFamily="18" charset="0"/>
              </a:rPr>
              <a:t>Self-report the incident to the Privacy Officer? </a:t>
            </a:r>
          </a:p>
          <a:p>
            <a:pPr marL="1063626" lvl="2" indent="-569913" eaLnBrk="1" hangingPunct="1">
              <a:lnSpc>
                <a:spcPct val="80000"/>
              </a:lnSpc>
              <a:defRPr/>
            </a:pPr>
            <a:r>
              <a:rPr lang="en-US" altLang="en-US" sz="1600" dirty="0" smtClean="0">
                <a:solidFill>
                  <a:schemeClr val="tx2"/>
                </a:solidFill>
                <a:latin typeface="Times New Roman" pitchFamily="18" charset="0"/>
                <a:cs typeface="Times New Roman" pitchFamily="18" charset="0"/>
              </a:rPr>
              <a:t>Ignore her and walk away until she leaves.  </a:t>
            </a:r>
          </a:p>
          <a:p>
            <a:pPr marL="1063626" lvl="2" indent="-569913" eaLnBrk="1" hangingPunct="1">
              <a:lnSpc>
                <a:spcPct val="80000"/>
              </a:lnSpc>
              <a:defRPr/>
            </a:pPr>
            <a:r>
              <a:rPr lang="en-US" altLang="en-US" sz="1600" dirty="0" smtClean="0">
                <a:solidFill>
                  <a:schemeClr val="tx2"/>
                </a:solidFill>
                <a:latin typeface="Times New Roman" pitchFamily="18" charset="0"/>
                <a:cs typeface="Times New Roman" pitchFamily="18" charset="0"/>
              </a:rPr>
              <a:t>Make a deal with her, you won’t tell if she doesn’t</a:t>
            </a:r>
          </a:p>
          <a:p>
            <a:pPr marL="255588" lvl="1" indent="0" eaLnBrk="1" hangingPunct="1">
              <a:lnSpc>
                <a:spcPct val="80000"/>
              </a:lnSpc>
              <a:buNone/>
              <a:defRPr/>
            </a:pPr>
            <a:endParaRPr lang="en-US" altLang="en-US" sz="1600" dirty="0">
              <a:solidFill>
                <a:schemeClr val="tx2"/>
              </a:solidFill>
              <a:latin typeface="Times New Roman" pitchFamily="18" charset="0"/>
              <a:cs typeface="Times New Roman" pitchFamily="18" charset="0"/>
            </a:endParaRPr>
          </a:p>
          <a:p>
            <a:pPr marL="255588" lvl="1" indent="0" eaLnBrk="1" hangingPunct="1">
              <a:lnSpc>
                <a:spcPct val="80000"/>
              </a:lnSpc>
              <a:buNone/>
              <a:defRPr/>
            </a:pPr>
            <a:endParaRPr lang="en-US" altLang="en-US" sz="1600" dirty="0" smtClean="0">
              <a:solidFill>
                <a:schemeClr val="tx2"/>
              </a:solidFill>
              <a:latin typeface="Times New Roman" pitchFamily="18" charset="0"/>
              <a:cs typeface="Times New Roman" pitchFamily="18" charset="0"/>
            </a:endParaRPr>
          </a:p>
          <a:p>
            <a:pPr marL="825501" lvl="1" indent="-569913" eaLnBrk="1" hangingPunct="1">
              <a:lnSpc>
                <a:spcPct val="80000"/>
              </a:lnSpc>
              <a:defRPr/>
            </a:pPr>
            <a:endParaRPr lang="en-US" altLang="en-US" sz="1600" dirty="0">
              <a:solidFill>
                <a:schemeClr val="tx2"/>
              </a:solidFill>
              <a:latin typeface="Times New Roman" pitchFamily="18" charset="0"/>
              <a:cs typeface="Times New Roman" pitchFamily="18" charset="0"/>
            </a:endParaRPr>
          </a:p>
        </p:txBody>
      </p:sp>
      <p:sp>
        <p:nvSpPr>
          <p:cNvPr id="2" name="TextBox 1"/>
          <p:cNvSpPr txBox="1"/>
          <p:nvPr/>
        </p:nvSpPr>
        <p:spPr>
          <a:xfrm>
            <a:off x="676275" y="5420947"/>
            <a:ext cx="7848600" cy="307777"/>
          </a:xfrm>
          <a:prstGeom prst="rect">
            <a:avLst/>
          </a:prstGeom>
          <a:noFill/>
        </p:spPr>
        <p:txBody>
          <a:bodyPr wrap="square" rtlCol="0">
            <a:spAutoFit/>
          </a:bodyPr>
          <a:lstStyle/>
          <a:p>
            <a:r>
              <a:rPr lang="en-US" sz="1400" b="1" dirty="0" smtClean="0">
                <a:solidFill>
                  <a:srgbClr val="FF0000"/>
                </a:solidFill>
              </a:rPr>
              <a:t>Consider This:  </a:t>
            </a:r>
            <a:r>
              <a:rPr lang="en-US" sz="1400" dirty="0" smtClean="0">
                <a:solidFill>
                  <a:srgbClr val="FF0000"/>
                </a:solidFill>
              </a:rPr>
              <a:t>Who is subject to disciplinary action in this case?  You?  The receptionist or both of you?</a:t>
            </a:r>
            <a:endParaRPr lang="en-US" sz="1400" dirty="0">
              <a:solidFill>
                <a:srgbClr val="FF0000"/>
              </a:solidFill>
            </a:endParaRPr>
          </a:p>
        </p:txBody>
      </p:sp>
      <p:sp>
        <p:nvSpPr>
          <p:cNvPr id="5" name="Slide Number Placeholder 4"/>
          <p:cNvSpPr>
            <a:spLocks noGrp="1"/>
          </p:cNvSpPr>
          <p:nvPr>
            <p:ph type="sldNum" sz="quarter" idx="12"/>
          </p:nvPr>
        </p:nvSpPr>
        <p:spPr>
          <a:xfrm>
            <a:off x="8524875" y="6408738"/>
            <a:ext cx="488950" cy="365125"/>
          </a:xfrm>
        </p:spPr>
        <p:txBody>
          <a:bodyPr/>
          <a:lstStyle/>
          <a:p>
            <a:pPr>
              <a:defRPr/>
            </a:pPr>
            <a:fld id="{9E696FFB-220C-4EB6-B537-D9C8AD780086}" type="slidenum">
              <a:rPr lang="en-US" smtClean="0"/>
              <a:pPr>
                <a:defRPr/>
              </a:pPr>
              <a:t>123</a:t>
            </a:fld>
            <a:endParaRPr lang="en-US" dirty="0"/>
          </a:p>
        </p:txBody>
      </p:sp>
      <p:pic>
        <p:nvPicPr>
          <p:cNvPr id="8" name="Picture 7" descr="https://tse1.mm.bing.net/th?&amp;id=JN.b2Nfs79fR8uF7uyFk12Av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505200"/>
            <a:ext cx="1447800" cy="1223010"/>
          </a:xfrm>
          <a:prstGeom prst="rect">
            <a:avLst/>
          </a:prstGeom>
          <a:noFill/>
          <a:ln>
            <a:noFill/>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p:txBody>
          <a:bodyPr/>
          <a:lstStyle/>
          <a:p>
            <a:fld id="{2EC48678-3D1A-43A1-9566-DFEB0905CC65}" type="slidenum">
              <a:rPr lang="en-US" smtClean="0"/>
              <a:t>124</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00250"/>
            <a:ext cx="434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669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914400" y="228600"/>
            <a:ext cx="6934200" cy="1524000"/>
          </a:xfrm>
        </p:spPr>
        <p:txBody>
          <a:bodyPr>
            <a:normAutofit/>
          </a:bodyPr>
          <a:lstStyle/>
          <a:p>
            <a:pPr algn="ctr" eaLnBrk="1" hangingPunct="1">
              <a:lnSpc>
                <a:spcPct val="100000"/>
              </a:lnSpc>
              <a:defRPr/>
            </a:pPr>
            <a:r>
              <a:rPr lang="en-US" altLang="en-US" sz="3200" dirty="0" smtClean="0">
                <a:solidFill>
                  <a:srgbClr val="FF0000"/>
                </a:solidFill>
                <a:effectLst/>
              </a:rPr>
              <a:t/>
            </a:r>
            <a:br>
              <a:rPr lang="en-US" altLang="en-US" sz="3200" dirty="0" smtClean="0">
                <a:solidFill>
                  <a:srgbClr val="FF0000"/>
                </a:solidFill>
                <a:effectLst/>
              </a:rPr>
            </a:br>
            <a:r>
              <a:rPr lang="en-US" altLang="en-US" sz="3100" dirty="0" smtClean="0">
                <a:solidFill>
                  <a:srgbClr val="FF0000"/>
                </a:solidFill>
                <a:effectLst/>
                <a:latin typeface="Palatino Linotype" panose="02040502050505030304" pitchFamily="18" charset="0"/>
                <a:cs typeface="Times New Roman" pitchFamily="18" charset="0"/>
              </a:rPr>
              <a:t>Why is Privacy &amp; Security Training Important?</a:t>
            </a:r>
            <a:endParaRPr lang="en-US" altLang="en-US" sz="3100" b="0" dirty="0">
              <a:latin typeface="Palatino Linotype" panose="02040502050505030304" pitchFamily="18" charset="0"/>
              <a:cs typeface="Times New Roman" pitchFamily="18" charset="0"/>
            </a:endParaRPr>
          </a:p>
        </p:txBody>
      </p:sp>
      <p:sp>
        <p:nvSpPr>
          <p:cNvPr id="248835" name="Rectangle 3"/>
          <p:cNvSpPr>
            <a:spLocks noGrp="1" noChangeArrowheads="1"/>
          </p:cNvSpPr>
          <p:nvPr>
            <p:ph type="body" idx="1"/>
          </p:nvPr>
        </p:nvSpPr>
        <p:spPr>
          <a:xfrm>
            <a:off x="304800" y="1752600"/>
            <a:ext cx="8610600" cy="3352800"/>
          </a:xfrm>
        </p:spPr>
        <p:txBody>
          <a:bodyPr/>
          <a:lstStyle/>
          <a:p>
            <a:pPr eaLnBrk="1" hangingPunct="1">
              <a:lnSpc>
                <a:spcPct val="90000"/>
              </a:lnSpc>
              <a:defRPr/>
            </a:pPr>
            <a:r>
              <a:rPr lang="en-US" altLang="zh-CN" sz="2400" dirty="0">
                <a:latin typeface="Palatino Linotype" panose="02040502050505030304" pitchFamily="18" charset="0"/>
                <a:ea typeface="SimSun" pitchFamily="2" charset="-122"/>
                <a:cs typeface="Times New Roman" pitchFamily="18" charset="0"/>
              </a:rPr>
              <a:t>It is everyone’s responsibility to take the confidentiality of patient information seriously.  </a:t>
            </a:r>
            <a:endParaRPr lang="en-US" altLang="zh-CN" sz="2400" dirty="0" smtClean="0">
              <a:latin typeface="Palatino Linotype" panose="02040502050505030304" pitchFamily="18" charset="0"/>
              <a:ea typeface="SimSun" pitchFamily="2" charset="-122"/>
              <a:cs typeface="Times New Roman" pitchFamily="18" charset="0"/>
            </a:endParaRPr>
          </a:p>
          <a:p>
            <a:pPr eaLnBrk="1" hangingPunct="1">
              <a:lnSpc>
                <a:spcPct val="90000"/>
              </a:lnSpc>
              <a:defRPr/>
            </a:pPr>
            <a:r>
              <a:rPr lang="en-US" altLang="zh-CN" sz="2400" dirty="0" smtClean="0">
                <a:latin typeface="Palatino Linotype" panose="02040502050505030304" pitchFamily="18" charset="0"/>
                <a:ea typeface="SimSun" pitchFamily="2" charset="-122"/>
                <a:cs typeface="Times New Roman" pitchFamily="18" charset="0"/>
              </a:rPr>
              <a:t>Anytime </a:t>
            </a:r>
            <a:r>
              <a:rPr lang="en-US" altLang="zh-CN" sz="2400" dirty="0">
                <a:latin typeface="Palatino Linotype" panose="02040502050505030304" pitchFamily="18" charset="0"/>
                <a:ea typeface="SimSun" pitchFamily="2" charset="-122"/>
                <a:cs typeface="Times New Roman" pitchFamily="18" charset="0"/>
              </a:rPr>
              <a:t>you come in contact with patient information or any PHI that is written, spoken or electronically stored, </a:t>
            </a:r>
            <a:r>
              <a:rPr lang="en-US" altLang="zh-CN" sz="2400" b="1" dirty="0">
                <a:solidFill>
                  <a:schemeClr val="tx2"/>
                </a:solidFill>
                <a:latin typeface="Palatino Linotype" panose="02040502050505030304" pitchFamily="18" charset="0"/>
                <a:ea typeface="SimSun" pitchFamily="2" charset="-122"/>
                <a:cs typeface="Times New Roman" pitchFamily="18" charset="0"/>
              </a:rPr>
              <a:t>YOU</a:t>
            </a:r>
            <a:r>
              <a:rPr lang="en-US" altLang="zh-CN" sz="2400" dirty="0">
                <a:latin typeface="Palatino Linotype" panose="02040502050505030304" pitchFamily="18" charset="0"/>
                <a:ea typeface="SimSun" pitchFamily="2" charset="-122"/>
                <a:cs typeface="Times New Roman" pitchFamily="18" charset="0"/>
              </a:rPr>
              <a:t> </a:t>
            </a:r>
            <a:r>
              <a:rPr lang="en-US" altLang="zh-CN" sz="2400" dirty="0" smtClean="0">
                <a:latin typeface="Palatino Linotype" panose="02040502050505030304" pitchFamily="18" charset="0"/>
                <a:ea typeface="SimSun" pitchFamily="2" charset="-122"/>
                <a:cs typeface="Times New Roman" pitchFamily="18" charset="0"/>
              </a:rPr>
              <a:t>become </a:t>
            </a:r>
            <a:r>
              <a:rPr lang="en-US" altLang="zh-CN" sz="2400" dirty="0">
                <a:latin typeface="Palatino Linotype" panose="02040502050505030304" pitchFamily="18" charset="0"/>
                <a:ea typeface="SimSun" pitchFamily="2" charset="-122"/>
                <a:cs typeface="Times New Roman" pitchFamily="18" charset="0"/>
              </a:rPr>
              <a:t>involved with </a:t>
            </a:r>
            <a:r>
              <a:rPr lang="en-US" altLang="zh-CN" sz="2400" dirty="0" smtClean="0">
                <a:latin typeface="Palatino Linotype" panose="02040502050505030304" pitchFamily="18" charset="0"/>
                <a:ea typeface="SimSun" pitchFamily="2" charset="-122"/>
                <a:cs typeface="Times New Roman" pitchFamily="18" charset="0"/>
              </a:rPr>
              <a:t>some facet </a:t>
            </a:r>
            <a:r>
              <a:rPr lang="en-US" altLang="zh-CN" sz="2400" dirty="0">
                <a:latin typeface="Palatino Linotype" panose="02040502050505030304" pitchFamily="18" charset="0"/>
                <a:ea typeface="SimSun" pitchFamily="2" charset="-122"/>
                <a:cs typeface="Times New Roman" pitchFamily="18" charset="0"/>
              </a:rPr>
              <a:t>of the privacy and security </a:t>
            </a:r>
            <a:r>
              <a:rPr lang="en-US" altLang="zh-CN" sz="2400" dirty="0" smtClean="0">
                <a:latin typeface="Palatino Linotype" panose="02040502050505030304" pitchFamily="18" charset="0"/>
                <a:ea typeface="SimSun" pitchFamily="2" charset="-122"/>
                <a:cs typeface="Times New Roman" pitchFamily="18" charset="0"/>
              </a:rPr>
              <a:t>regulations</a:t>
            </a:r>
            <a:r>
              <a:rPr lang="en-US" altLang="zh-CN" sz="2400" dirty="0">
                <a:latin typeface="Palatino Linotype" panose="02040502050505030304" pitchFamily="18" charset="0"/>
                <a:ea typeface="SimSun" pitchFamily="2" charset="-122"/>
                <a:cs typeface="Times New Roman" pitchFamily="18" charset="0"/>
              </a:rPr>
              <a:t>.</a:t>
            </a:r>
          </a:p>
          <a:p>
            <a:pPr eaLnBrk="1" hangingPunct="1">
              <a:lnSpc>
                <a:spcPct val="90000"/>
              </a:lnSpc>
              <a:defRPr/>
            </a:pPr>
            <a:r>
              <a:rPr lang="en-US" altLang="zh-CN" sz="2400" dirty="0">
                <a:latin typeface="Palatino Linotype" panose="02040502050505030304" pitchFamily="18" charset="0"/>
                <a:ea typeface="SimSun" pitchFamily="2" charset="-122"/>
                <a:cs typeface="Times New Roman" pitchFamily="18" charset="0"/>
              </a:rPr>
              <a:t>The law requires us to train </a:t>
            </a:r>
            <a:r>
              <a:rPr lang="en-US" altLang="zh-CN" sz="2400" dirty="0" smtClean="0">
                <a:latin typeface="Palatino Linotype" panose="02040502050505030304" pitchFamily="18" charset="0"/>
                <a:ea typeface="SimSun" pitchFamily="2" charset="-122"/>
                <a:cs typeface="Times New Roman" pitchFamily="18" charset="0"/>
              </a:rPr>
              <a:t>you.</a:t>
            </a:r>
          </a:p>
          <a:p>
            <a:pPr eaLnBrk="1" hangingPunct="1">
              <a:lnSpc>
                <a:spcPct val="90000"/>
              </a:lnSpc>
              <a:defRPr/>
            </a:pPr>
            <a:r>
              <a:rPr lang="en-US" altLang="en-US" sz="2400" dirty="0" smtClean="0">
                <a:latin typeface="Palatino Linotype" panose="02040502050505030304" pitchFamily="18" charset="0"/>
                <a:ea typeface="SimSun" pitchFamily="2" charset="-122"/>
                <a:cs typeface="Times New Roman" pitchFamily="18" charset="0"/>
              </a:rPr>
              <a:t>To ensure your understanding of the Privacy and Security Rules as they relate to your job.</a:t>
            </a:r>
            <a:endParaRPr lang="en-US" altLang="en-US" sz="2400" dirty="0">
              <a:latin typeface="Palatino Linotype" panose="02040502050505030304" pitchFamily="18" charset="0"/>
              <a:ea typeface="SimSun" pitchFamily="2" charset="-122"/>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13</a:t>
            </a:fld>
            <a:endParaRPr lang="en-US" dirty="0"/>
          </a:p>
        </p:txBody>
      </p:sp>
      <p:pic>
        <p:nvPicPr>
          <p:cNvPr id="3075" name="Picture 3" descr="C:\Users\jcoleman\AppData\Local\Microsoft\Windows\Temporary Internet Files\Content.IE5\9G2UT332\train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00600"/>
            <a:ext cx="2166518"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2619375" y="1804987"/>
            <a:ext cx="4419600" cy="762962"/>
          </a:xfrm>
        </p:spPr>
        <p:txBody>
          <a:bodyPr>
            <a:noAutofit/>
          </a:bodyPr>
          <a:lstStyle/>
          <a:p>
            <a:pPr algn="ctr"/>
            <a:r>
              <a:rPr lang="en-US" sz="5400" dirty="0" smtClean="0">
                <a:solidFill>
                  <a:srgbClr val="FF0000"/>
                </a:solidFill>
                <a:latin typeface="Palatino Linotype" panose="02040502050505030304" pitchFamily="18" charset="0"/>
                <a:cs typeface="Times New Roman" panose="02020603050405020304" pitchFamily="18" charset="0"/>
              </a:rPr>
              <a:t>Section III</a:t>
            </a:r>
            <a:endParaRPr lang="en-US" sz="5400" dirty="0">
              <a:solidFill>
                <a:srgbClr val="FF0000"/>
              </a:solidFill>
              <a:latin typeface="Palatino Linotype" panose="02040502050505030304" pitchFamily="18" charset="0"/>
              <a:cs typeface="Times New Roman" panose="02020603050405020304" pitchFamily="18" charset="0"/>
            </a:endParaRPr>
          </a:p>
        </p:txBody>
      </p:sp>
      <p:sp>
        <p:nvSpPr>
          <p:cNvPr id="10" name="Text Placeholder 9"/>
          <p:cNvSpPr>
            <a:spLocks noGrp="1"/>
          </p:cNvSpPr>
          <p:nvPr>
            <p:ph type="subTitle" idx="1"/>
          </p:nvPr>
        </p:nvSpPr>
        <p:spPr>
          <a:xfrm>
            <a:off x="2743200" y="2729727"/>
            <a:ext cx="4400550" cy="503193"/>
          </a:xfrm>
        </p:spPr>
        <p:txBody>
          <a:bodyPr>
            <a:normAutofit fontScale="92500" lnSpcReduction="10000"/>
          </a:bodyPr>
          <a:lstStyle/>
          <a:p>
            <a:pPr algn="ctr"/>
            <a:r>
              <a:rPr lang="en-US" sz="3200" b="1" dirty="0" smtClean="0">
                <a:latin typeface="Palatino Linotype" panose="02040502050505030304" pitchFamily="18" charset="0"/>
                <a:cs typeface="Times New Roman" panose="02020603050405020304" pitchFamily="18" charset="0"/>
              </a:rPr>
              <a:t>HIPAA Definitions</a:t>
            </a:r>
            <a:endParaRPr lang="en-US" sz="3200" b="1" dirty="0">
              <a:latin typeface="Palatino Linotype" panose="02040502050505030304" pitchFamily="18" charset="0"/>
              <a:cs typeface="Times New Roman" panose="02020603050405020304" pitchFamily="18" charset="0"/>
            </a:endParaRPr>
          </a:p>
        </p:txBody>
      </p:sp>
      <p:sp>
        <p:nvSpPr>
          <p:cNvPr id="3" name="Slide Number Placeholder 2"/>
          <p:cNvSpPr>
            <a:spLocks noGrp="1"/>
          </p:cNvSpPr>
          <p:nvPr>
            <p:ph type="sldNum" sz="quarter" idx="11"/>
          </p:nvPr>
        </p:nvSpPr>
        <p:spPr/>
        <p:txBody>
          <a:bodyPr/>
          <a:lstStyle/>
          <a:p>
            <a:fld id="{2EC48678-3D1A-43A1-9566-DFEB0905CC65}" type="slidenum">
              <a:rPr lang="en-US" smtClean="0"/>
              <a:t>14</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0913" y="3657600"/>
            <a:ext cx="285750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985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866900" y="631825"/>
            <a:ext cx="5105400" cy="762000"/>
          </a:xfrm>
        </p:spPr>
        <p:txBody>
          <a:bodyPr>
            <a:normAutofit fontScale="90000"/>
          </a:bodyPr>
          <a:lstStyle/>
          <a:p>
            <a:pPr algn="ctr" eaLnBrk="1" hangingPunct="1">
              <a:defRPr/>
            </a:pPr>
            <a:r>
              <a:rPr lang="en-US" altLang="en-US" sz="3600" dirty="0">
                <a:solidFill>
                  <a:srgbClr val="FF0000"/>
                </a:solidFill>
                <a:effectLst/>
                <a:latin typeface="Palatino Linotype" panose="02040502050505030304" pitchFamily="18" charset="0"/>
                <a:cs typeface="Times New Roman" pitchFamily="18" charset="0"/>
              </a:rPr>
              <a:t>HIPAA Definitions</a:t>
            </a:r>
          </a:p>
        </p:txBody>
      </p:sp>
      <p:sp>
        <p:nvSpPr>
          <p:cNvPr id="51203" name="Rectangle 3"/>
          <p:cNvSpPr>
            <a:spLocks noGrp="1" noChangeArrowheads="1"/>
          </p:cNvSpPr>
          <p:nvPr>
            <p:ph type="body" idx="1"/>
          </p:nvPr>
        </p:nvSpPr>
        <p:spPr>
          <a:xfrm>
            <a:off x="457200" y="2209800"/>
            <a:ext cx="8229600" cy="2667000"/>
          </a:xfrm>
        </p:spPr>
        <p:txBody>
          <a:bodyPr>
            <a:normAutofit fontScale="92500" lnSpcReduction="10000"/>
          </a:bodyPr>
          <a:lstStyle/>
          <a:p>
            <a:pPr>
              <a:lnSpc>
                <a:spcPct val="80000"/>
              </a:lnSpc>
            </a:pPr>
            <a:r>
              <a:rPr lang="en-US" altLang="en-US" sz="2400" dirty="0" smtClean="0">
                <a:latin typeface="Palatino Linotype" panose="02040502050505030304" pitchFamily="18" charset="0"/>
                <a:cs typeface="Times New Roman" pitchFamily="18" charset="0"/>
              </a:rPr>
              <a:t>Protected Health Information (PHI) is individually identifiable health information </a:t>
            </a:r>
            <a:r>
              <a:rPr lang="en-US" sz="2400" dirty="0" smtClean="0">
                <a:latin typeface="Palatino Linotype" panose="02040502050505030304" pitchFamily="18" charset="0"/>
                <a:cs typeface="Times New Roman" pitchFamily="18" charset="0"/>
              </a:rPr>
              <a:t>that reasonable identifies the individual (patient identifiers; demographics) and is: </a:t>
            </a:r>
          </a:p>
          <a:p>
            <a:pPr marL="914400" lvl="1" indent="-457200">
              <a:lnSpc>
                <a:spcPct val="80000"/>
              </a:lnSpc>
              <a:defRPr/>
            </a:pPr>
            <a:r>
              <a:rPr lang="en-US" sz="2400" dirty="0" smtClean="0">
                <a:latin typeface="Palatino Linotype" panose="02040502050505030304" pitchFamily="18" charset="0"/>
                <a:cs typeface="Times New Roman" pitchFamily="18" charset="0"/>
              </a:rPr>
              <a:t>Created or received by a health care provider, health plan, employer, or health care clearinghouse and that </a:t>
            </a:r>
          </a:p>
          <a:p>
            <a:pPr marL="1152525" lvl="2" indent="-457200">
              <a:lnSpc>
                <a:spcPct val="80000"/>
              </a:lnSpc>
              <a:defRPr/>
            </a:pPr>
            <a:r>
              <a:rPr lang="en-US" sz="2200" dirty="0" smtClean="0">
                <a:latin typeface="Palatino Linotype" panose="02040502050505030304" pitchFamily="18" charset="0"/>
                <a:cs typeface="Times New Roman" pitchFamily="18" charset="0"/>
              </a:rPr>
              <a:t>Relates to the past, present, or future physical or mental health or condition of an individual; </a:t>
            </a:r>
          </a:p>
          <a:p>
            <a:pPr marL="1152525" lvl="2" indent="-457200">
              <a:lnSpc>
                <a:spcPct val="80000"/>
              </a:lnSpc>
              <a:defRPr/>
            </a:pPr>
            <a:r>
              <a:rPr lang="en-US" sz="2200" dirty="0" smtClean="0">
                <a:latin typeface="Palatino Linotype" panose="02040502050505030304" pitchFamily="18" charset="0"/>
                <a:cs typeface="Times New Roman" pitchFamily="18" charset="0"/>
              </a:rPr>
              <a:t>Relates to the provision of health care to an individual</a:t>
            </a:r>
          </a:p>
          <a:p>
            <a:pPr marL="1152525" lvl="2" indent="-457200">
              <a:lnSpc>
                <a:spcPct val="80000"/>
              </a:lnSpc>
              <a:defRPr/>
            </a:pPr>
            <a:r>
              <a:rPr lang="en-US" sz="2200" dirty="0" smtClean="0">
                <a:latin typeface="Palatino Linotype" panose="02040502050505030304" pitchFamily="18" charset="0"/>
                <a:cs typeface="Times New Roman" pitchFamily="18" charset="0"/>
              </a:rPr>
              <a:t>The past, present or future payment for the provision of  health care to an individual. </a:t>
            </a:r>
          </a:p>
          <a:p>
            <a:pPr eaLnBrk="1" hangingPunct="1">
              <a:buFont typeface="Wingdings" pitchFamily="2" charset="2"/>
              <a:buNone/>
            </a:pPr>
            <a:endParaRPr lang="en-US" altLang="en-US" sz="2400" dirty="0" smtClean="0">
              <a:latin typeface="Times New Roman" pitchFamily="18" charset="0"/>
              <a:cs typeface="Times New Roman" pitchFamily="18" charset="0"/>
            </a:endParaRPr>
          </a:p>
        </p:txBody>
      </p:sp>
      <p:sp>
        <p:nvSpPr>
          <p:cNvPr id="51204" name="Text Box 5"/>
          <p:cNvSpPr txBox="1">
            <a:spLocks noChangeArrowheads="1"/>
          </p:cNvSpPr>
          <p:nvPr/>
        </p:nvSpPr>
        <p:spPr bwMode="auto">
          <a:xfrm>
            <a:off x="1066800" y="1384300"/>
            <a:ext cx="6705600" cy="461665"/>
          </a:xfrm>
          <a:prstGeom prst="rect">
            <a:avLst/>
          </a:prstGeom>
          <a:noFill/>
          <a:ln w="9525">
            <a:noFill/>
            <a:miter lim="800000"/>
            <a:headEnd/>
            <a:tailEnd/>
          </a:ln>
        </p:spPr>
        <p:txBody>
          <a:bodyPr>
            <a:spAutoFit/>
          </a:bodyPr>
          <a:lstStyle/>
          <a:p>
            <a:r>
              <a:rPr lang="en-US" altLang="en-US" sz="2400" b="1" dirty="0">
                <a:latin typeface="Palatino Linotype" panose="02040502050505030304" pitchFamily="18" charset="0"/>
              </a:rPr>
              <a:t>What is Protected Health Information (PHI)?</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15</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800600"/>
            <a:ext cx="1905000" cy="14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2819400" y="1371600"/>
            <a:ext cx="3810000" cy="685799"/>
          </a:xfrm>
        </p:spPr>
        <p:txBody>
          <a:bodyPr>
            <a:normAutofit fontScale="90000"/>
          </a:bodyPr>
          <a:lstStyle/>
          <a:p>
            <a:pPr eaLnBrk="1" hangingPunct="1">
              <a:defRPr/>
            </a:pPr>
            <a:r>
              <a:rPr lang="en-US" altLang="en-US" sz="2400" dirty="0" smtClean="0">
                <a:solidFill>
                  <a:schemeClr val="tx1"/>
                </a:solidFill>
                <a:effectLst/>
                <a:latin typeface="Palatino Linotype" panose="02040502050505030304" pitchFamily="18" charset="0"/>
                <a:cs typeface="Times New Roman" pitchFamily="18" charset="0"/>
              </a:rPr>
              <a:t>What Does PHI Include?</a:t>
            </a:r>
            <a:endParaRPr lang="en-US" altLang="en-US" sz="2400" dirty="0">
              <a:solidFill>
                <a:schemeClr val="tx1"/>
              </a:solidFill>
              <a:effectLst/>
              <a:latin typeface="Palatino Linotype" panose="02040502050505030304" pitchFamily="18" charset="0"/>
              <a:cs typeface="Times New Roman" pitchFamily="18" charset="0"/>
            </a:endParaRPr>
          </a:p>
        </p:txBody>
      </p:sp>
      <p:sp>
        <p:nvSpPr>
          <p:cNvPr id="53251" name="Rectangle 3"/>
          <p:cNvSpPr>
            <a:spLocks noGrp="1" noChangeArrowheads="1"/>
          </p:cNvSpPr>
          <p:nvPr>
            <p:ph type="body" idx="1"/>
          </p:nvPr>
        </p:nvSpPr>
        <p:spPr>
          <a:xfrm>
            <a:off x="571500" y="2209800"/>
            <a:ext cx="5753100" cy="3124200"/>
          </a:xfrm>
        </p:spPr>
        <p:txBody>
          <a:bodyPr/>
          <a:lstStyle/>
          <a:p>
            <a:pPr lvl="1" eaLnBrk="1" hangingPunct="1"/>
            <a:r>
              <a:rPr lang="en-US" altLang="en-US" dirty="0" smtClean="0">
                <a:latin typeface="Palatino Linotype" panose="02040502050505030304" pitchFamily="18" charset="0"/>
                <a:cs typeface="Times New Roman" pitchFamily="18" charset="0"/>
              </a:rPr>
              <a:t>Information in the health record, such as:</a:t>
            </a:r>
          </a:p>
          <a:p>
            <a:pPr lvl="2" eaLnBrk="1" hangingPunct="1"/>
            <a:r>
              <a:rPr lang="en-US" altLang="en-US" dirty="0" smtClean="0">
                <a:latin typeface="Palatino Linotype" panose="02040502050505030304" pitchFamily="18" charset="0"/>
                <a:cs typeface="Times New Roman" pitchFamily="18" charset="0"/>
              </a:rPr>
              <a:t>Encounter/visit documentation</a:t>
            </a:r>
          </a:p>
          <a:p>
            <a:pPr lvl="2" eaLnBrk="1" hangingPunct="1"/>
            <a:r>
              <a:rPr lang="en-US" altLang="en-US" dirty="0" smtClean="0">
                <a:latin typeface="Palatino Linotype" panose="02040502050505030304" pitchFamily="18" charset="0"/>
                <a:cs typeface="Times New Roman" pitchFamily="18" charset="0"/>
              </a:rPr>
              <a:t>Lab results</a:t>
            </a:r>
          </a:p>
          <a:p>
            <a:pPr lvl="2" eaLnBrk="1" hangingPunct="1"/>
            <a:r>
              <a:rPr lang="en-US" altLang="en-US" dirty="0" smtClean="0">
                <a:latin typeface="Palatino Linotype" panose="02040502050505030304" pitchFamily="18" charset="0"/>
                <a:cs typeface="Times New Roman" pitchFamily="18" charset="0"/>
              </a:rPr>
              <a:t>Appointment dates/times</a:t>
            </a:r>
          </a:p>
          <a:p>
            <a:pPr lvl="2" eaLnBrk="1" hangingPunct="1"/>
            <a:r>
              <a:rPr lang="en-US" altLang="en-US" dirty="0" smtClean="0">
                <a:latin typeface="Palatino Linotype" panose="02040502050505030304" pitchFamily="18" charset="0"/>
                <a:cs typeface="Times New Roman" pitchFamily="18" charset="0"/>
              </a:rPr>
              <a:t>Invoices</a:t>
            </a:r>
          </a:p>
          <a:p>
            <a:pPr lvl="2" eaLnBrk="1" hangingPunct="1"/>
            <a:r>
              <a:rPr lang="en-US" altLang="en-US" dirty="0" smtClean="0">
                <a:latin typeface="Palatino Linotype" panose="02040502050505030304" pitchFamily="18" charset="0"/>
                <a:cs typeface="Times New Roman" pitchFamily="18" charset="0"/>
              </a:rPr>
              <a:t>Radiology films and reports</a:t>
            </a:r>
          </a:p>
          <a:p>
            <a:pPr lvl="2" eaLnBrk="1" hangingPunct="1"/>
            <a:r>
              <a:rPr lang="en-US" altLang="en-US" dirty="0" smtClean="0">
                <a:latin typeface="Palatino Linotype" panose="02040502050505030304" pitchFamily="18" charset="0"/>
                <a:cs typeface="Times New Roman" pitchFamily="18" charset="0"/>
              </a:rPr>
              <a:t>History and physicals (H&amp;Ps)</a:t>
            </a:r>
          </a:p>
          <a:p>
            <a:pPr lvl="2" eaLnBrk="1" hangingPunct="1"/>
            <a:r>
              <a:rPr lang="en-US" altLang="en-US" dirty="0" smtClean="0">
                <a:latin typeface="Palatino Linotype" panose="02040502050505030304" pitchFamily="18" charset="0"/>
                <a:cs typeface="Times New Roman" pitchFamily="18" charset="0"/>
              </a:rPr>
              <a:t>Patient Identifiers</a:t>
            </a:r>
          </a:p>
        </p:txBody>
      </p:sp>
      <p:sp>
        <p:nvSpPr>
          <p:cNvPr id="53252" name="Rectangle 4"/>
          <p:cNvSpPr>
            <a:spLocks noChangeArrowheads="1"/>
          </p:cNvSpPr>
          <p:nvPr/>
        </p:nvSpPr>
        <p:spPr bwMode="auto">
          <a:xfrm>
            <a:off x="2209800" y="457200"/>
            <a:ext cx="4876800" cy="9144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16</a:t>
            </a:fld>
            <a:endParaRPr lang="en-US" dirty="0"/>
          </a:p>
        </p:txBody>
      </p:sp>
      <p:pic>
        <p:nvPicPr>
          <p:cNvPr id="5124" name="Picture 4"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coleman\AppData\Local\Microsoft\Windows\Temporary Internet Files\Content.IE5\4HII3X1E\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C:\Users\jcoleman\AppData\Local\Microsoft\Windows\Temporary Internet Files\Content.IE5\Y9SGU680\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J3F5XQIV\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895600"/>
            <a:ext cx="28575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762000" y="2209800"/>
            <a:ext cx="7696200" cy="1600200"/>
          </a:xfrm>
        </p:spPr>
        <p:txBody>
          <a:bodyPr/>
          <a:lstStyle/>
          <a:p>
            <a:pPr eaLnBrk="1" hangingPunct="1">
              <a:buClr>
                <a:schemeClr val="tx1"/>
              </a:buClr>
              <a:buFont typeface="Wingdings" pitchFamily="2" charset="2"/>
              <a:buNone/>
            </a:pPr>
            <a:r>
              <a:rPr lang="en-US" altLang="en-US" dirty="0" smtClean="0"/>
              <a:t>	</a:t>
            </a:r>
            <a:r>
              <a:rPr lang="en-US" altLang="en-US" sz="2000" dirty="0" smtClean="0">
                <a:latin typeface="Palatino Linotype" panose="02040502050505030304" pitchFamily="18" charset="0"/>
                <a:cs typeface="Times New Roman" pitchFamily="18" charset="0"/>
              </a:rPr>
              <a:t>PHI includes information by which the identity of a patient can be determined with reasonable accuracy and speed either directly or by reference to other publicly available information</a:t>
            </a:r>
            <a:r>
              <a:rPr lang="en-US" altLang="en-US" sz="2000" dirty="0" smtClean="0">
                <a:latin typeface="Times New Roman" pitchFamily="18" charset="0"/>
                <a:cs typeface="Times New Roman" pitchFamily="18" charset="0"/>
              </a:rPr>
              <a:t>.</a:t>
            </a:r>
          </a:p>
        </p:txBody>
      </p:sp>
      <p:sp>
        <p:nvSpPr>
          <p:cNvPr id="55299" name="Rectangle 5"/>
          <p:cNvSpPr>
            <a:spLocks noChangeArrowheads="1"/>
          </p:cNvSpPr>
          <p:nvPr/>
        </p:nvSpPr>
        <p:spPr bwMode="auto">
          <a:xfrm>
            <a:off x="1905000" y="685800"/>
            <a:ext cx="5410200" cy="7620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55301" name="TextBox 2"/>
          <p:cNvSpPr txBox="1">
            <a:spLocks noChangeArrowheads="1"/>
          </p:cNvSpPr>
          <p:nvPr/>
        </p:nvSpPr>
        <p:spPr bwMode="auto">
          <a:xfrm>
            <a:off x="2667000" y="1600200"/>
            <a:ext cx="4032250" cy="461963"/>
          </a:xfrm>
          <a:prstGeom prst="rect">
            <a:avLst/>
          </a:prstGeom>
          <a:noFill/>
          <a:ln w="9525">
            <a:noFill/>
            <a:miter lim="800000"/>
            <a:headEnd/>
            <a:tailEnd/>
          </a:ln>
        </p:spPr>
        <p:txBody>
          <a:bodyPr wrap="none">
            <a:spAutoFit/>
          </a:bodyPr>
          <a:lstStyle/>
          <a:p>
            <a:r>
              <a:rPr lang="en-US" altLang="en-US" sz="2400" b="1" dirty="0"/>
              <a:t>What are Patient Identifiers?</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17</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1434" y="4038600"/>
            <a:ext cx="25908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990600" y="1371600"/>
            <a:ext cx="6553200" cy="457200"/>
          </a:xfrm>
        </p:spPr>
        <p:txBody>
          <a:bodyPr>
            <a:noAutofit/>
          </a:bodyPr>
          <a:lstStyle/>
          <a:p>
            <a:pPr algn="ctr" eaLnBrk="1" hangingPunct="1">
              <a:defRPr/>
            </a:pPr>
            <a:r>
              <a:rPr lang="en-US" altLang="en-US" sz="2000" dirty="0" smtClean="0">
                <a:solidFill>
                  <a:schemeClr val="tx1"/>
                </a:solidFill>
                <a:effectLst/>
                <a:latin typeface="Palatino Linotype" panose="02040502050505030304" pitchFamily="18" charset="0"/>
                <a:cs typeface="Times New Roman" pitchFamily="18" charset="0"/>
              </a:rPr>
              <a:t>What Are Some Examples of Patient Identifiers?</a:t>
            </a:r>
            <a:endParaRPr lang="en-US" altLang="en-US" sz="2000" dirty="0">
              <a:solidFill>
                <a:schemeClr val="tx1"/>
              </a:solidFill>
              <a:effectLst/>
              <a:latin typeface="Palatino Linotype" panose="02040502050505030304" pitchFamily="18" charset="0"/>
              <a:cs typeface="Times New Roman" pitchFamily="18" charset="0"/>
            </a:endParaRPr>
          </a:p>
        </p:txBody>
      </p:sp>
      <p:sp>
        <p:nvSpPr>
          <p:cNvPr id="57347" name="Rectangle 3"/>
          <p:cNvSpPr>
            <a:spLocks noGrp="1" noChangeArrowheads="1"/>
          </p:cNvSpPr>
          <p:nvPr>
            <p:ph type="body" sz="half" idx="4294967295"/>
          </p:nvPr>
        </p:nvSpPr>
        <p:spPr>
          <a:xfrm>
            <a:off x="561975" y="2209800"/>
            <a:ext cx="3733800" cy="3429000"/>
          </a:xfrm>
          <a:prstGeom prst="rect">
            <a:avLst/>
          </a:prstGeom>
        </p:spPr>
        <p:txBody>
          <a:bodyPr>
            <a:normAutofit lnSpcReduction="10000"/>
          </a:bodyPr>
          <a:lstStyle/>
          <a:p>
            <a:pPr eaLnBrk="1" hangingPunct="1">
              <a:lnSpc>
                <a:spcPct val="90000"/>
              </a:lnSpc>
            </a:pPr>
            <a:r>
              <a:rPr lang="en-US" altLang="en-US" sz="1800" dirty="0" smtClean="0">
                <a:latin typeface="Palatino Linotype" panose="02040502050505030304" pitchFamily="18" charset="0"/>
                <a:cs typeface="Times New Roman" pitchFamily="18" charset="0"/>
              </a:rPr>
              <a:t>Names		</a:t>
            </a:r>
          </a:p>
          <a:p>
            <a:pPr eaLnBrk="1" hangingPunct="1">
              <a:lnSpc>
                <a:spcPct val="90000"/>
              </a:lnSpc>
            </a:pPr>
            <a:r>
              <a:rPr lang="en-US" altLang="en-US" sz="1800" dirty="0" smtClean="0">
                <a:latin typeface="Palatino Linotype" panose="02040502050505030304" pitchFamily="18" charset="0"/>
                <a:cs typeface="Times New Roman" pitchFamily="18" charset="0"/>
              </a:rPr>
              <a:t>Medical Record Numbers</a:t>
            </a:r>
          </a:p>
          <a:p>
            <a:pPr eaLnBrk="1" hangingPunct="1">
              <a:lnSpc>
                <a:spcPct val="90000"/>
              </a:lnSpc>
            </a:pPr>
            <a:r>
              <a:rPr lang="en-US" altLang="en-US" sz="1800" dirty="0" smtClean="0">
                <a:latin typeface="Palatino Linotype" panose="02040502050505030304" pitchFamily="18" charset="0"/>
                <a:cs typeface="Times New Roman" pitchFamily="18" charset="0"/>
              </a:rPr>
              <a:t>Social Security Numbers</a:t>
            </a:r>
          </a:p>
          <a:p>
            <a:pPr eaLnBrk="1" hangingPunct="1">
              <a:lnSpc>
                <a:spcPct val="90000"/>
              </a:lnSpc>
            </a:pPr>
            <a:r>
              <a:rPr lang="en-US" altLang="en-US" sz="1800" dirty="0" smtClean="0">
                <a:latin typeface="Palatino Linotype" panose="02040502050505030304" pitchFamily="18" charset="0"/>
                <a:cs typeface="Times New Roman" pitchFamily="18" charset="0"/>
              </a:rPr>
              <a:t>Account Numbers</a:t>
            </a:r>
          </a:p>
          <a:p>
            <a:pPr eaLnBrk="1" hangingPunct="1">
              <a:lnSpc>
                <a:spcPct val="90000"/>
              </a:lnSpc>
            </a:pPr>
            <a:r>
              <a:rPr lang="en-US" altLang="en-US" sz="1800" dirty="0" smtClean="0">
                <a:latin typeface="Palatino Linotype" panose="02040502050505030304" pitchFamily="18" charset="0"/>
                <a:cs typeface="Times New Roman" pitchFamily="18" charset="0"/>
              </a:rPr>
              <a:t>License/Certification numbers</a:t>
            </a:r>
          </a:p>
          <a:p>
            <a:pPr eaLnBrk="1" hangingPunct="1">
              <a:lnSpc>
                <a:spcPct val="90000"/>
              </a:lnSpc>
            </a:pPr>
            <a:r>
              <a:rPr lang="en-US" altLang="en-US" sz="1800" dirty="0" smtClean="0">
                <a:latin typeface="Palatino Linotype" panose="02040502050505030304" pitchFamily="18" charset="0"/>
                <a:cs typeface="Times New Roman" pitchFamily="18" charset="0"/>
              </a:rPr>
              <a:t>Vehicle Identifiers/Serial numbers/License plate numbers</a:t>
            </a:r>
          </a:p>
          <a:p>
            <a:pPr eaLnBrk="1" hangingPunct="1">
              <a:lnSpc>
                <a:spcPct val="90000"/>
              </a:lnSpc>
            </a:pPr>
            <a:r>
              <a:rPr lang="en-US" altLang="en-US" sz="1800" dirty="0" smtClean="0">
                <a:latin typeface="Palatino Linotype" panose="02040502050505030304" pitchFamily="18" charset="0"/>
                <a:cs typeface="Times New Roman" pitchFamily="18" charset="0"/>
              </a:rPr>
              <a:t>Internet protocol addresses</a:t>
            </a:r>
          </a:p>
          <a:p>
            <a:pPr eaLnBrk="1" hangingPunct="1">
              <a:lnSpc>
                <a:spcPct val="90000"/>
              </a:lnSpc>
            </a:pPr>
            <a:r>
              <a:rPr lang="en-US" altLang="en-US" sz="1800" dirty="0" smtClean="0">
                <a:latin typeface="Palatino Linotype" panose="02040502050505030304" pitchFamily="18" charset="0"/>
                <a:cs typeface="Times New Roman" pitchFamily="18" charset="0"/>
              </a:rPr>
              <a:t>Health plan numbers</a:t>
            </a:r>
          </a:p>
          <a:p>
            <a:pPr eaLnBrk="1" hangingPunct="1">
              <a:lnSpc>
                <a:spcPct val="90000"/>
              </a:lnSpc>
            </a:pPr>
            <a:r>
              <a:rPr lang="en-US" altLang="en-US" sz="1800" dirty="0" smtClean="0">
                <a:latin typeface="Palatino Linotype" panose="02040502050505030304" pitchFamily="18" charset="0"/>
                <a:cs typeface="Times New Roman" pitchFamily="18" charset="0"/>
              </a:rPr>
              <a:t>Full face photographic images and any comparable images</a:t>
            </a:r>
          </a:p>
        </p:txBody>
      </p:sp>
      <p:sp>
        <p:nvSpPr>
          <p:cNvPr id="57348" name="Rectangle 4"/>
          <p:cNvSpPr>
            <a:spLocks noGrp="1" noChangeArrowheads="1"/>
          </p:cNvSpPr>
          <p:nvPr>
            <p:ph type="body" sz="half" idx="2"/>
          </p:nvPr>
        </p:nvSpPr>
        <p:spPr>
          <a:xfrm>
            <a:off x="4648200" y="2133600"/>
            <a:ext cx="3830638" cy="3505200"/>
          </a:xfrm>
        </p:spPr>
        <p:txBody>
          <a:bodyPr/>
          <a:lstStyle/>
          <a:p>
            <a:pPr eaLnBrk="1" hangingPunct="1"/>
            <a:r>
              <a:rPr lang="en-US" altLang="en-US" sz="1800" dirty="0" smtClean="0">
                <a:latin typeface="Palatino Linotype" panose="02040502050505030304" pitchFamily="18" charset="0"/>
                <a:cs typeface="Times New Roman" pitchFamily="18" charset="0"/>
              </a:rPr>
              <a:t>Web universal resource locaters (URLs)</a:t>
            </a:r>
          </a:p>
          <a:p>
            <a:pPr eaLnBrk="1" hangingPunct="1"/>
            <a:r>
              <a:rPr lang="en-US" altLang="en-US" sz="1800" dirty="0" smtClean="0">
                <a:latin typeface="Palatino Linotype" panose="02040502050505030304" pitchFamily="18" charset="0"/>
                <a:cs typeface="Times New Roman" pitchFamily="18" charset="0"/>
              </a:rPr>
              <a:t>Any dates related to any individual (date of birth)</a:t>
            </a:r>
          </a:p>
          <a:p>
            <a:pPr eaLnBrk="1" hangingPunct="1"/>
            <a:r>
              <a:rPr lang="en-US" altLang="en-US" sz="1800" dirty="0" smtClean="0">
                <a:latin typeface="Palatino Linotype" panose="02040502050505030304" pitchFamily="18" charset="0"/>
                <a:cs typeface="Times New Roman" pitchFamily="18" charset="0"/>
              </a:rPr>
              <a:t>Telephone numbers</a:t>
            </a:r>
          </a:p>
          <a:p>
            <a:pPr eaLnBrk="1" hangingPunct="1"/>
            <a:r>
              <a:rPr lang="en-US" altLang="en-US" sz="1800" dirty="0" smtClean="0">
                <a:latin typeface="Palatino Linotype" panose="02040502050505030304" pitchFamily="18" charset="0"/>
                <a:cs typeface="Times New Roman" pitchFamily="18" charset="0"/>
              </a:rPr>
              <a:t>Fax numbers	</a:t>
            </a:r>
          </a:p>
          <a:p>
            <a:pPr eaLnBrk="1" hangingPunct="1"/>
            <a:r>
              <a:rPr lang="en-US" altLang="en-US" sz="1800" dirty="0" smtClean="0">
                <a:latin typeface="Palatino Linotype" panose="02040502050505030304" pitchFamily="18" charset="0"/>
                <a:cs typeface="Times New Roman" pitchFamily="18" charset="0"/>
              </a:rPr>
              <a:t>Email addresses</a:t>
            </a:r>
          </a:p>
          <a:p>
            <a:pPr eaLnBrk="1" hangingPunct="1"/>
            <a:r>
              <a:rPr lang="en-US" altLang="en-US" sz="1800" dirty="0" smtClean="0">
                <a:latin typeface="Palatino Linotype" panose="02040502050505030304" pitchFamily="18" charset="0"/>
                <a:cs typeface="Times New Roman" pitchFamily="18" charset="0"/>
              </a:rPr>
              <a:t>Biometric identifiers including finger and voice prints</a:t>
            </a:r>
          </a:p>
          <a:p>
            <a:pPr eaLnBrk="1" hangingPunct="1"/>
            <a:r>
              <a:rPr lang="en-US" altLang="en-US" sz="1800" dirty="0" smtClean="0">
                <a:latin typeface="Palatino Linotype" panose="02040502050505030304" pitchFamily="18" charset="0"/>
                <a:cs typeface="Times New Roman" pitchFamily="18" charset="0"/>
              </a:rPr>
              <a:t>Any other unique identifying number, characteristic or code</a:t>
            </a:r>
          </a:p>
        </p:txBody>
      </p:sp>
      <p:sp>
        <p:nvSpPr>
          <p:cNvPr id="148486" name="Rectangle 6"/>
          <p:cNvSpPr>
            <a:spLocks noChangeArrowheads="1"/>
          </p:cNvSpPr>
          <p:nvPr/>
        </p:nvSpPr>
        <p:spPr bwMode="auto">
          <a:xfrm>
            <a:off x="1981200" y="600075"/>
            <a:ext cx="4572000" cy="6096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Tahoma" pitchFamily="34" charset="0"/>
              </a:defRPr>
            </a:lvl1pPr>
            <a:lvl2pPr>
              <a:defRPr sz="4400" b="1">
                <a:solidFill>
                  <a:schemeClr val="tx2"/>
                </a:solidFill>
                <a:effectLst>
                  <a:outerShdw blurRad="38100" dist="38100" dir="2700000" algn="tl">
                    <a:srgbClr val="000000"/>
                  </a:outerShdw>
                </a:effectLst>
                <a:latin typeface="Tahoma" pitchFamily="34" charset="0"/>
              </a:defRPr>
            </a:lvl2pPr>
            <a:lvl3pPr>
              <a:defRPr sz="4400" b="1">
                <a:solidFill>
                  <a:schemeClr val="tx2"/>
                </a:solidFill>
                <a:effectLst>
                  <a:outerShdw blurRad="38100" dist="38100" dir="2700000" algn="tl">
                    <a:srgbClr val="000000"/>
                  </a:outerShdw>
                </a:effectLst>
                <a:latin typeface="Tahoma" pitchFamily="34" charset="0"/>
              </a:defRPr>
            </a:lvl3pPr>
            <a:lvl4pPr>
              <a:defRPr sz="4400" b="1">
                <a:solidFill>
                  <a:schemeClr val="tx2"/>
                </a:solidFill>
                <a:effectLst>
                  <a:outerShdw blurRad="38100" dist="38100" dir="2700000" algn="tl">
                    <a:srgbClr val="000000"/>
                  </a:outerShdw>
                </a:effectLst>
                <a:latin typeface="Tahoma" pitchFamily="34" charset="0"/>
              </a:defRPr>
            </a:lvl4pPr>
            <a:lvl5pPr>
              <a:defRPr sz="4400" b="1">
                <a:solidFill>
                  <a:schemeClr val="tx2"/>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altLang="en-US" sz="3600" dirty="0">
                <a:solidFill>
                  <a:srgbClr val="FF0000"/>
                </a:solidFill>
                <a:effectLst/>
                <a:latin typeface="Palatino Linotype" panose="02040502050505030304" pitchFamily="18" charset="0"/>
                <a:cs typeface="Times New Roman" pitchFamily="18" charset="0"/>
              </a:rPr>
              <a:t>HIPAA Definitions</a:t>
            </a:r>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18</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71475"/>
            <a:ext cx="123825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1524000" y="381000"/>
            <a:ext cx="5867400" cy="838200"/>
          </a:xfrm>
        </p:spPr>
        <p:txBody>
          <a:bodyPr/>
          <a:lstStyle/>
          <a:p>
            <a:pPr algn="ctr" eaLnBrk="1" hangingPunct="1">
              <a:defRPr/>
            </a:pPr>
            <a:r>
              <a:rPr lang="en-US" altLang="en-US" sz="3600" dirty="0">
                <a:solidFill>
                  <a:srgbClr val="FF0000"/>
                </a:solidFill>
                <a:effectLst/>
                <a:latin typeface="Palatino Linotype" panose="02040502050505030304" pitchFamily="18" charset="0"/>
                <a:cs typeface="Times New Roman" pitchFamily="18" charset="0"/>
              </a:rPr>
              <a:t>HIPAA Definitions</a:t>
            </a:r>
          </a:p>
        </p:txBody>
      </p:sp>
      <p:sp>
        <p:nvSpPr>
          <p:cNvPr id="59395" name="Rectangle 3"/>
          <p:cNvSpPr>
            <a:spLocks noGrp="1" noChangeArrowheads="1"/>
          </p:cNvSpPr>
          <p:nvPr>
            <p:ph type="body" idx="1"/>
          </p:nvPr>
        </p:nvSpPr>
        <p:spPr>
          <a:xfrm>
            <a:off x="362984" y="2743200"/>
            <a:ext cx="3276600" cy="1828800"/>
          </a:xfrm>
          <a:ln>
            <a:solidFill>
              <a:schemeClr val="accent6">
                <a:lumMod val="60000"/>
                <a:lumOff val="40000"/>
              </a:schemeClr>
            </a:solidFill>
          </a:ln>
        </p:spPr>
        <p:txBody>
          <a:bodyPr>
            <a:normAutofit fontScale="85000" lnSpcReduction="10000"/>
          </a:bodyPr>
          <a:lstStyle/>
          <a:p>
            <a:pPr marL="0" indent="0" algn="ctr" eaLnBrk="1" hangingPunct="1">
              <a:buNone/>
            </a:pPr>
            <a:r>
              <a:rPr lang="en-US" altLang="en-US" sz="2000" b="1" dirty="0" smtClean="0">
                <a:solidFill>
                  <a:srgbClr val="FF0000"/>
                </a:solidFill>
                <a:latin typeface="Palatino Linotype" panose="02040502050505030304" pitchFamily="18" charset="0"/>
                <a:cs typeface="Times New Roman" pitchFamily="18" charset="0"/>
              </a:rPr>
              <a:t>Uses</a:t>
            </a:r>
          </a:p>
          <a:p>
            <a:r>
              <a:rPr lang="en-US" altLang="en-US" sz="2400" dirty="0" smtClean="0">
                <a:latin typeface="Palatino Linotype" panose="02040502050505030304" pitchFamily="18" charset="0"/>
                <a:cs typeface="Times New Roman" pitchFamily="18" charset="0"/>
              </a:rPr>
              <a:t>When we review or use PHI internally (i.e. audits, training, customer service, or quality improvement).</a:t>
            </a:r>
          </a:p>
        </p:txBody>
      </p:sp>
      <p:sp>
        <p:nvSpPr>
          <p:cNvPr id="59397" name="TextBox 1"/>
          <p:cNvSpPr txBox="1">
            <a:spLocks noChangeArrowheads="1"/>
          </p:cNvSpPr>
          <p:nvPr/>
        </p:nvSpPr>
        <p:spPr bwMode="auto">
          <a:xfrm>
            <a:off x="2286000" y="1293018"/>
            <a:ext cx="4825014" cy="461963"/>
          </a:xfrm>
          <a:prstGeom prst="rect">
            <a:avLst/>
          </a:prstGeom>
          <a:noFill/>
          <a:ln w="9525">
            <a:noFill/>
            <a:miter lim="800000"/>
            <a:headEnd/>
            <a:tailEnd/>
          </a:ln>
        </p:spPr>
        <p:txBody>
          <a:bodyPr wrap="square">
            <a:spAutoFit/>
          </a:bodyPr>
          <a:lstStyle/>
          <a:p>
            <a:r>
              <a:rPr lang="en-US" sz="2400" b="1" dirty="0"/>
              <a:t>What Are Uses and Disclosures?</a:t>
            </a:r>
          </a:p>
        </p:txBody>
      </p:sp>
      <p:sp>
        <p:nvSpPr>
          <p:cNvPr id="9" name="Rectangle 3"/>
          <p:cNvSpPr txBox="1">
            <a:spLocks noChangeArrowheads="1"/>
          </p:cNvSpPr>
          <p:nvPr/>
        </p:nvSpPr>
        <p:spPr bwMode="auto">
          <a:xfrm>
            <a:off x="5472714" y="2667000"/>
            <a:ext cx="3276599" cy="1981200"/>
          </a:xfrm>
          <a:prstGeom prst="rect">
            <a:avLst/>
          </a:prstGeom>
          <a:noFill/>
          <a:ln w="9525">
            <a:solidFill>
              <a:schemeClr val="accent6">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lgn="ctr" eaLnBrk="1" hangingPunct="1">
              <a:buNone/>
            </a:pPr>
            <a:r>
              <a:rPr lang="en-US" altLang="en-US" sz="1600" b="1" dirty="0" smtClean="0">
                <a:solidFill>
                  <a:srgbClr val="FF0000"/>
                </a:solidFill>
                <a:latin typeface="Palatino Linotype" panose="02040502050505030304" pitchFamily="18" charset="0"/>
                <a:cs typeface="Times New Roman" pitchFamily="18" charset="0"/>
              </a:rPr>
              <a:t>Disclosures: </a:t>
            </a:r>
          </a:p>
          <a:p>
            <a:pPr eaLnBrk="1" hangingPunct="1"/>
            <a:r>
              <a:rPr lang="en-US" altLang="en-US" sz="1800" dirty="0" smtClean="0">
                <a:solidFill>
                  <a:schemeClr val="tx1">
                    <a:lumMod val="50000"/>
                    <a:lumOff val="50000"/>
                  </a:schemeClr>
                </a:solidFill>
                <a:latin typeface="Palatino Linotype" panose="02040502050505030304" pitchFamily="18" charset="0"/>
                <a:cs typeface="Times New Roman" pitchFamily="18" charset="0"/>
              </a:rPr>
              <a:t>When we release or provide PHI to someone (i.e. attorney, patient or faxing records to another provider).</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19</a:t>
            </a:fld>
            <a:endParaRPr lang="en-US" dirty="0"/>
          </a:p>
        </p:txBody>
      </p:sp>
      <p:pic>
        <p:nvPicPr>
          <p:cNvPr id="11" name="Picture 10" descr="https://tse1.mm.bing.net/th?&amp;id=JN.COObQcIDvADw6XnhMB0yH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2667000"/>
            <a:ext cx="1752600" cy="167640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38150" y="1524000"/>
            <a:ext cx="4114800" cy="3776472"/>
          </a:xfrm>
          <a:prstGeom prst="rect">
            <a:avLst/>
          </a:prstGeom>
        </p:spPr>
        <p:txBody>
          <a:bodyPr>
            <a:normAutofit fontScale="92500"/>
          </a:bodyPr>
          <a:lstStyle/>
          <a:p>
            <a:pPr marL="452437" indent="-342900">
              <a:buFont typeface="+mj-lt"/>
              <a:buAutoNum type="arabicPeriod"/>
            </a:pPr>
            <a:r>
              <a:rPr lang="en-US" sz="2400" dirty="0" smtClean="0">
                <a:latin typeface="+mn-lt"/>
                <a:cs typeface="Times New Roman" panose="02020603050405020304" pitchFamily="18" charset="0"/>
              </a:rPr>
              <a:t>What is HIPAA?</a:t>
            </a:r>
          </a:p>
          <a:p>
            <a:pPr marL="452437" indent="-342900">
              <a:buFont typeface="+mj-lt"/>
              <a:buAutoNum type="arabicPeriod"/>
            </a:pPr>
            <a:r>
              <a:rPr lang="en-US" sz="2400" dirty="0" smtClean="0">
                <a:latin typeface="+mn-lt"/>
                <a:cs typeface="Times New Roman" panose="02020603050405020304" pitchFamily="18" charset="0"/>
              </a:rPr>
              <a:t>Why is HIPAA Important?</a:t>
            </a:r>
          </a:p>
          <a:p>
            <a:pPr marL="452437" indent="-342900">
              <a:buFont typeface="+mj-lt"/>
              <a:buAutoNum type="arabicPeriod"/>
            </a:pPr>
            <a:r>
              <a:rPr lang="en-US" sz="2400" dirty="0" smtClean="0">
                <a:latin typeface="+mn-lt"/>
                <a:cs typeface="Times New Roman" panose="02020603050405020304" pitchFamily="18" charset="0"/>
              </a:rPr>
              <a:t>HIPAA Definitions</a:t>
            </a:r>
          </a:p>
          <a:p>
            <a:pPr marL="452437" indent="-342900">
              <a:buFont typeface="+mj-lt"/>
              <a:buAutoNum type="arabicPeriod"/>
            </a:pPr>
            <a:r>
              <a:rPr lang="en-US" sz="2400" dirty="0" smtClean="0">
                <a:latin typeface="+mn-lt"/>
                <a:cs typeface="Times New Roman" panose="02020603050405020304" pitchFamily="18" charset="0"/>
              </a:rPr>
              <a:t>HIPAA Enforcement</a:t>
            </a:r>
          </a:p>
          <a:p>
            <a:pPr marL="452437" indent="-342900">
              <a:buFont typeface="+mj-lt"/>
              <a:buAutoNum type="arabicPeriod"/>
            </a:pPr>
            <a:r>
              <a:rPr lang="en-US" sz="2400" dirty="0" smtClean="0">
                <a:latin typeface="+mn-lt"/>
                <a:cs typeface="Times New Roman" panose="02020603050405020304" pitchFamily="18" charset="0"/>
              </a:rPr>
              <a:t>Patient Rights</a:t>
            </a:r>
          </a:p>
          <a:p>
            <a:pPr marL="452437" indent="-342900">
              <a:buFont typeface="+mj-lt"/>
              <a:buAutoNum type="arabicPeriod"/>
            </a:pPr>
            <a:r>
              <a:rPr lang="en-US" sz="2400" dirty="0" smtClean="0">
                <a:latin typeface="+mn-lt"/>
                <a:cs typeface="Times New Roman" panose="02020603050405020304" pitchFamily="18" charset="0"/>
              </a:rPr>
              <a:t>HIPAA Privacy Requirements</a:t>
            </a:r>
          </a:p>
          <a:p>
            <a:pPr marL="452437" indent="-342900">
              <a:buFont typeface="+mj-lt"/>
              <a:buAutoNum type="arabicPeriod"/>
            </a:pPr>
            <a:r>
              <a:rPr lang="en-US" sz="2400" dirty="0" smtClean="0">
                <a:latin typeface="+mn-lt"/>
                <a:cs typeface="Times New Roman" panose="02020603050405020304" pitchFamily="18" charset="0"/>
              </a:rPr>
              <a:t>The Breach Notification Rule</a:t>
            </a:r>
            <a:endParaRPr lang="en-US" sz="2400" dirty="0">
              <a:latin typeface="+mn-lt"/>
              <a:cs typeface="Times New Roman" panose="02020603050405020304" pitchFamily="18" charset="0"/>
            </a:endParaRPr>
          </a:p>
        </p:txBody>
      </p:sp>
      <p:sp>
        <p:nvSpPr>
          <p:cNvPr id="4" name="Content Placeholder 3"/>
          <p:cNvSpPr>
            <a:spLocks noGrp="1"/>
          </p:cNvSpPr>
          <p:nvPr>
            <p:ph sz="half" idx="2"/>
          </p:nvPr>
        </p:nvSpPr>
        <p:spPr>
          <a:xfrm>
            <a:off x="4543424" y="1447801"/>
            <a:ext cx="4067175" cy="3733800"/>
          </a:xfrm>
        </p:spPr>
        <p:txBody>
          <a:bodyPr>
            <a:normAutofit lnSpcReduction="10000"/>
          </a:bodyPr>
          <a:lstStyle/>
          <a:p>
            <a:pPr marL="566737" indent="-457200">
              <a:buAutoNum type="arabicPeriod" startAt="8"/>
            </a:pPr>
            <a:r>
              <a:rPr lang="en-US" sz="2400" dirty="0" smtClean="0">
                <a:latin typeface="+mn-lt"/>
                <a:cs typeface="Times New Roman" panose="02020603050405020304" pitchFamily="18" charset="0"/>
              </a:rPr>
              <a:t>Release of Information (ROI)</a:t>
            </a:r>
          </a:p>
          <a:p>
            <a:pPr marL="566737" indent="-457200">
              <a:buAutoNum type="arabicPeriod" startAt="8"/>
            </a:pPr>
            <a:r>
              <a:rPr lang="en-US" sz="2400" dirty="0" smtClean="0">
                <a:latin typeface="+mn-lt"/>
                <a:cs typeface="Times New Roman" panose="02020603050405020304" pitchFamily="18" charset="0"/>
              </a:rPr>
              <a:t>HIPAA Security Rule</a:t>
            </a:r>
          </a:p>
          <a:p>
            <a:pPr marL="566737" indent="-457200">
              <a:buAutoNum type="arabicPeriod" startAt="8"/>
            </a:pPr>
            <a:r>
              <a:rPr lang="en-US" sz="2400" dirty="0" smtClean="0">
                <a:latin typeface="+mn-lt"/>
                <a:cs typeface="Times New Roman" panose="02020603050405020304" pitchFamily="18" charset="0"/>
              </a:rPr>
              <a:t>PHI Safeguarding Tips</a:t>
            </a:r>
          </a:p>
          <a:p>
            <a:pPr marL="566737" indent="-457200">
              <a:buAutoNum type="arabicPeriod" startAt="8"/>
            </a:pPr>
            <a:r>
              <a:rPr lang="en-US" sz="2400" dirty="0" smtClean="0">
                <a:latin typeface="+mn-lt"/>
                <a:cs typeface="Times New Roman" panose="02020603050405020304" pitchFamily="18" charset="0"/>
              </a:rPr>
              <a:t>Business Associate Agreements</a:t>
            </a:r>
          </a:p>
          <a:p>
            <a:pPr marL="566737" indent="-457200">
              <a:buAutoNum type="arabicPeriod" startAt="8"/>
            </a:pPr>
            <a:r>
              <a:rPr lang="en-US" sz="2400" dirty="0" smtClean="0">
                <a:latin typeface="+mn-lt"/>
                <a:cs typeface="Times New Roman" panose="02020603050405020304" pitchFamily="18" charset="0"/>
              </a:rPr>
              <a:t>HIPAA Violations and Complaints</a:t>
            </a:r>
          </a:p>
          <a:p>
            <a:pPr marL="566737" indent="-457200">
              <a:buAutoNum type="arabicPeriod" startAt="8"/>
            </a:pPr>
            <a:r>
              <a:rPr lang="en-US" sz="2400" dirty="0" smtClean="0">
                <a:latin typeface="+mn-lt"/>
                <a:cs typeface="Times New Roman" panose="02020603050405020304" pitchFamily="18" charset="0"/>
              </a:rPr>
              <a:t>Discussion Slides</a:t>
            </a:r>
            <a:endParaRPr lang="en-US" sz="2400" dirty="0">
              <a:latin typeface="+mn-lt"/>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pPr>
              <a:defRPr/>
            </a:pPr>
            <a:fld id="{BFC3F571-1379-4C82-83A2-0E6C7CDF3B78}" type="slidenum">
              <a:rPr lang="en-US" smtClean="0"/>
              <a:pPr>
                <a:defRPr/>
              </a:pPr>
              <a:t>2</a:t>
            </a:fld>
            <a:endParaRPr lang="en-US" dirty="0"/>
          </a:p>
        </p:txBody>
      </p:sp>
      <p:sp>
        <p:nvSpPr>
          <p:cNvPr id="12" name="Rectangle 2"/>
          <p:cNvSpPr txBox="1">
            <a:spLocks noChangeArrowheads="1"/>
          </p:cNvSpPr>
          <p:nvPr/>
        </p:nvSpPr>
        <p:spPr>
          <a:xfrm>
            <a:off x="533400" y="457200"/>
            <a:ext cx="8077200"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eaLnBrk="1" hangingPunct="1">
              <a:defRPr/>
            </a:pPr>
            <a:r>
              <a:rPr lang="en-US" altLang="en-US" sz="3600" dirty="0" smtClean="0">
                <a:solidFill>
                  <a:schemeClr val="accent6">
                    <a:lumMod val="60000"/>
                    <a:lumOff val="40000"/>
                  </a:schemeClr>
                </a:solidFill>
                <a:effectLst/>
                <a:latin typeface="+mn-lt"/>
                <a:cs typeface="Times New Roman" pitchFamily="18" charset="0"/>
              </a:rPr>
              <a:t>Privacy and Security Training Sections</a:t>
            </a:r>
            <a:endParaRPr lang="en-US" altLang="en-US" sz="3600" dirty="0">
              <a:solidFill>
                <a:schemeClr val="accent6">
                  <a:lumMod val="60000"/>
                  <a:lumOff val="40000"/>
                </a:schemeClr>
              </a:solidFill>
              <a:effectLst/>
              <a:latin typeface="+mn-lt"/>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743200" y="381000"/>
            <a:ext cx="4038600" cy="792162"/>
          </a:xfrm>
        </p:spPr>
        <p:txBody>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HIPAA Definitions</a:t>
            </a:r>
          </a:p>
        </p:txBody>
      </p:sp>
      <p:sp>
        <p:nvSpPr>
          <p:cNvPr id="61443" name="Rectangle 3"/>
          <p:cNvSpPr>
            <a:spLocks noGrp="1" noChangeArrowheads="1"/>
          </p:cNvSpPr>
          <p:nvPr>
            <p:ph type="body" idx="1"/>
          </p:nvPr>
        </p:nvSpPr>
        <p:spPr>
          <a:xfrm>
            <a:off x="685800" y="1981200"/>
            <a:ext cx="8153400" cy="2667000"/>
          </a:xfrm>
        </p:spPr>
        <p:txBody>
          <a:bodyPr>
            <a:normAutofit lnSpcReduction="10000"/>
          </a:bodyPr>
          <a:lstStyle/>
          <a:p>
            <a:pPr lvl="1" eaLnBrk="1" hangingPunct="1">
              <a:lnSpc>
                <a:spcPct val="90000"/>
              </a:lnSpc>
            </a:pPr>
            <a:r>
              <a:rPr lang="en-US" altLang="en-US" sz="2000" dirty="0" smtClean="0">
                <a:latin typeface="Palatino Linotype" panose="02040502050505030304" pitchFamily="18" charset="0"/>
                <a:cs typeface="Times New Roman" pitchFamily="18" charset="0"/>
              </a:rPr>
              <a:t>To use or disclose/release only the minimum necessary to accomplish intended purposes of the use, disclosure, or request.</a:t>
            </a:r>
          </a:p>
          <a:p>
            <a:pPr lvl="1" eaLnBrk="1" hangingPunct="1">
              <a:lnSpc>
                <a:spcPct val="90000"/>
              </a:lnSpc>
            </a:pPr>
            <a:r>
              <a:rPr lang="en-US" altLang="en-US" sz="2000" dirty="0" smtClean="0">
                <a:latin typeface="Palatino Linotype" panose="02040502050505030304" pitchFamily="18" charset="0"/>
                <a:cs typeface="Times New Roman" pitchFamily="18" charset="0"/>
              </a:rPr>
              <a:t>Requests from employees at Green Hills Direct Family Care:</a:t>
            </a:r>
          </a:p>
          <a:p>
            <a:pPr lvl="2" eaLnBrk="1" hangingPunct="1">
              <a:lnSpc>
                <a:spcPct val="90000"/>
              </a:lnSpc>
            </a:pPr>
            <a:r>
              <a:rPr lang="en-US" altLang="en-US" sz="2000" dirty="0" smtClean="0">
                <a:latin typeface="Palatino Linotype" panose="02040502050505030304" pitchFamily="18" charset="0"/>
                <a:cs typeface="Times New Roman" pitchFamily="18" charset="0"/>
              </a:rPr>
              <a:t>Identify each workforce member who needs to access PHI.</a:t>
            </a:r>
          </a:p>
          <a:p>
            <a:pPr lvl="2" eaLnBrk="1" hangingPunct="1">
              <a:lnSpc>
                <a:spcPct val="90000"/>
              </a:lnSpc>
            </a:pPr>
            <a:r>
              <a:rPr lang="en-US" altLang="en-US" sz="2000" dirty="0" smtClean="0">
                <a:latin typeface="Palatino Linotype" panose="02040502050505030304" pitchFamily="18" charset="0"/>
                <a:cs typeface="Times New Roman" pitchFamily="18" charset="0"/>
              </a:rPr>
              <a:t>Limit the PHI provided on a </a:t>
            </a:r>
            <a:r>
              <a:rPr lang="en-US" altLang="en-US" sz="2000" b="1" dirty="0" smtClean="0">
                <a:solidFill>
                  <a:srgbClr val="FF0000"/>
                </a:solidFill>
                <a:latin typeface="Palatino Linotype" panose="02040502050505030304" pitchFamily="18" charset="0"/>
                <a:cs typeface="Times New Roman" pitchFamily="18" charset="0"/>
              </a:rPr>
              <a:t>“need-to-know” </a:t>
            </a:r>
            <a:r>
              <a:rPr lang="en-US" altLang="en-US" sz="2000" dirty="0" smtClean="0">
                <a:latin typeface="Palatino Linotype" panose="02040502050505030304" pitchFamily="18" charset="0"/>
                <a:cs typeface="Times New Roman" pitchFamily="18" charset="0"/>
              </a:rPr>
              <a:t>basis.</a:t>
            </a:r>
          </a:p>
          <a:p>
            <a:pPr lvl="1" eaLnBrk="1" hangingPunct="1">
              <a:lnSpc>
                <a:spcPct val="90000"/>
              </a:lnSpc>
            </a:pPr>
            <a:r>
              <a:rPr lang="en-US" altLang="en-US" sz="2000" dirty="0" smtClean="0">
                <a:latin typeface="Palatino Linotype" panose="02040502050505030304" pitchFamily="18" charset="0"/>
                <a:cs typeface="Times New Roman" pitchFamily="18" charset="0"/>
              </a:rPr>
              <a:t>Requests from individuals not employed at Green Hills Direct Family Care</a:t>
            </a:r>
          </a:p>
          <a:p>
            <a:pPr lvl="2" eaLnBrk="1" hangingPunct="1">
              <a:lnSpc>
                <a:spcPct val="90000"/>
              </a:lnSpc>
            </a:pPr>
            <a:r>
              <a:rPr lang="en-US" altLang="en-US" sz="2000" dirty="0" smtClean="0">
                <a:latin typeface="Palatino Linotype" panose="02040502050505030304" pitchFamily="18" charset="0"/>
                <a:cs typeface="Times New Roman" pitchFamily="18" charset="0"/>
              </a:rPr>
              <a:t>Limit the PHI provided to what is needed to accomplish the purpose for which the request was made.</a:t>
            </a:r>
          </a:p>
        </p:txBody>
      </p:sp>
      <p:sp>
        <p:nvSpPr>
          <p:cNvPr id="61445" name="TextBox 1"/>
          <p:cNvSpPr txBox="1">
            <a:spLocks noChangeArrowheads="1"/>
          </p:cNvSpPr>
          <p:nvPr/>
        </p:nvSpPr>
        <p:spPr bwMode="auto">
          <a:xfrm>
            <a:off x="2590800" y="1294607"/>
            <a:ext cx="4397358" cy="424732"/>
          </a:xfrm>
          <a:prstGeom prst="rect">
            <a:avLst/>
          </a:prstGeom>
          <a:noFill/>
          <a:ln w="9525">
            <a:noFill/>
            <a:miter lim="800000"/>
            <a:headEnd/>
            <a:tailEnd/>
          </a:ln>
        </p:spPr>
        <p:txBody>
          <a:bodyPr wrap="none">
            <a:spAutoFit/>
          </a:bodyPr>
          <a:lstStyle/>
          <a:p>
            <a:pPr>
              <a:lnSpc>
                <a:spcPct val="90000"/>
              </a:lnSpc>
            </a:pPr>
            <a:r>
              <a:rPr lang="en-US" altLang="en-US" sz="2400" b="1" dirty="0">
                <a:latin typeface="Palatino Linotype" panose="02040502050505030304" pitchFamily="18" charset="0"/>
              </a:rPr>
              <a:t>What is Minimum Necessary?</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457200" y="1143000"/>
            <a:ext cx="8229600" cy="609600"/>
          </a:xfrm>
        </p:spPr>
        <p:txBody>
          <a:bodyPr>
            <a:normAutofit fontScale="90000"/>
          </a:bodyPr>
          <a:lstStyle/>
          <a:p>
            <a:pPr eaLnBrk="1" hangingPunct="1">
              <a:defRPr/>
            </a:pPr>
            <a:r>
              <a:rPr lang="en-US" altLang="en-US" sz="2400" dirty="0">
                <a:solidFill>
                  <a:schemeClr val="tx1"/>
                </a:solidFill>
                <a:effectLst/>
                <a:latin typeface="Palatino Linotype" panose="02040502050505030304" pitchFamily="18" charset="0"/>
                <a:cs typeface="Times New Roman" pitchFamily="18" charset="0"/>
              </a:rPr>
              <a:t>What is </a:t>
            </a:r>
            <a:r>
              <a:rPr lang="en-US" altLang="en-US" sz="2400" dirty="0" smtClean="0">
                <a:solidFill>
                  <a:schemeClr val="tx1"/>
                </a:solidFill>
                <a:effectLst/>
                <a:latin typeface="Palatino Linotype" panose="02040502050505030304" pitchFamily="18" charset="0"/>
                <a:cs typeface="Times New Roman" pitchFamily="18" charset="0"/>
              </a:rPr>
              <a:t>Treatment, Payment and Health Care Operations (TPO)?</a:t>
            </a:r>
            <a:endParaRPr lang="en-US" altLang="en-US" sz="2400" dirty="0">
              <a:solidFill>
                <a:schemeClr val="tx1"/>
              </a:solidFill>
              <a:effectLst/>
              <a:latin typeface="Palatino Linotype" panose="02040502050505030304" pitchFamily="18" charset="0"/>
              <a:cs typeface="Times New Roman" pitchFamily="18" charset="0"/>
            </a:endParaRPr>
          </a:p>
        </p:txBody>
      </p:sp>
      <p:sp>
        <p:nvSpPr>
          <p:cNvPr id="63491" name="Rectangle 3"/>
          <p:cNvSpPr>
            <a:spLocks noGrp="1" noChangeArrowheads="1"/>
          </p:cNvSpPr>
          <p:nvPr>
            <p:ph type="body" idx="1"/>
          </p:nvPr>
        </p:nvSpPr>
        <p:spPr>
          <a:xfrm>
            <a:off x="228600" y="1905000"/>
            <a:ext cx="8534400" cy="2133600"/>
          </a:xfrm>
        </p:spPr>
        <p:txBody>
          <a:bodyPr>
            <a:normAutofit fontScale="85000" lnSpcReduction="20000"/>
          </a:bodyPr>
          <a:lstStyle/>
          <a:p>
            <a:pPr eaLnBrk="1" hangingPunct="1">
              <a:lnSpc>
                <a:spcPct val="110000"/>
              </a:lnSpc>
            </a:pPr>
            <a:r>
              <a:rPr lang="en-US" altLang="en-US" sz="1800" dirty="0" smtClean="0">
                <a:latin typeface="Palatino Linotype" panose="02040502050505030304" pitchFamily="18" charset="0"/>
                <a:cs typeface="Times New Roman" pitchFamily="18" charset="0"/>
              </a:rPr>
              <a:t>HIPAA allows Uses and/or Disclosure of PHI for purpose of:</a:t>
            </a:r>
          </a:p>
          <a:p>
            <a:pPr lvl="1" eaLnBrk="1" hangingPunct="1">
              <a:lnSpc>
                <a:spcPct val="110000"/>
              </a:lnSpc>
            </a:pPr>
            <a:r>
              <a:rPr lang="en-US" altLang="en-US" sz="1800" b="1" dirty="0" smtClean="0">
                <a:solidFill>
                  <a:srgbClr val="FF0000"/>
                </a:solidFill>
                <a:latin typeface="Palatino Linotype" panose="02040502050505030304" pitchFamily="18" charset="0"/>
                <a:cs typeface="Times New Roman" pitchFamily="18" charset="0"/>
              </a:rPr>
              <a:t>Treatment</a:t>
            </a:r>
            <a:r>
              <a:rPr lang="en-US" altLang="en-US" sz="1800" dirty="0" smtClean="0">
                <a:latin typeface="Palatino Linotype" panose="02040502050505030304" pitchFamily="18" charset="0"/>
                <a:cs typeface="Times New Roman" pitchFamily="18" charset="0"/>
              </a:rPr>
              <a:t> – providing care to patients.</a:t>
            </a:r>
          </a:p>
          <a:p>
            <a:pPr lvl="1" eaLnBrk="1" hangingPunct="1">
              <a:lnSpc>
                <a:spcPct val="110000"/>
              </a:lnSpc>
            </a:pPr>
            <a:r>
              <a:rPr lang="en-US" altLang="en-US" sz="1800" b="1" dirty="0" smtClean="0">
                <a:solidFill>
                  <a:srgbClr val="FF0000"/>
                </a:solidFill>
                <a:latin typeface="Palatino Linotype" panose="02040502050505030304" pitchFamily="18" charset="0"/>
                <a:cs typeface="Times New Roman" pitchFamily="18" charset="0"/>
              </a:rPr>
              <a:t>Payment</a:t>
            </a:r>
            <a:r>
              <a:rPr lang="en-US" altLang="en-US" sz="1800" dirty="0" smtClean="0">
                <a:latin typeface="Palatino Linotype" panose="02040502050505030304" pitchFamily="18" charset="0"/>
                <a:cs typeface="Times New Roman" pitchFamily="18" charset="0"/>
              </a:rPr>
              <a:t> – the provision of benefits and premium payment.</a:t>
            </a:r>
          </a:p>
          <a:p>
            <a:pPr lvl="1" eaLnBrk="1" hangingPunct="1">
              <a:lnSpc>
                <a:spcPct val="110000"/>
              </a:lnSpc>
            </a:pPr>
            <a:r>
              <a:rPr lang="en-US" altLang="en-US" sz="1800" b="1" dirty="0" smtClean="0">
                <a:solidFill>
                  <a:srgbClr val="FF0000"/>
                </a:solidFill>
                <a:latin typeface="Palatino Linotype" panose="02040502050505030304" pitchFamily="18" charset="0"/>
                <a:cs typeface="Times New Roman" pitchFamily="18" charset="0"/>
              </a:rPr>
              <a:t>Health Care Operations</a:t>
            </a:r>
            <a:r>
              <a:rPr lang="en-US" altLang="en-US" sz="1800" dirty="0" smtClean="0">
                <a:latin typeface="Palatino Linotype" panose="02040502050505030304" pitchFamily="18" charset="0"/>
                <a:cs typeface="Times New Roman" pitchFamily="18" charset="0"/>
              </a:rPr>
              <a:t> – normal business activities (i.e. reporting, quality improvement, training, auditing, customer service and resolution of grievances data collection and eligibility checks and accreditation).</a:t>
            </a:r>
          </a:p>
          <a:p>
            <a:pPr lvl="1" eaLnBrk="1" hangingPunct="1">
              <a:lnSpc>
                <a:spcPct val="110000"/>
              </a:lnSpc>
            </a:pPr>
            <a:endParaRPr lang="en-US" altLang="en-US" sz="1800" dirty="0">
              <a:latin typeface="Palatino Linotype" panose="02040502050505030304" pitchFamily="18" charset="0"/>
              <a:cs typeface="Times New Roman" pitchFamily="18" charset="0"/>
            </a:endParaRPr>
          </a:p>
          <a:p>
            <a:pPr lvl="1" eaLnBrk="1" hangingPunct="1">
              <a:lnSpc>
                <a:spcPct val="110000"/>
              </a:lnSpc>
            </a:pPr>
            <a:r>
              <a:rPr lang="en-US" altLang="en-US" sz="1800" dirty="0" smtClean="0">
                <a:latin typeface="Palatino Linotype" panose="02040502050505030304" pitchFamily="18" charset="0"/>
                <a:cs typeface="Times New Roman" pitchFamily="18" charset="0"/>
              </a:rPr>
              <a:t>PHI used outside of TPO is not allowed without a signed authorization.</a:t>
            </a:r>
          </a:p>
        </p:txBody>
      </p:sp>
      <p:sp>
        <p:nvSpPr>
          <p:cNvPr id="63492" name="Rectangle 5"/>
          <p:cNvSpPr>
            <a:spLocks noChangeArrowheads="1"/>
          </p:cNvSpPr>
          <p:nvPr/>
        </p:nvSpPr>
        <p:spPr bwMode="auto">
          <a:xfrm>
            <a:off x="1905000" y="457200"/>
            <a:ext cx="5029200" cy="6858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21</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33" y="4343400"/>
            <a:ext cx="372021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057400" y="2133600"/>
            <a:ext cx="4876800" cy="643060"/>
          </a:xfrm>
        </p:spPr>
        <p:txBody>
          <a:bodyPr>
            <a:noAutofit/>
          </a:bodyPr>
          <a:lstStyle/>
          <a:p>
            <a:pPr algn="ctr"/>
            <a:r>
              <a:rPr lang="en-US" sz="6000" dirty="0" smtClean="0">
                <a:solidFill>
                  <a:srgbClr val="FF0000"/>
                </a:solidFill>
                <a:latin typeface="Palatino Linotype" panose="02040502050505030304" pitchFamily="18" charset="0"/>
                <a:cs typeface="Times New Roman" panose="02020603050405020304" pitchFamily="18" charset="0"/>
              </a:rPr>
              <a:t>Section IV</a:t>
            </a:r>
            <a:endParaRPr lang="en-US" sz="6000" dirty="0">
              <a:solidFill>
                <a:srgbClr val="FF0000"/>
              </a:solidFill>
              <a:latin typeface="Palatino Linotype" panose="02040502050505030304" pitchFamily="18" charset="0"/>
              <a:cs typeface="Times New Roman" panose="02020603050405020304" pitchFamily="18" charset="0"/>
            </a:endParaRPr>
          </a:p>
        </p:txBody>
      </p:sp>
      <p:sp>
        <p:nvSpPr>
          <p:cNvPr id="8" name="Subtitle 7"/>
          <p:cNvSpPr>
            <a:spLocks noGrp="1"/>
          </p:cNvSpPr>
          <p:nvPr>
            <p:ph type="subTitle" idx="1"/>
          </p:nvPr>
        </p:nvSpPr>
        <p:spPr>
          <a:xfrm>
            <a:off x="2057400" y="2971800"/>
            <a:ext cx="5145087" cy="533400"/>
          </a:xfrm>
        </p:spPr>
        <p:txBody>
          <a:bodyPr>
            <a:normAutofit lnSpcReduction="10000"/>
          </a:bodyPr>
          <a:lstStyle/>
          <a:p>
            <a:pPr algn="ctr"/>
            <a:r>
              <a:rPr lang="en-US" sz="3200" b="1" dirty="0" smtClean="0">
                <a:latin typeface="Palatino Linotype" panose="02040502050505030304" pitchFamily="18" charset="0"/>
                <a:cs typeface="Times New Roman" panose="02020603050405020304" pitchFamily="18" charset="0"/>
              </a:rPr>
              <a:t>HIPAA Enforcement</a:t>
            </a:r>
            <a:endParaRPr lang="en-US" sz="3200" b="1" dirty="0">
              <a:latin typeface="Palatino Linotype" panose="02040502050505030304" pitchFamily="18" charset="0"/>
              <a:cs typeface="Times New Roman" panose="02020603050405020304" pitchFamily="18" charset="0"/>
            </a:endParaRPr>
          </a:p>
        </p:txBody>
      </p:sp>
      <p:pic>
        <p:nvPicPr>
          <p:cNvPr id="5" name="Picture 4" descr="https://tse2.mm.bing.net/th?id=JN.OHbE6Lmq%2bzgixA%2b9%2f3F3IA&amp;w=273&amp;h=180&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694112"/>
            <a:ext cx="1515427" cy="1030288"/>
          </a:xfrm>
          <a:prstGeom prst="rect">
            <a:avLst/>
          </a:prstGeom>
          <a:noFill/>
          <a:ln>
            <a:noFill/>
          </a:ln>
        </p:spPr>
      </p:pic>
      <p:sp>
        <p:nvSpPr>
          <p:cNvPr id="3" name="Slide Number Placeholder 2"/>
          <p:cNvSpPr>
            <a:spLocks noGrp="1"/>
          </p:cNvSpPr>
          <p:nvPr>
            <p:ph type="sldNum" sz="quarter" idx="11"/>
          </p:nvPr>
        </p:nvSpPr>
        <p:spPr/>
        <p:txBody>
          <a:bodyPr/>
          <a:lstStyle/>
          <a:p>
            <a:fld id="{2EC48678-3D1A-43A1-9566-DFEB0905CC65}" type="slidenum">
              <a:rPr lang="en-US" smtClean="0"/>
              <a:t>22</a:t>
            </a:fld>
            <a:endParaRPr lang="en-US"/>
          </a:p>
        </p:txBody>
      </p:sp>
    </p:spTree>
    <p:extLst>
      <p:ext uri="{BB962C8B-B14F-4D97-AF65-F5344CB8AC3E}">
        <p14:creationId xmlns:p14="http://schemas.microsoft.com/office/powerpoint/2010/main" val="494570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914400" y="533400"/>
            <a:ext cx="6934200" cy="792162"/>
          </a:xfrm>
        </p:spPr>
        <p:txBody>
          <a:bodyPr>
            <a:normAutofit fontScale="90000"/>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Why Do We Need to Protect PHI? </a:t>
            </a:r>
          </a:p>
        </p:txBody>
      </p:sp>
      <p:sp>
        <p:nvSpPr>
          <p:cNvPr id="65539" name="Rectangle 3"/>
          <p:cNvSpPr>
            <a:spLocks noGrp="1" noChangeArrowheads="1"/>
          </p:cNvSpPr>
          <p:nvPr>
            <p:ph type="body" idx="1"/>
          </p:nvPr>
        </p:nvSpPr>
        <p:spPr>
          <a:xfrm>
            <a:off x="1219200" y="1600200"/>
            <a:ext cx="7239000" cy="1905000"/>
          </a:xfrm>
        </p:spPr>
        <p:txBody>
          <a:bodyPr/>
          <a:lstStyle/>
          <a:p>
            <a:pPr eaLnBrk="1" hangingPunct="1"/>
            <a:r>
              <a:rPr lang="en-US" altLang="en-US" sz="2000" dirty="0" smtClean="0">
                <a:latin typeface="Palatino Linotype" panose="02040502050505030304" pitchFamily="18" charset="0"/>
                <a:cs typeface="Times New Roman" pitchFamily="18" charset="0"/>
              </a:rPr>
              <a:t>It’s the law.</a:t>
            </a:r>
          </a:p>
          <a:p>
            <a:pPr eaLnBrk="1" hangingPunct="1"/>
            <a:r>
              <a:rPr lang="en-US" altLang="en-US" sz="2000" dirty="0" smtClean="0">
                <a:latin typeface="Palatino Linotype" panose="02040502050505030304" pitchFamily="18" charset="0"/>
                <a:cs typeface="Times New Roman" pitchFamily="18" charset="0"/>
              </a:rPr>
              <a:t>To protect our reputation.</a:t>
            </a:r>
          </a:p>
          <a:p>
            <a:pPr eaLnBrk="1" hangingPunct="1"/>
            <a:r>
              <a:rPr lang="en-US" altLang="en-US" sz="2000" dirty="0" smtClean="0">
                <a:latin typeface="Palatino Linotype" panose="02040502050505030304" pitchFamily="18" charset="0"/>
                <a:cs typeface="Times New Roman" pitchFamily="18" charset="0"/>
              </a:rPr>
              <a:t>To avoid potential withholding of federal Medicaid and Medicare funds.</a:t>
            </a:r>
          </a:p>
          <a:p>
            <a:pPr eaLnBrk="1" hangingPunct="1"/>
            <a:r>
              <a:rPr lang="en-US" altLang="en-US" sz="2000" dirty="0" smtClean="0">
                <a:latin typeface="Palatino Linotype" panose="02040502050505030304" pitchFamily="18" charset="0"/>
                <a:cs typeface="Times New Roman" pitchFamily="18" charset="0"/>
              </a:rPr>
              <a:t>To build trust between providers and patients.</a:t>
            </a:r>
          </a:p>
        </p:txBody>
      </p:sp>
      <p:sp>
        <p:nvSpPr>
          <p:cNvPr id="65541" name="TextBox 1"/>
          <p:cNvSpPr txBox="1">
            <a:spLocks noChangeArrowheads="1"/>
          </p:cNvSpPr>
          <p:nvPr/>
        </p:nvSpPr>
        <p:spPr bwMode="auto">
          <a:xfrm>
            <a:off x="228600" y="5410200"/>
            <a:ext cx="8686800" cy="1354217"/>
          </a:xfrm>
          <a:prstGeom prst="rect">
            <a:avLst/>
          </a:prstGeom>
          <a:noFill/>
          <a:ln w="9525">
            <a:noFill/>
            <a:miter lim="800000"/>
            <a:headEnd/>
            <a:tailEnd/>
          </a:ln>
        </p:spPr>
        <p:txBody>
          <a:bodyPr>
            <a:spAutoFit/>
          </a:bodyPr>
          <a:lstStyle/>
          <a:p>
            <a:pPr marL="0" lvl="3"/>
            <a:r>
              <a:rPr lang="en-US" altLang="en-US" sz="1400" b="1" dirty="0">
                <a:solidFill>
                  <a:srgbClr val="FF0000"/>
                </a:solidFill>
                <a:cs typeface="Times New Roman" pitchFamily="18" charset="0"/>
              </a:rPr>
              <a:t>If patients feel their PHI will be kept confidential, they will be more likely to share information needed for care.</a:t>
            </a:r>
          </a:p>
          <a:p>
            <a:r>
              <a:rPr lang="en-US" dirty="0"/>
              <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3505200"/>
            <a:ext cx="2362200" cy="177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1600200" y="457200"/>
            <a:ext cx="5791200" cy="533400"/>
          </a:xfrm>
        </p:spPr>
        <p:txBody>
          <a:bodyPr>
            <a:noAutofit/>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Who or What Protects PHI?</a:t>
            </a:r>
          </a:p>
        </p:txBody>
      </p:sp>
      <p:sp>
        <p:nvSpPr>
          <p:cNvPr id="67586" name="Rectangle 3"/>
          <p:cNvSpPr>
            <a:spLocks noGrp="1" noChangeArrowheads="1"/>
          </p:cNvSpPr>
          <p:nvPr>
            <p:ph type="body" sz="half" idx="1"/>
          </p:nvPr>
        </p:nvSpPr>
        <p:spPr>
          <a:xfrm>
            <a:off x="457200" y="1066800"/>
            <a:ext cx="8305800" cy="3962400"/>
          </a:xfrm>
        </p:spPr>
        <p:txBody>
          <a:bodyPr>
            <a:normAutofit fontScale="92500" lnSpcReduction="20000"/>
          </a:bodyPr>
          <a:lstStyle/>
          <a:p>
            <a:pPr eaLnBrk="1" hangingPunct="1">
              <a:lnSpc>
                <a:spcPct val="90000"/>
              </a:lnSpc>
            </a:pPr>
            <a:r>
              <a:rPr lang="en-US" altLang="en-US" sz="2200" b="1" u="sng" dirty="0" smtClean="0">
                <a:solidFill>
                  <a:srgbClr val="FF0000"/>
                </a:solidFill>
                <a:latin typeface="Palatino Linotype" panose="02040502050505030304" pitchFamily="18" charset="0"/>
                <a:cs typeface="Times New Roman" pitchFamily="18" charset="0"/>
              </a:rPr>
              <a:t>Federal Government </a:t>
            </a:r>
            <a:r>
              <a:rPr lang="en-US" altLang="en-US" sz="2200" u="sng" dirty="0" smtClean="0">
                <a:latin typeface="Palatino Linotype" panose="02040502050505030304" pitchFamily="18" charset="0"/>
                <a:cs typeface="Times New Roman" pitchFamily="18" charset="0"/>
              </a:rPr>
              <a:t>protects PHI through HIPAA regulations</a:t>
            </a:r>
            <a:endParaRPr lang="en-US" altLang="en-US" sz="2000" u="sng" dirty="0" smtClean="0">
              <a:latin typeface="Palatino Linotype" panose="02040502050505030304" pitchFamily="18" charset="0"/>
              <a:cs typeface="Times New Roman" pitchFamily="18" charset="0"/>
            </a:endParaRPr>
          </a:p>
          <a:p>
            <a:pPr lvl="1" eaLnBrk="1" hangingPunct="1">
              <a:lnSpc>
                <a:spcPct val="90000"/>
              </a:lnSpc>
            </a:pPr>
            <a:r>
              <a:rPr lang="en-US" altLang="en-US" sz="2000" u="sng" dirty="0" smtClean="0">
                <a:latin typeface="Palatino Linotype" panose="02040502050505030304" pitchFamily="18" charset="0"/>
                <a:cs typeface="Times New Roman" pitchFamily="18" charset="0"/>
              </a:rPr>
              <a:t>Civil penalties up to $25,000 for failure to comply.</a:t>
            </a:r>
          </a:p>
          <a:p>
            <a:pPr lvl="2">
              <a:lnSpc>
                <a:spcPct val="90000"/>
              </a:lnSpc>
            </a:pPr>
            <a:r>
              <a:rPr lang="en-US" altLang="en-US" sz="2000" dirty="0" smtClean="0">
                <a:solidFill>
                  <a:schemeClr val="tx2"/>
                </a:solidFill>
                <a:latin typeface="Palatino Linotype" panose="02040502050505030304" pitchFamily="18" charset="0"/>
                <a:cs typeface="Times New Roman" pitchFamily="18" charset="0"/>
              </a:rPr>
              <a:t>Willful neglect or the conscious, intentional failure or reckless indifference to the obligation to comply with HIPAA is considered a violation; therefore, using, “I didn’t know that HIPAA required or prohibited that is not a valid reason.</a:t>
            </a:r>
          </a:p>
          <a:p>
            <a:pPr lvl="1" eaLnBrk="1" hangingPunct="1">
              <a:lnSpc>
                <a:spcPct val="90000"/>
              </a:lnSpc>
            </a:pPr>
            <a:r>
              <a:rPr lang="en-US" altLang="en-US" sz="2000" u="sng" dirty="0" smtClean="0">
                <a:latin typeface="Palatino Linotype" panose="02040502050505030304" pitchFamily="18" charset="0"/>
                <a:cs typeface="Times New Roman" pitchFamily="18" charset="0"/>
              </a:rPr>
              <a:t>Criminal penalties:</a:t>
            </a:r>
          </a:p>
          <a:p>
            <a:pPr lvl="2" eaLnBrk="1" hangingPunct="1">
              <a:lnSpc>
                <a:spcPct val="90000"/>
              </a:lnSpc>
            </a:pPr>
            <a:r>
              <a:rPr lang="en-US" altLang="en-US" sz="2000" u="sng" dirty="0" smtClean="0">
                <a:latin typeface="Palatino Linotype" panose="02040502050505030304" pitchFamily="18" charset="0"/>
                <a:cs typeface="Times New Roman" pitchFamily="18" charset="0"/>
              </a:rPr>
              <a:t>$50,000 fine and 1 year prison </a:t>
            </a:r>
            <a:r>
              <a:rPr lang="en-US" altLang="en-US" sz="2000" u="sng" dirty="0" smtClean="0">
                <a:solidFill>
                  <a:schemeClr val="tx2"/>
                </a:solidFill>
                <a:latin typeface="Palatino Linotype" panose="02040502050505030304" pitchFamily="18" charset="0"/>
                <a:cs typeface="Times New Roman" pitchFamily="18" charset="0"/>
              </a:rPr>
              <a:t>for knowingly obtaining and wrongfully sharing information.</a:t>
            </a:r>
          </a:p>
          <a:p>
            <a:pPr lvl="2" eaLnBrk="1" hangingPunct="1">
              <a:lnSpc>
                <a:spcPct val="90000"/>
              </a:lnSpc>
            </a:pPr>
            <a:r>
              <a:rPr lang="en-US" altLang="en-US" sz="2000" u="sng" dirty="0" smtClean="0">
                <a:latin typeface="Palatino Linotype" panose="02040502050505030304" pitchFamily="18" charset="0"/>
                <a:cs typeface="Times New Roman" pitchFamily="18" charset="0"/>
              </a:rPr>
              <a:t>$100,000 fine and 5 years prison </a:t>
            </a:r>
            <a:r>
              <a:rPr lang="en-US" altLang="en-US" sz="2000" u="sng" dirty="0" smtClean="0">
                <a:solidFill>
                  <a:schemeClr val="tx2"/>
                </a:solidFill>
                <a:latin typeface="Palatino Linotype" panose="02040502050505030304" pitchFamily="18" charset="0"/>
                <a:cs typeface="Times New Roman" pitchFamily="18" charset="0"/>
              </a:rPr>
              <a:t>for obtaining and disclosing through false pretenses.</a:t>
            </a:r>
          </a:p>
          <a:p>
            <a:pPr lvl="2" eaLnBrk="1" hangingPunct="1">
              <a:lnSpc>
                <a:spcPct val="90000"/>
              </a:lnSpc>
            </a:pPr>
            <a:r>
              <a:rPr lang="en-US" altLang="en-US" sz="2000" u="sng" dirty="0" smtClean="0">
                <a:latin typeface="Palatino Linotype" panose="02040502050505030304" pitchFamily="18" charset="0"/>
                <a:cs typeface="Times New Roman" pitchFamily="18" charset="0"/>
              </a:rPr>
              <a:t>$250,000 fine and 10 years prison </a:t>
            </a:r>
            <a:r>
              <a:rPr lang="en-US" altLang="en-US" sz="2000" u="sng" dirty="0" smtClean="0">
                <a:solidFill>
                  <a:schemeClr val="tx2"/>
                </a:solidFill>
                <a:latin typeface="Palatino Linotype" panose="02040502050505030304" pitchFamily="18" charset="0"/>
                <a:cs typeface="Times New Roman" pitchFamily="18" charset="0"/>
              </a:rPr>
              <a:t>for obtaining and disclosing for commercial advantage, personal gain, or malicious harm.</a:t>
            </a:r>
          </a:p>
          <a:p>
            <a:pPr eaLnBrk="1" hangingPunct="1">
              <a:lnSpc>
                <a:spcPct val="90000"/>
              </a:lnSpc>
            </a:pPr>
            <a:r>
              <a:rPr lang="en-US" altLang="en-US" sz="2200" b="1" u="sng" dirty="0" smtClean="0">
                <a:solidFill>
                  <a:srgbClr val="FF0000"/>
                </a:solidFill>
                <a:latin typeface="Palatino Linotype" panose="02040502050505030304" pitchFamily="18" charset="0"/>
                <a:cs typeface="Times New Roman" pitchFamily="18" charset="0"/>
              </a:rPr>
              <a:t>Green Hills Direct Family Care</a:t>
            </a:r>
            <a:r>
              <a:rPr lang="en-US" altLang="en-US" sz="2200" u="sng" dirty="0" smtClean="0">
                <a:latin typeface="Palatino Linotype" panose="02040502050505030304" pitchFamily="18" charset="0"/>
                <a:cs typeface="Times New Roman" pitchFamily="18" charset="0"/>
              </a:rPr>
              <a:t>, through the Notice of Privacy Practices (NPP).</a:t>
            </a:r>
          </a:p>
          <a:p>
            <a:pPr eaLnBrk="1" hangingPunct="1">
              <a:lnSpc>
                <a:spcPct val="90000"/>
              </a:lnSpc>
            </a:pPr>
            <a:r>
              <a:rPr lang="en-US" altLang="en-US" sz="2200" b="1" u="sng" dirty="0" smtClean="0">
                <a:solidFill>
                  <a:srgbClr val="FF0000"/>
                </a:solidFill>
                <a:latin typeface="Palatino Linotype" panose="02040502050505030304" pitchFamily="18" charset="0"/>
                <a:cs typeface="Times New Roman" pitchFamily="18" charset="0"/>
              </a:rPr>
              <a:t>You</a:t>
            </a:r>
            <a:r>
              <a:rPr lang="en-US" altLang="en-US" sz="2200" b="1" u="sng" dirty="0" smtClean="0">
                <a:latin typeface="Palatino Linotype" panose="02040502050505030304" pitchFamily="18" charset="0"/>
                <a:cs typeface="Times New Roman" pitchFamily="18" charset="0"/>
              </a:rPr>
              <a:t>,</a:t>
            </a:r>
            <a:r>
              <a:rPr lang="en-US" altLang="en-US" sz="2200" u="sng" dirty="0" smtClean="0">
                <a:latin typeface="Palatino Linotype" panose="02040502050505030304" pitchFamily="18" charset="0"/>
                <a:cs typeface="Times New Roman" pitchFamily="18" charset="0"/>
              </a:rPr>
              <a:t> by following our policies and procedures.</a:t>
            </a:r>
          </a:p>
        </p:txBody>
      </p:sp>
      <p:sp>
        <p:nvSpPr>
          <p:cNvPr id="5" name="Slide Number Placeholder 4"/>
          <p:cNvSpPr>
            <a:spLocks noGrp="1"/>
          </p:cNvSpPr>
          <p:nvPr>
            <p:ph type="sldNum" sz="quarter" idx="12"/>
          </p:nvPr>
        </p:nvSpPr>
        <p:spPr/>
        <p:txBody>
          <a:bodyPr/>
          <a:lstStyle/>
          <a:p>
            <a:pPr>
              <a:defRPr/>
            </a:pPr>
            <a:fld id="{05F1CE4E-9CE3-41E2-8821-0C71E88EC0EA}" type="slidenum">
              <a:rPr lang="en-US" altLang="en-US" smtClean="0"/>
              <a:pPr>
                <a:defRPr/>
              </a:pPr>
              <a:t>24</a:t>
            </a:fld>
            <a:endParaRPr lang="en-US" altLang="en-US" dirty="0"/>
          </a:p>
        </p:txBody>
      </p:sp>
      <p:graphicFrame>
        <p:nvGraphicFramePr>
          <p:cNvPr id="2" name="Diagram 1"/>
          <p:cNvGraphicFramePr/>
          <p:nvPr>
            <p:extLst>
              <p:ext uri="{D42A27DB-BD31-4B8C-83A1-F6EECF244321}">
                <p14:modId xmlns:p14="http://schemas.microsoft.com/office/powerpoint/2010/main" val="3436593359"/>
              </p:ext>
            </p:extLst>
          </p:nvPr>
        </p:nvGraphicFramePr>
        <p:xfrm>
          <a:off x="4572000" y="5029200"/>
          <a:ext cx="26670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2971800" y="381000"/>
            <a:ext cx="3505200" cy="868362"/>
          </a:xfrm>
        </p:spPr>
        <p:txBody>
          <a:bodyPr>
            <a:normAutofit/>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Enforcement</a:t>
            </a:r>
          </a:p>
        </p:txBody>
      </p:sp>
      <p:sp>
        <p:nvSpPr>
          <p:cNvPr id="69635" name="Rectangle 3"/>
          <p:cNvSpPr>
            <a:spLocks noGrp="1" noChangeArrowheads="1"/>
          </p:cNvSpPr>
          <p:nvPr>
            <p:ph type="body" idx="1"/>
          </p:nvPr>
        </p:nvSpPr>
        <p:spPr>
          <a:xfrm>
            <a:off x="457200" y="2133600"/>
            <a:ext cx="8382000" cy="2560320"/>
          </a:xfrm>
        </p:spPr>
        <p:txBody>
          <a:bodyPr>
            <a:normAutofit lnSpcReduction="10000"/>
          </a:bodyPr>
          <a:lstStyle/>
          <a:p>
            <a:pPr eaLnBrk="1" hangingPunct="1">
              <a:lnSpc>
                <a:spcPct val="80000"/>
              </a:lnSpc>
            </a:pPr>
            <a:r>
              <a:rPr lang="en-US" altLang="en-US" sz="2400" b="1" dirty="0" smtClean="0">
                <a:solidFill>
                  <a:srgbClr val="FF0000"/>
                </a:solidFill>
                <a:latin typeface="Palatino Linotype" panose="02040502050505030304" pitchFamily="18" charset="0"/>
                <a:cs typeface="Times New Roman" pitchFamily="18" charset="0"/>
              </a:rPr>
              <a:t>The Public</a:t>
            </a:r>
            <a:r>
              <a:rPr lang="en-US" altLang="en-US" sz="2400" dirty="0" smtClean="0">
                <a:latin typeface="Palatino Linotype" panose="02040502050505030304" pitchFamily="18" charset="0"/>
                <a:cs typeface="Times New Roman" pitchFamily="18" charset="0"/>
              </a:rPr>
              <a:t>.  The public is educated about their privacy rights and will not tolerate violations!  They will take action.</a:t>
            </a:r>
          </a:p>
          <a:p>
            <a:pPr eaLnBrk="1" hangingPunct="1">
              <a:lnSpc>
                <a:spcPct val="80000"/>
              </a:lnSpc>
            </a:pPr>
            <a:r>
              <a:rPr lang="en-US" altLang="en-US" sz="2400" b="1" dirty="0" smtClean="0">
                <a:solidFill>
                  <a:srgbClr val="FF0000"/>
                </a:solidFill>
                <a:latin typeface="Palatino Linotype" panose="02040502050505030304" pitchFamily="18" charset="0"/>
                <a:cs typeface="Times New Roman" pitchFamily="18" charset="0"/>
              </a:rPr>
              <a:t>Office For Civil Rights (OCR).  </a:t>
            </a:r>
            <a:r>
              <a:rPr lang="en-US" altLang="en-US" sz="2400" dirty="0" smtClean="0">
                <a:latin typeface="Palatino Linotype" panose="02040502050505030304" pitchFamily="18" charset="0"/>
                <a:cs typeface="Times New Roman" pitchFamily="18" charset="0"/>
              </a:rPr>
              <a:t>The agency that enforces the privacy regulations providing guidance and monitoring compliance.</a:t>
            </a:r>
          </a:p>
          <a:p>
            <a:pPr eaLnBrk="1" hangingPunct="1">
              <a:lnSpc>
                <a:spcPct val="80000"/>
              </a:lnSpc>
            </a:pPr>
            <a:r>
              <a:rPr lang="en-US" altLang="en-US" sz="2400" b="1" dirty="0" smtClean="0">
                <a:solidFill>
                  <a:srgbClr val="FF0000"/>
                </a:solidFill>
                <a:latin typeface="Palatino Linotype" panose="02040502050505030304" pitchFamily="18" charset="0"/>
                <a:cs typeface="Times New Roman" pitchFamily="18" charset="0"/>
              </a:rPr>
              <a:t>Department of Justice (DOJ).  </a:t>
            </a:r>
            <a:r>
              <a:rPr lang="en-US" altLang="en-US" sz="2400" dirty="0" smtClean="0">
                <a:latin typeface="Palatino Linotype" panose="02040502050505030304" pitchFamily="18" charset="0"/>
                <a:cs typeface="Times New Roman" pitchFamily="18" charset="0"/>
              </a:rPr>
              <a:t>Agency involved in criminal privacy violations.  Provides fines, penalties and imprisonment to offenders.</a:t>
            </a:r>
          </a:p>
        </p:txBody>
      </p:sp>
      <p:sp>
        <p:nvSpPr>
          <p:cNvPr id="69637" name="TextBox 1"/>
          <p:cNvSpPr txBox="1">
            <a:spLocks noChangeArrowheads="1"/>
          </p:cNvSpPr>
          <p:nvPr/>
        </p:nvSpPr>
        <p:spPr bwMode="auto">
          <a:xfrm>
            <a:off x="1524000" y="1295400"/>
            <a:ext cx="6234014" cy="461665"/>
          </a:xfrm>
          <a:prstGeom prst="rect">
            <a:avLst/>
          </a:prstGeom>
          <a:noFill/>
          <a:ln w="9525">
            <a:noFill/>
            <a:miter lim="800000"/>
            <a:headEnd/>
            <a:tailEnd/>
          </a:ln>
        </p:spPr>
        <p:txBody>
          <a:bodyPr wrap="none">
            <a:spAutoFit/>
          </a:bodyPr>
          <a:lstStyle/>
          <a:p>
            <a:r>
              <a:rPr lang="en-US" sz="2400" b="1" dirty="0">
                <a:latin typeface="Palatino Linotype" panose="02040502050505030304" pitchFamily="18" charset="0"/>
              </a:rPr>
              <a:t>How are the HIPAA Regulations Enforced?</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25</a:t>
            </a:fld>
            <a:endParaRPr lang="en-US" dirty="0"/>
          </a:p>
        </p:txBody>
      </p:sp>
      <p:graphicFrame>
        <p:nvGraphicFramePr>
          <p:cNvPr id="5" name="Diagram 4"/>
          <p:cNvGraphicFramePr/>
          <p:nvPr>
            <p:extLst>
              <p:ext uri="{D42A27DB-BD31-4B8C-83A1-F6EECF244321}">
                <p14:modId xmlns:p14="http://schemas.microsoft.com/office/powerpoint/2010/main" val="773431203"/>
              </p:ext>
            </p:extLst>
          </p:nvPr>
        </p:nvGraphicFramePr>
        <p:xfrm>
          <a:off x="3276600" y="4724400"/>
          <a:ext cx="432435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81400" y="5267325"/>
            <a:ext cx="1295400" cy="523220"/>
          </a:xfrm>
          <a:prstGeom prst="rect">
            <a:avLst/>
          </a:prstGeom>
          <a:noFill/>
        </p:spPr>
        <p:txBody>
          <a:bodyPr wrap="square" rtlCol="0">
            <a:spAutoFit/>
          </a:bodyPr>
          <a:lstStyle/>
          <a:p>
            <a:pPr algn="ctr"/>
            <a:r>
              <a:rPr lang="en-US" sz="1400" b="1" dirty="0" smtClean="0"/>
              <a:t>HIPAA </a:t>
            </a:r>
          </a:p>
          <a:p>
            <a:pPr algn="ctr"/>
            <a:r>
              <a:rPr lang="en-US" sz="1400" b="1" dirty="0" smtClean="0"/>
              <a:t>Enforcement</a:t>
            </a:r>
            <a:endParaRPr lang="en-US" sz="14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2628900" y="1295400"/>
            <a:ext cx="3962400" cy="839161"/>
          </a:xfrm>
        </p:spPr>
        <p:txBody>
          <a:bodyPr>
            <a:normAutofit/>
          </a:bodyPr>
          <a:lstStyle/>
          <a:p>
            <a:pPr algn="ctr"/>
            <a:r>
              <a:rPr lang="en-US" sz="4400" dirty="0" smtClean="0">
                <a:solidFill>
                  <a:srgbClr val="FF0000"/>
                </a:solidFill>
                <a:latin typeface="Palatino Linotype" panose="02040502050505030304" pitchFamily="18" charset="0"/>
                <a:cs typeface="Times New Roman" panose="02020603050405020304" pitchFamily="18" charset="0"/>
              </a:rPr>
              <a:t>Section V</a:t>
            </a:r>
            <a:r>
              <a:rPr lang="en-US" sz="4400" dirty="0" smtClean="0">
                <a:solidFill>
                  <a:srgbClr val="FF0000"/>
                </a:solidFill>
                <a:latin typeface="Times New Roman" panose="02020603050405020304" pitchFamily="18" charset="0"/>
                <a:cs typeface="Times New Roman" panose="02020603050405020304" pitchFamily="18" charset="0"/>
              </a:rPr>
              <a:t> </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8" name="Subtitle 7"/>
          <p:cNvSpPr>
            <a:spLocks noGrp="1"/>
          </p:cNvSpPr>
          <p:nvPr>
            <p:ph type="subTitle" idx="1"/>
          </p:nvPr>
        </p:nvSpPr>
        <p:spPr>
          <a:xfrm>
            <a:off x="2095500" y="2362200"/>
            <a:ext cx="5029200" cy="685800"/>
          </a:xfrm>
        </p:spPr>
        <p:txBody>
          <a:bodyPr/>
          <a:lstStyle/>
          <a:p>
            <a:pPr algn="ctr"/>
            <a:r>
              <a:rPr lang="en-US" sz="3200" b="1" dirty="0" smtClean="0">
                <a:solidFill>
                  <a:schemeClr val="tx1"/>
                </a:solidFill>
                <a:latin typeface="Palatino Linotype" panose="02040502050505030304" pitchFamily="18" charset="0"/>
                <a:cs typeface="Times New Roman" panose="02020603050405020304" pitchFamily="18" charset="0"/>
              </a:rPr>
              <a:t>Patient Rights</a:t>
            </a:r>
            <a:endParaRPr lang="en-US" sz="3200" b="1" dirty="0">
              <a:solidFill>
                <a:schemeClr val="tx1"/>
              </a:solidFill>
              <a:latin typeface="Palatino Linotype" panose="02040502050505030304" pitchFamily="18" charset="0"/>
              <a:cs typeface="Times New Roman" panose="02020603050405020304" pitchFamily="18" charset="0"/>
            </a:endParaRPr>
          </a:p>
        </p:txBody>
      </p:sp>
      <p:sp>
        <p:nvSpPr>
          <p:cNvPr id="3" name="Slide Number Placeholder 2"/>
          <p:cNvSpPr>
            <a:spLocks noGrp="1"/>
          </p:cNvSpPr>
          <p:nvPr>
            <p:ph type="sldNum" sz="quarter" idx="11"/>
          </p:nvPr>
        </p:nvSpPr>
        <p:spPr/>
        <p:txBody>
          <a:bodyPr/>
          <a:lstStyle/>
          <a:p>
            <a:fld id="{2EC48678-3D1A-43A1-9566-DFEB0905CC65}" type="slidenum">
              <a:rPr lang="en-US" smtClean="0"/>
              <a:t>26</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017" y="3429000"/>
            <a:ext cx="383996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4441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2133600" y="457200"/>
            <a:ext cx="4267200" cy="761999"/>
          </a:xfrm>
        </p:spPr>
        <p:txBody>
          <a:bodyPr>
            <a:normAutofit fontScale="90000"/>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HIPAA Regulations</a:t>
            </a:r>
          </a:p>
        </p:txBody>
      </p:sp>
      <p:sp>
        <p:nvSpPr>
          <p:cNvPr id="71683" name="Rectangle 3"/>
          <p:cNvSpPr>
            <a:spLocks noGrp="1" noChangeArrowheads="1"/>
          </p:cNvSpPr>
          <p:nvPr>
            <p:ph type="body" idx="1"/>
          </p:nvPr>
        </p:nvSpPr>
        <p:spPr>
          <a:xfrm>
            <a:off x="1095375" y="1874203"/>
            <a:ext cx="6858000" cy="1524000"/>
          </a:xfrm>
        </p:spPr>
        <p:txBody>
          <a:bodyPr/>
          <a:lstStyle/>
          <a:p>
            <a:pPr eaLnBrk="1" hangingPunct="1"/>
            <a:r>
              <a:rPr lang="en-US" altLang="en-US" sz="2400" dirty="0" smtClean="0">
                <a:latin typeface="Palatino Linotype" panose="02040502050505030304" pitchFamily="18" charset="0"/>
                <a:cs typeface="Times New Roman" pitchFamily="18" charset="0"/>
              </a:rPr>
              <a:t>The Right to Individual Privacy</a:t>
            </a:r>
          </a:p>
          <a:p>
            <a:pPr eaLnBrk="1" hangingPunct="1"/>
            <a:r>
              <a:rPr lang="en-US" altLang="en-US" sz="2400" dirty="0" smtClean="0">
                <a:latin typeface="Palatino Linotype" panose="02040502050505030304" pitchFamily="18" charset="0"/>
                <a:cs typeface="Times New Roman" pitchFamily="18" charset="0"/>
              </a:rPr>
              <a:t>The Right to Expect Health Care Providers Will Protect These Rights</a:t>
            </a:r>
          </a:p>
        </p:txBody>
      </p:sp>
      <p:sp>
        <p:nvSpPr>
          <p:cNvPr id="71686" name="TextBox 1"/>
          <p:cNvSpPr txBox="1">
            <a:spLocks noChangeArrowheads="1"/>
          </p:cNvSpPr>
          <p:nvPr/>
        </p:nvSpPr>
        <p:spPr bwMode="auto">
          <a:xfrm>
            <a:off x="1412464" y="1369217"/>
            <a:ext cx="6513578" cy="461665"/>
          </a:xfrm>
          <a:prstGeom prst="rect">
            <a:avLst/>
          </a:prstGeom>
          <a:noFill/>
          <a:ln w="9525">
            <a:noFill/>
            <a:miter lim="800000"/>
            <a:headEnd/>
            <a:tailEnd/>
          </a:ln>
        </p:spPr>
        <p:txBody>
          <a:bodyPr wrap="none">
            <a:spAutoFit/>
          </a:bodyPr>
          <a:lstStyle/>
          <a:p>
            <a:r>
              <a:rPr lang="en-US" sz="2400" b="1" dirty="0">
                <a:latin typeface="Palatino Linotype" panose="02040502050505030304" pitchFamily="18" charset="0"/>
              </a:rPr>
              <a:t>What Are the Patient’s Rights Under HIPAA</a:t>
            </a:r>
            <a:r>
              <a:rPr lang="en-US" sz="2400" b="1" dirty="0"/>
              <a:t>?</a:t>
            </a:r>
          </a:p>
        </p:txBody>
      </p:sp>
      <p:sp>
        <p:nvSpPr>
          <p:cNvPr id="71687" name="TextBox 2"/>
          <p:cNvSpPr txBox="1">
            <a:spLocks noChangeArrowheads="1"/>
          </p:cNvSpPr>
          <p:nvPr/>
        </p:nvSpPr>
        <p:spPr bwMode="auto">
          <a:xfrm>
            <a:off x="561975" y="5003631"/>
            <a:ext cx="8305800" cy="1015663"/>
          </a:xfrm>
          <a:prstGeom prst="rect">
            <a:avLst/>
          </a:prstGeom>
          <a:noFill/>
          <a:ln w="9525">
            <a:noFill/>
            <a:miter lim="800000"/>
            <a:headEnd/>
            <a:tailEnd/>
          </a:ln>
        </p:spPr>
        <p:txBody>
          <a:bodyPr>
            <a:spAutoFit/>
          </a:bodyPr>
          <a:lstStyle/>
          <a:p>
            <a:r>
              <a:rPr lang="en-US" sz="2000" b="1" dirty="0" smtClean="0"/>
              <a:t>Other Patient Rights Include</a:t>
            </a:r>
            <a:r>
              <a:rPr lang="en-US" sz="2000" dirty="0" smtClean="0"/>
              <a:t>:  Access, Communications, Amendment, Accounting of Disclosures, Notice of Privacy Practices and Reminders, and the Right to File Complaints.</a:t>
            </a:r>
            <a:endParaRPr lang="en-US" sz="2000"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27</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272020"/>
            <a:ext cx="2362200" cy="1626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609600" y="304800"/>
            <a:ext cx="7848600" cy="1219200"/>
          </a:xfrm>
        </p:spPr>
        <p:txBody>
          <a:bodyPr>
            <a:normAutofit fontScale="90000"/>
          </a:bodyPr>
          <a:lstStyle/>
          <a:p>
            <a:pPr algn="ct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Notice of Privacy Practices (NPP)</a:t>
            </a:r>
            <a:endParaRPr lang="en-US" altLang="en-US" sz="3600" dirty="0">
              <a:latin typeface="Palatino Linotype" panose="02040502050505030304" pitchFamily="18" charset="0"/>
            </a:endParaRPr>
          </a:p>
        </p:txBody>
      </p:sp>
      <p:sp>
        <p:nvSpPr>
          <p:cNvPr id="294915" name="Rectangle 3"/>
          <p:cNvSpPr>
            <a:spLocks noGrp="1" noChangeArrowheads="1"/>
          </p:cNvSpPr>
          <p:nvPr>
            <p:ph type="body" idx="1"/>
          </p:nvPr>
        </p:nvSpPr>
        <p:spPr>
          <a:xfrm>
            <a:off x="609600" y="1600200"/>
            <a:ext cx="8077200" cy="4114800"/>
          </a:xfrm>
        </p:spPr>
        <p:txBody>
          <a:bodyPr>
            <a:normAutofit lnSpcReduction="10000"/>
          </a:bodyPr>
          <a:lstStyle/>
          <a:p>
            <a:pPr marL="609600" indent="-609600">
              <a:lnSpc>
                <a:spcPct val="80000"/>
              </a:lnSpc>
            </a:pPr>
            <a:r>
              <a:rPr lang="en-US" altLang="en-US" sz="2400" dirty="0" smtClean="0">
                <a:latin typeface="Palatino Linotype" panose="02040502050505030304" pitchFamily="18" charset="0"/>
                <a:cs typeface="Times New Roman" pitchFamily="18" charset="0"/>
              </a:rPr>
              <a:t>What is the purpose of the NPP?</a:t>
            </a:r>
          </a:p>
          <a:p>
            <a:pPr marL="971550" lvl="1" indent="-514350">
              <a:lnSpc>
                <a:spcPct val="80000"/>
              </a:lnSpc>
            </a:pPr>
            <a:r>
              <a:rPr lang="en-US" altLang="en-US" sz="2400" dirty="0" smtClean="0">
                <a:latin typeface="Palatino Linotype" panose="02040502050505030304" pitchFamily="18" charset="0"/>
                <a:cs typeface="Times New Roman" pitchFamily="18" charset="0"/>
              </a:rPr>
              <a:t>Summarizes how Green Hills Direct Family Care uses and discloses patient’s PHI.</a:t>
            </a:r>
          </a:p>
          <a:p>
            <a:pPr marL="971550" lvl="1" indent="-514350">
              <a:lnSpc>
                <a:spcPct val="80000"/>
              </a:lnSpc>
            </a:pPr>
            <a:r>
              <a:rPr lang="en-US" altLang="en-US" sz="2400" dirty="0" smtClean="0">
                <a:latin typeface="Palatino Linotype" panose="02040502050505030304" pitchFamily="18" charset="0"/>
                <a:cs typeface="Times New Roman" pitchFamily="18" charset="0"/>
              </a:rPr>
              <a:t>Details patient’s rights with respect to their PHI</a:t>
            </a:r>
          </a:p>
          <a:p>
            <a:pPr marL="609600" indent="-609600">
              <a:lnSpc>
                <a:spcPct val="80000"/>
              </a:lnSpc>
            </a:pPr>
            <a:r>
              <a:rPr lang="en-US" altLang="en-US" sz="2400" dirty="0" smtClean="0">
                <a:latin typeface="Palatino Linotype" panose="02040502050505030304" pitchFamily="18" charset="0"/>
                <a:cs typeface="Times New Roman" pitchFamily="18" charset="0"/>
              </a:rPr>
              <a:t>Green Hills Direct Family Care must </a:t>
            </a:r>
            <a:r>
              <a:rPr lang="en-US" altLang="en-US" sz="2400" dirty="0">
                <a:latin typeface="Palatino Linotype" panose="02040502050505030304" pitchFamily="18" charset="0"/>
                <a:cs typeface="Times New Roman" pitchFamily="18" charset="0"/>
              </a:rPr>
              <a:t>request </a:t>
            </a:r>
            <a:r>
              <a:rPr lang="en-US" altLang="en-US" sz="2400" dirty="0" smtClean="0">
                <a:latin typeface="Palatino Linotype" panose="02040502050505030304" pitchFamily="18" charset="0"/>
                <a:cs typeface="Times New Roman" pitchFamily="18" charset="0"/>
              </a:rPr>
              <a:t>that new patients </a:t>
            </a:r>
            <a:r>
              <a:rPr lang="en-US" altLang="en-US" sz="2400" dirty="0">
                <a:latin typeface="Palatino Linotype" panose="02040502050505030304" pitchFamily="18" charset="0"/>
                <a:cs typeface="Times New Roman" pitchFamily="18" charset="0"/>
              </a:rPr>
              <a:t>sign the </a:t>
            </a:r>
            <a:r>
              <a:rPr lang="en-US" altLang="en-US" sz="2400" dirty="0" smtClean="0">
                <a:latin typeface="Palatino Linotype" panose="02040502050505030304" pitchFamily="18" charset="0"/>
                <a:cs typeface="Times New Roman" pitchFamily="18" charset="0"/>
              </a:rPr>
              <a:t>NPP </a:t>
            </a:r>
            <a:r>
              <a:rPr lang="en-US" altLang="en-US" sz="2400" dirty="0">
                <a:latin typeface="Palatino Linotype" panose="02040502050505030304" pitchFamily="18" charset="0"/>
                <a:cs typeface="Times New Roman" pitchFamily="18" charset="0"/>
              </a:rPr>
              <a:t>acknowledgment</a:t>
            </a:r>
            <a:r>
              <a:rPr lang="en-US" altLang="en-US" sz="2400" dirty="0">
                <a:solidFill>
                  <a:srgbClr val="DD071B"/>
                </a:solidFill>
                <a:effectLst>
                  <a:outerShdw blurRad="38100" dist="38100" dir="2700000" algn="tl">
                    <a:srgbClr val="000000"/>
                  </a:outerShdw>
                </a:effectLst>
                <a:latin typeface="Palatino Linotype" panose="02040502050505030304" pitchFamily="18" charset="0"/>
                <a:cs typeface="Times New Roman" pitchFamily="18" charset="0"/>
              </a:rPr>
              <a:t> </a:t>
            </a:r>
            <a:r>
              <a:rPr lang="en-US" altLang="en-US" sz="2400" dirty="0" smtClean="0">
                <a:latin typeface="Palatino Linotype" panose="02040502050505030304" pitchFamily="18" charset="0"/>
                <a:cs typeface="Times New Roman" pitchFamily="18" charset="0"/>
              </a:rPr>
              <a:t>form at the time of </a:t>
            </a:r>
            <a:r>
              <a:rPr lang="en-US" altLang="en-US" sz="2400" dirty="0">
                <a:latin typeface="Palatino Linotype" panose="02040502050505030304" pitchFamily="18" charset="0"/>
                <a:cs typeface="Times New Roman" pitchFamily="18" charset="0"/>
              </a:rPr>
              <a:t>their first </a:t>
            </a:r>
            <a:r>
              <a:rPr lang="en-US" altLang="en-US" sz="2400" dirty="0" smtClean="0">
                <a:latin typeface="Palatino Linotype" panose="02040502050505030304" pitchFamily="18" charset="0"/>
                <a:cs typeface="Times New Roman" pitchFamily="18" charset="0"/>
              </a:rPr>
              <a:t>visit.</a:t>
            </a:r>
            <a:endParaRPr lang="en-US" altLang="en-US" sz="2400" dirty="0">
              <a:latin typeface="Palatino Linotype" panose="02040502050505030304" pitchFamily="18" charset="0"/>
              <a:cs typeface="Times New Roman" pitchFamily="18" charset="0"/>
            </a:endParaRPr>
          </a:p>
          <a:p>
            <a:pPr marL="971550" lvl="1" indent="-514350">
              <a:lnSpc>
                <a:spcPct val="80000"/>
              </a:lnSpc>
            </a:pPr>
            <a:r>
              <a:rPr lang="en-US" altLang="en-US" sz="2400" dirty="0" smtClean="0">
                <a:latin typeface="Palatino Linotype" panose="02040502050505030304" pitchFamily="18" charset="0"/>
                <a:cs typeface="Times New Roman" pitchFamily="18" charset="0"/>
              </a:rPr>
              <a:t>Patients sign </a:t>
            </a:r>
            <a:r>
              <a:rPr lang="en-US" altLang="en-US" sz="2400" dirty="0">
                <a:latin typeface="Palatino Linotype" panose="02040502050505030304" pitchFamily="18" charset="0"/>
                <a:cs typeface="Times New Roman" pitchFamily="18" charset="0"/>
              </a:rPr>
              <a:t>the Acknowledgment of Receipt to confirm that they have been offered and/or received the </a:t>
            </a:r>
            <a:r>
              <a:rPr lang="en-US" altLang="en-US" sz="2400" dirty="0" smtClean="0">
                <a:latin typeface="Palatino Linotype" panose="02040502050505030304" pitchFamily="18" charset="0"/>
                <a:cs typeface="Times New Roman" pitchFamily="18" charset="0"/>
              </a:rPr>
              <a:t>NPP.</a:t>
            </a:r>
          </a:p>
          <a:p>
            <a:pPr marL="971550" lvl="1" indent="-514350">
              <a:lnSpc>
                <a:spcPct val="80000"/>
              </a:lnSpc>
            </a:pPr>
            <a:r>
              <a:rPr lang="en-US" altLang="en-US" sz="2400" dirty="0" smtClean="0">
                <a:latin typeface="Palatino Linotype" panose="02040502050505030304" pitchFamily="18" charset="0"/>
                <a:cs typeface="Times New Roman" pitchFamily="18" charset="0"/>
              </a:rPr>
              <a:t>If unable to obtain a signed Acknowledgement, we must document our good faith efforts to obtain such acknowledgement and the reason why it could not be obtained.</a:t>
            </a:r>
            <a:endParaRPr lang="en-US" altLang="en-US" sz="2400" dirty="0">
              <a:latin typeface="Palatino Linotype" panose="02040502050505030304" pitchFamily="18" charset="0"/>
              <a:cs typeface="Times New Roman" pitchFamily="18" charset="0"/>
            </a:endParaRPr>
          </a:p>
          <a:p>
            <a:pPr marL="609600" indent="-609600">
              <a:lnSpc>
                <a:spcPct val="80000"/>
              </a:lnSpc>
            </a:pPr>
            <a:endParaRPr lang="en-US" altLang="en-US" sz="2400" dirty="0">
              <a:latin typeface="Times New Roman" pitchFamily="18" charset="0"/>
              <a:cs typeface="Times New Roman" pitchFamily="18" charset="0"/>
            </a:endParaRPr>
          </a:p>
          <a:p>
            <a:pPr marL="971550" lvl="1" indent="-514350">
              <a:lnSpc>
                <a:spcPct val="80000"/>
              </a:lnSpc>
            </a:pPr>
            <a:endParaRPr lang="en-US" alt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28</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1" y="5486400"/>
            <a:ext cx="1905000" cy="103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1919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140442F-4CE7-4E39-829B-A6A0B7FDD26D}" type="slidenum">
              <a:rPr lang="en-US"/>
              <a:pPr>
                <a:defRPr/>
              </a:pPr>
              <a:t>29</a:t>
            </a:fld>
            <a:endParaRPr lang="en-US"/>
          </a:p>
        </p:txBody>
      </p:sp>
      <p:sp>
        <p:nvSpPr>
          <p:cNvPr id="300034" name="Rectangle 2"/>
          <p:cNvSpPr>
            <a:spLocks noGrp="1" noChangeArrowheads="1"/>
          </p:cNvSpPr>
          <p:nvPr>
            <p:ph type="title"/>
          </p:nvPr>
        </p:nvSpPr>
        <p:spPr/>
        <p:txBody>
          <a:bodyPr/>
          <a:lstStyle/>
          <a:p>
            <a:pPr eaLnBrk="1" hangingPunct="1">
              <a:defRPr/>
            </a:pPr>
            <a:r>
              <a:rPr lang="en-US" dirty="0" smtClean="0">
                <a:solidFill>
                  <a:srgbClr val="FF0000"/>
                </a:solidFill>
              </a:rPr>
              <a:t>Patient Rights: </a:t>
            </a:r>
            <a:br>
              <a:rPr lang="en-US" dirty="0" smtClean="0">
                <a:solidFill>
                  <a:srgbClr val="FF0000"/>
                </a:solidFill>
              </a:rPr>
            </a:br>
            <a:r>
              <a:rPr lang="en-US" dirty="0" smtClean="0">
                <a:solidFill>
                  <a:srgbClr val="FF0000"/>
                </a:solidFill>
              </a:rPr>
              <a:t>NPP Reminders</a:t>
            </a:r>
          </a:p>
        </p:txBody>
      </p:sp>
      <p:sp>
        <p:nvSpPr>
          <p:cNvPr id="300035" name="Rectangle 3"/>
          <p:cNvSpPr>
            <a:spLocks noGrp="1" noChangeArrowheads="1"/>
          </p:cNvSpPr>
          <p:nvPr>
            <p:ph type="body" idx="1"/>
          </p:nvPr>
        </p:nvSpPr>
        <p:spPr>
          <a:xfrm>
            <a:off x="457200" y="1828800"/>
            <a:ext cx="8153400" cy="4267200"/>
          </a:xfrm>
        </p:spPr>
        <p:txBody>
          <a:bodyPr/>
          <a:lstStyle/>
          <a:p>
            <a:pPr eaLnBrk="1" hangingPunct="1">
              <a:lnSpc>
                <a:spcPct val="90000"/>
              </a:lnSpc>
              <a:defRPr/>
            </a:pPr>
            <a:r>
              <a:rPr lang="en-US" sz="2400" dirty="0" smtClean="0">
                <a:latin typeface="+mn-lt"/>
              </a:rPr>
              <a:t>If a patient or legal guardian refuses to take a NPP, this is their right; do not force them to take one.</a:t>
            </a:r>
          </a:p>
          <a:p>
            <a:pPr eaLnBrk="1" hangingPunct="1">
              <a:lnSpc>
                <a:spcPct val="90000"/>
              </a:lnSpc>
              <a:defRPr/>
            </a:pPr>
            <a:r>
              <a:rPr lang="en-US" sz="2400" dirty="0" smtClean="0">
                <a:latin typeface="+mn-lt"/>
              </a:rPr>
              <a:t>If a patient or legal guardian refuses to sign the acknowledgment form, document this on the form and in the system.</a:t>
            </a:r>
          </a:p>
          <a:p>
            <a:pPr eaLnBrk="1" hangingPunct="1">
              <a:lnSpc>
                <a:spcPct val="90000"/>
              </a:lnSpc>
              <a:defRPr/>
            </a:pPr>
            <a:r>
              <a:rPr lang="en-US" sz="2400" dirty="0" smtClean="0">
                <a:latin typeface="+mn-lt"/>
              </a:rPr>
              <a:t>Once the patient turns 18, he/she must sign an acknowledgment form.</a:t>
            </a:r>
          </a:p>
          <a:p>
            <a:pPr eaLnBrk="1" hangingPunct="1">
              <a:lnSpc>
                <a:spcPct val="90000"/>
              </a:lnSpc>
              <a:defRPr/>
            </a:pPr>
            <a:r>
              <a:rPr lang="en-US" sz="2400" dirty="0" smtClean="0">
                <a:latin typeface="+mn-lt"/>
              </a:rPr>
              <a:t>Host parents of a foreign exchange student may act on behalf of the student’s biological parent(s) and sign the NOPP acknowledgment form.</a:t>
            </a:r>
          </a:p>
          <a:p>
            <a:pPr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14400"/>
            <a:ext cx="4419600" cy="1127125"/>
          </a:xfrm>
        </p:spPr>
        <p:txBody>
          <a:bodyPr>
            <a:normAutofit/>
          </a:bodyPr>
          <a:lstStyle/>
          <a:p>
            <a:pPr algn="ctr"/>
            <a:r>
              <a:rPr lang="en-US" sz="4800" dirty="0" smtClean="0">
                <a:solidFill>
                  <a:schemeClr val="accent6">
                    <a:lumMod val="60000"/>
                    <a:lumOff val="40000"/>
                  </a:schemeClr>
                </a:solidFill>
                <a:effectLst/>
                <a:cs typeface="Times New Roman" pitchFamily="18" charset="0"/>
              </a:rPr>
              <a:t>Section I</a:t>
            </a:r>
            <a:endParaRPr lang="en-US" sz="4800" dirty="0">
              <a:solidFill>
                <a:schemeClr val="accent6">
                  <a:lumMod val="60000"/>
                  <a:lumOff val="40000"/>
                </a:schemeClr>
              </a:solidFill>
              <a:effectLst/>
              <a:cs typeface="Times New Roman" pitchFamily="18" charset="0"/>
            </a:endParaRPr>
          </a:p>
        </p:txBody>
      </p:sp>
      <p:sp>
        <p:nvSpPr>
          <p:cNvPr id="7" name="Title 1"/>
          <p:cNvSpPr txBox="1">
            <a:spLocks/>
          </p:cNvSpPr>
          <p:nvPr/>
        </p:nvSpPr>
        <p:spPr>
          <a:xfrm>
            <a:off x="2438400" y="2209800"/>
            <a:ext cx="4953000" cy="1431925"/>
          </a:xfrm>
          <a:prstGeom prst="rect">
            <a:avLst/>
          </a:prstGeom>
        </p:spPr>
        <p:txBody>
          <a:bodyPr vert="horz" anchor="ctr">
            <a:normAutofit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dirty="0" smtClean="0">
                <a:solidFill>
                  <a:schemeClr val="tx1"/>
                </a:solidFill>
                <a:effectLst/>
                <a:latin typeface="+mn-lt"/>
                <a:cs typeface="Times New Roman" pitchFamily="18" charset="0"/>
              </a:rPr>
              <a:t>Introduction</a:t>
            </a:r>
          </a:p>
          <a:p>
            <a:pPr algn="ctr"/>
            <a:r>
              <a:rPr lang="en-US" sz="4800" dirty="0" smtClean="0">
                <a:solidFill>
                  <a:schemeClr val="tx1"/>
                </a:solidFill>
                <a:effectLst/>
                <a:latin typeface="+mn-lt"/>
                <a:cs typeface="Times New Roman" pitchFamily="18" charset="0"/>
              </a:rPr>
              <a:t>What is HIPAA?</a:t>
            </a:r>
            <a:endParaRPr lang="en-US" sz="4800" dirty="0">
              <a:solidFill>
                <a:schemeClr val="tx1"/>
              </a:solidFill>
              <a:effectLst/>
              <a:latin typeface="+mn-lt"/>
              <a:cs typeface="Times New Roman" pitchFamily="18" charset="0"/>
            </a:endParaRPr>
          </a:p>
        </p:txBody>
      </p:sp>
      <p:sp>
        <p:nvSpPr>
          <p:cNvPr id="9" name="Slide Number Placeholder 8"/>
          <p:cNvSpPr>
            <a:spLocks noGrp="1"/>
          </p:cNvSpPr>
          <p:nvPr>
            <p:ph type="sldNum" sz="quarter" idx="12"/>
          </p:nvPr>
        </p:nvSpPr>
        <p:spPr/>
        <p:txBody>
          <a:bodyPr/>
          <a:lstStyle/>
          <a:p>
            <a:pPr>
              <a:defRPr/>
            </a:pPr>
            <a:fld id="{87139FB2-1F87-4E0D-BC2A-14040850CCFB}" type="slidenum">
              <a:rPr lang="en-US" altLang="en-US" smtClean="0"/>
              <a:pPr>
                <a:defRPr/>
              </a:pPr>
              <a:t>3</a:t>
            </a:fld>
            <a:endParaRPr lang="en-US" altLang="en-US" dirty="0"/>
          </a:p>
        </p:txBody>
      </p:sp>
      <p:pic>
        <p:nvPicPr>
          <p:cNvPr id="8" name="Picture 7"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4057650"/>
            <a:ext cx="2057400" cy="554355"/>
          </a:xfrm>
          <a:prstGeom prst="rect">
            <a:avLst/>
          </a:prstGeom>
          <a:noFill/>
          <a:ln>
            <a:noFill/>
          </a:ln>
        </p:spPr>
      </p:pic>
    </p:spTree>
    <p:extLst>
      <p:ext uri="{BB962C8B-B14F-4D97-AF65-F5344CB8AC3E}">
        <p14:creationId xmlns:p14="http://schemas.microsoft.com/office/powerpoint/2010/main" val="24660678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1600200" y="304800"/>
            <a:ext cx="5715000" cy="10668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Access and Inspect PHI</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73731" name="Rectangle 3"/>
          <p:cNvSpPr>
            <a:spLocks noGrp="1" noChangeArrowheads="1"/>
          </p:cNvSpPr>
          <p:nvPr>
            <p:ph type="body" idx="1"/>
          </p:nvPr>
        </p:nvSpPr>
        <p:spPr>
          <a:xfrm>
            <a:off x="457200" y="1371600"/>
            <a:ext cx="8382000" cy="3962400"/>
          </a:xfrm>
        </p:spPr>
        <p:txBody>
          <a:bodyPr>
            <a:normAutofit lnSpcReduction="10000"/>
          </a:bodyPr>
          <a:lstStyle/>
          <a:p>
            <a:pPr eaLnBrk="1" hangingPunct="1">
              <a:lnSpc>
                <a:spcPct val="80000"/>
              </a:lnSpc>
            </a:pPr>
            <a:r>
              <a:rPr lang="en-US" altLang="en-US" sz="2000" dirty="0" smtClean="0">
                <a:latin typeface="Palatino Linotype" panose="02040502050505030304" pitchFamily="18" charset="0"/>
                <a:cs typeface="Times New Roman" pitchFamily="18" charset="0"/>
              </a:rPr>
              <a:t>Patient’s have the right to inspect and copy their PHI.</a:t>
            </a:r>
          </a:p>
          <a:p>
            <a:pPr eaLnBrk="1" hangingPunct="1">
              <a:lnSpc>
                <a:spcPct val="80000"/>
              </a:lnSpc>
            </a:pPr>
            <a:r>
              <a:rPr lang="en-US" altLang="en-US" sz="2000" dirty="0" smtClean="0">
                <a:latin typeface="Palatino Linotype" panose="02040502050505030304" pitchFamily="18" charset="0"/>
                <a:cs typeface="Times New Roman" pitchFamily="18" charset="0"/>
              </a:rPr>
              <a:t>However, there are some situations where access may be denied or delayed:</a:t>
            </a:r>
          </a:p>
          <a:p>
            <a:pPr lvl="1" eaLnBrk="1" hangingPunct="1">
              <a:lnSpc>
                <a:spcPct val="80000"/>
              </a:lnSpc>
            </a:pPr>
            <a:r>
              <a:rPr lang="en-US" altLang="en-US" sz="1900" dirty="0" smtClean="0">
                <a:latin typeface="Palatino Linotype" panose="02040502050505030304" pitchFamily="18" charset="0"/>
                <a:cs typeface="Times New Roman" pitchFamily="18" charset="0"/>
              </a:rPr>
              <a:t>Psychotherapy notes.</a:t>
            </a:r>
          </a:p>
          <a:p>
            <a:pPr lvl="1" eaLnBrk="1" hangingPunct="1">
              <a:lnSpc>
                <a:spcPct val="80000"/>
              </a:lnSpc>
            </a:pPr>
            <a:r>
              <a:rPr lang="en-US" altLang="en-US" sz="1900" dirty="0" smtClean="0">
                <a:latin typeface="Palatino Linotype" panose="02040502050505030304" pitchFamily="18" charset="0"/>
                <a:cs typeface="Times New Roman" pitchFamily="18" charset="0"/>
              </a:rPr>
              <a:t>PHI compiled for civil, criminal or administrative action or proceedings.</a:t>
            </a:r>
          </a:p>
          <a:p>
            <a:pPr lvl="1" eaLnBrk="1" hangingPunct="1">
              <a:lnSpc>
                <a:spcPct val="80000"/>
              </a:lnSpc>
            </a:pPr>
            <a:r>
              <a:rPr lang="en-US" altLang="en-US" sz="1900" dirty="0" smtClean="0">
                <a:latin typeface="Palatino Linotype" panose="02040502050505030304" pitchFamily="18" charset="0"/>
                <a:cs typeface="Times New Roman" pitchFamily="18" charset="0"/>
              </a:rPr>
              <a:t>PHI subject to CLIA Act of 1988 when access prohibited by law.</a:t>
            </a:r>
          </a:p>
          <a:p>
            <a:pPr lvl="1" eaLnBrk="1" hangingPunct="1">
              <a:lnSpc>
                <a:spcPct val="80000"/>
              </a:lnSpc>
            </a:pPr>
            <a:r>
              <a:rPr lang="en-US" altLang="en-US" sz="1900" dirty="0" smtClean="0">
                <a:latin typeface="Palatino Linotype" panose="02040502050505030304" pitchFamily="18" charset="0"/>
                <a:cs typeface="Times New Roman" pitchFamily="18" charset="0"/>
              </a:rPr>
              <a:t>If access would endanger a person’s life or safety based upon professional judgment.</a:t>
            </a:r>
          </a:p>
          <a:p>
            <a:pPr lvl="1" eaLnBrk="1" hangingPunct="1">
              <a:lnSpc>
                <a:spcPct val="80000"/>
              </a:lnSpc>
            </a:pPr>
            <a:r>
              <a:rPr lang="en-US" altLang="en-US" sz="1900" dirty="0" smtClean="0">
                <a:latin typeface="Palatino Linotype" panose="02040502050505030304" pitchFamily="18" charset="0"/>
                <a:cs typeface="Times New Roman" pitchFamily="18" charset="0"/>
              </a:rPr>
              <a:t>If a correctional inmate’s request may jeopardize health and safety of the inmate, other inmates or others at the correctional institution.</a:t>
            </a:r>
          </a:p>
          <a:p>
            <a:pPr lvl="1" eaLnBrk="1" hangingPunct="1">
              <a:lnSpc>
                <a:spcPct val="80000"/>
              </a:lnSpc>
            </a:pPr>
            <a:r>
              <a:rPr lang="en-US" altLang="en-US" sz="1900" dirty="0" smtClean="0">
                <a:latin typeface="Palatino Linotype" panose="02040502050505030304" pitchFamily="18" charset="0"/>
                <a:cs typeface="Times New Roman" pitchFamily="18" charset="0"/>
              </a:rPr>
              <a:t>If a research study has previously secured agreement from the individual to deny access.</a:t>
            </a:r>
          </a:p>
          <a:p>
            <a:pPr lvl="1" eaLnBrk="1" hangingPunct="1">
              <a:lnSpc>
                <a:spcPct val="80000"/>
              </a:lnSpc>
            </a:pPr>
            <a:r>
              <a:rPr lang="en-US" altLang="en-US" sz="1900" dirty="0" smtClean="0">
                <a:latin typeface="Palatino Linotype" panose="02040502050505030304" pitchFamily="18" charset="0"/>
                <a:cs typeface="Times New Roman" pitchFamily="18" charset="0"/>
              </a:rPr>
              <a:t>If access is protected by the Federal Privacy Act.</a:t>
            </a:r>
          </a:p>
          <a:p>
            <a:pPr lvl="1" eaLnBrk="1" hangingPunct="1">
              <a:lnSpc>
                <a:spcPct val="80000"/>
              </a:lnSpc>
            </a:pPr>
            <a:r>
              <a:rPr lang="en-US" altLang="en-US" sz="1900" dirty="0" smtClean="0">
                <a:latin typeface="Palatino Linotype" panose="02040502050505030304" pitchFamily="18" charset="0"/>
                <a:cs typeface="Times New Roman" pitchFamily="18" charset="0"/>
              </a:rPr>
              <a:t>If PHI was obtained under promise of confidentiality and access would reveal the source of the PHI.</a:t>
            </a:r>
          </a:p>
          <a:p>
            <a:pPr lvl="2" eaLnBrk="1" hangingPunct="1">
              <a:lnSpc>
                <a:spcPct val="80000"/>
              </a:lnSpc>
            </a:pPr>
            <a:endParaRPr lang="en-US" altLang="en-US" sz="1900" dirty="0" smtClean="0">
              <a:latin typeface="Times New Roman" pitchFamily="18" charset="0"/>
              <a:cs typeface="Times New Roman" pitchFamily="18" charset="0"/>
            </a:endParaRPr>
          </a:p>
          <a:p>
            <a:pPr lvl="2" eaLnBrk="1" hangingPunct="1">
              <a:lnSpc>
                <a:spcPct val="80000"/>
              </a:lnSpc>
            </a:pPr>
            <a:endParaRPr lang="en-US" altLang="en-US" sz="1400" dirty="0" smtClean="0">
              <a:latin typeface="Times New Roman" pitchFamily="18" charset="0"/>
              <a:cs typeface="Times New Roman" pitchFamily="18" charset="0"/>
            </a:endParaRPr>
          </a:p>
          <a:p>
            <a:pPr lvl="1" eaLnBrk="1" hangingPunct="1">
              <a:lnSpc>
                <a:spcPct val="80000"/>
              </a:lnSpc>
            </a:pPr>
            <a:endParaRPr lang="en-US" altLang="en-US" sz="1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30</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5334000"/>
            <a:ext cx="35528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685800" y="1981200"/>
            <a:ext cx="7467600" cy="2209800"/>
          </a:xfrm>
        </p:spPr>
        <p:txBody>
          <a:bodyPr/>
          <a:lstStyle/>
          <a:p>
            <a:pPr eaLnBrk="1" hangingPunct="1"/>
            <a:r>
              <a:rPr lang="en-US" altLang="en-US" sz="2000" dirty="0" smtClean="0">
                <a:latin typeface="Palatino Linotype" panose="02040502050505030304" pitchFamily="18" charset="0"/>
                <a:cs typeface="Times New Roman" pitchFamily="18" charset="0"/>
              </a:rPr>
              <a:t>Patient has the right to request to receive communication by alternative means or location.   For example:</a:t>
            </a:r>
          </a:p>
          <a:p>
            <a:pPr lvl="1" eaLnBrk="1" hangingPunct="1"/>
            <a:r>
              <a:rPr lang="en-US" altLang="en-US" sz="2000" dirty="0" smtClean="0">
                <a:latin typeface="Palatino Linotype" panose="02040502050505030304" pitchFamily="18" charset="0"/>
                <a:cs typeface="Times New Roman" pitchFamily="18" charset="0"/>
              </a:rPr>
              <a:t>The patient may request a bill be sent directly to him instead of to his insurance company.</a:t>
            </a:r>
          </a:p>
          <a:p>
            <a:pPr lvl="1" eaLnBrk="1" hangingPunct="1"/>
            <a:r>
              <a:rPr lang="en-US" altLang="en-US" sz="2000" dirty="0" smtClean="0">
                <a:latin typeface="Palatino Linotype" panose="02040502050505030304" pitchFamily="18" charset="0"/>
                <a:cs typeface="Times New Roman" pitchFamily="18" charset="0"/>
              </a:rPr>
              <a:t>The patient may request we contact her on cell phone instead of  home telephone number.</a:t>
            </a:r>
            <a:endParaRPr lang="en-US" altLang="en-US" sz="2000" b="1" dirty="0" smtClean="0">
              <a:latin typeface="Palatino Linotype" panose="02040502050505030304" pitchFamily="18" charset="0"/>
              <a:cs typeface="Times New Roman" pitchFamily="18" charset="0"/>
            </a:endParaRPr>
          </a:p>
        </p:txBody>
      </p:sp>
      <p:sp>
        <p:nvSpPr>
          <p:cNvPr id="223238" name="Rectangle 6"/>
          <p:cNvSpPr>
            <a:spLocks noGrp="1" noChangeArrowheads="1"/>
          </p:cNvSpPr>
          <p:nvPr>
            <p:ph type="title"/>
          </p:nvPr>
        </p:nvSpPr>
        <p:spPr>
          <a:xfrm>
            <a:off x="304800" y="609600"/>
            <a:ext cx="8153400" cy="10668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Request Alternate Communication</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31</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419600"/>
            <a:ext cx="256222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457200" y="381000"/>
            <a:ext cx="8305800" cy="11430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Request Amendment</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79875" name="Rectangle 3"/>
          <p:cNvSpPr>
            <a:spLocks noGrp="1" noChangeArrowheads="1"/>
          </p:cNvSpPr>
          <p:nvPr>
            <p:ph type="body" idx="1"/>
          </p:nvPr>
        </p:nvSpPr>
        <p:spPr>
          <a:xfrm>
            <a:off x="304800" y="1676400"/>
            <a:ext cx="8534400" cy="3886200"/>
          </a:xfrm>
        </p:spPr>
        <p:txBody>
          <a:bodyPr>
            <a:normAutofit/>
          </a:bodyPr>
          <a:lstStyle/>
          <a:p>
            <a:pPr marL="609600" indent="-609600" eaLnBrk="1" hangingPunct="1">
              <a:lnSpc>
                <a:spcPct val="90000"/>
              </a:lnSpc>
            </a:pPr>
            <a:r>
              <a:rPr lang="en-US" altLang="en-US" sz="2000" dirty="0" smtClean="0">
                <a:latin typeface="Palatino Linotype" panose="02040502050505030304" pitchFamily="18" charset="0"/>
                <a:cs typeface="Times New Roman" pitchFamily="18" charset="0"/>
              </a:rPr>
              <a:t>Patient has the right to request an amendment or correction to PHI</a:t>
            </a:r>
          </a:p>
          <a:p>
            <a:pPr marL="609600" indent="-609600" eaLnBrk="1" hangingPunct="1">
              <a:lnSpc>
                <a:spcPct val="90000"/>
              </a:lnSpc>
            </a:pPr>
            <a:r>
              <a:rPr lang="en-US" altLang="en-US" sz="2000" dirty="0" smtClean="0">
                <a:latin typeface="Palatino Linotype" panose="02040502050505030304" pitchFamily="18" charset="0"/>
                <a:cs typeface="Times New Roman" pitchFamily="18" charset="0"/>
              </a:rPr>
              <a:t>However, may be a situation when request may be denied, including:</a:t>
            </a:r>
          </a:p>
          <a:p>
            <a:pPr marL="1352550" lvl="2" indent="-438150" eaLnBrk="1" hangingPunct="1">
              <a:lnSpc>
                <a:spcPct val="90000"/>
              </a:lnSpc>
              <a:buClr>
                <a:schemeClr val="tx1"/>
              </a:buClr>
              <a:buFont typeface="Wingdings" pitchFamily="2" charset="2"/>
              <a:buChar char="ü"/>
            </a:pPr>
            <a:r>
              <a:rPr lang="en-US" altLang="en-US" sz="2000" dirty="0" smtClean="0">
                <a:latin typeface="Palatino Linotype" panose="02040502050505030304" pitchFamily="18" charset="0"/>
                <a:cs typeface="Times New Roman" pitchFamily="18" charset="0"/>
              </a:rPr>
              <a:t>Green Hills Direct Family Care did not create the information.</a:t>
            </a:r>
          </a:p>
          <a:p>
            <a:pPr marL="1352550" lvl="2" indent="-438150" eaLnBrk="1" hangingPunct="1">
              <a:lnSpc>
                <a:spcPct val="90000"/>
              </a:lnSpc>
              <a:buClr>
                <a:schemeClr val="tx1"/>
              </a:buClr>
              <a:buFont typeface="Wingdings" pitchFamily="2" charset="2"/>
              <a:buChar char="ü"/>
            </a:pPr>
            <a:r>
              <a:rPr lang="en-US" altLang="en-US" sz="2000" dirty="0" smtClean="0">
                <a:latin typeface="Palatino Linotype" panose="02040502050505030304" pitchFamily="18" charset="0"/>
                <a:cs typeface="Times New Roman" pitchFamily="18" charset="0"/>
              </a:rPr>
              <a:t>Record is accurate according to the health care professional that wrote it.</a:t>
            </a:r>
          </a:p>
          <a:p>
            <a:pPr marL="1352550" lvl="2" indent="-438150" eaLnBrk="1" hangingPunct="1">
              <a:lnSpc>
                <a:spcPct val="90000"/>
              </a:lnSpc>
              <a:buClr>
                <a:schemeClr val="tx1"/>
              </a:buClr>
              <a:buFont typeface="Wingdings" pitchFamily="2" charset="2"/>
              <a:buChar char="ü"/>
            </a:pPr>
            <a:r>
              <a:rPr lang="en-US" altLang="en-US" sz="2000" dirty="0" smtClean="0">
                <a:latin typeface="Palatino Linotype" panose="02040502050505030304" pitchFamily="18" charset="0"/>
                <a:cs typeface="Times New Roman" pitchFamily="18" charset="0"/>
              </a:rPr>
              <a:t>Information is not part of the Green Hills Direct Family Care’s record.</a:t>
            </a:r>
          </a:p>
          <a:p>
            <a:pPr marL="609600" indent="-609600" eaLnBrk="1" hangingPunct="1">
              <a:lnSpc>
                <a:spcPct val="90000"/>
              </a:lnSpc>
            </a:pPr>
            <a:r>
              <a:rPr lang="en-US" altLang="en-US" sz="2000" dirty="0" smtClean="0">
                <a:latin typeface="Palatino Linotype" panose="02040502050505030304" pitchFamily="18" charset="0"/>
                <a:cs typeface="Times New Roman" pitchFamily="18" charset="0"/>
              </a:rPr>
              <a:t>If a patient indicates there is an error in his/her record, what can you do?</a:t>
            </a:r>
          </a:p>
          <a:p>
            <a:pPr marL="1352550" lvl="2" indent="-438150" eaLnBrk="1" hangingPunct="1">
              <a:lnSpc>
                <a:spcPct val="90000"/>
              </a:lnSpc>
              <a:buClr>
                <a:schemeClr val="tx1"/>
              </a:buClr>
              <a:buFont typeface="Wingdings" pitchFamily="2" charset="2"/>
              <a:buChar char="ü"/>
            </a:pPr>
            <a:r>
              <a:rPr lang="en-US" altLang="en-US" sz="2000" dirty="0" smtClean="0">
                <a:latin typeface="Palatino Linotype" panose="02040502050505030304" pitchFamily="18" charset="0"/>
                <a:cs typeface="Times New Roman" pitchFamily="18" charset="0"/>
              </a:rPr>
              <a:t>Green Hills Direct Family Care has a specific form to be completed</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32</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0"/>
            <a:ext cx="24384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752600" y="381000"/>
            <a:ext cx="5410200" cy="12192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Request Restriction</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81923" name="Rectangle 3"/>
          <p:cNvSpPr>
            <a:spLocks noGrp="1" noChangeArrowheads="1"/>
          </p:cNvSpPr>
          <p:nvPr>
            <p:ph type="body" idx="1"/>
          </p:nvPr>
        </p:nvSpPr>
        <p:spPr>
          <a:xfrm>
            <a:off x="381000" y="1615440"/>
            <a:ext cx="8458200" cy="4114800"/>
          </a:xfrm>
        </p:spPr>
        <p:txBody>
          <a:bodyPr/>
          <a:lstStyle/>
          <a:p>
            <a:pPr eaLnBrk="1" hangingPunct="1">
              <a:lnSpc>
                <a:spcPct val="80000"/>
              </a:lnSpc>
            </a:pPr>
            <a:r>
              <a:rPr lang="en-US" altLang="en-US" sz="2000" b="1" dirty="0" smtClean="0">
                <a:latin typeface="Palatino Linotype" panose="02040502050505030304" pitchFamily="18" charset="0"/>
                <a:cs typeface="Times New Roman" pitchFamily="18" charset="0"/>
              </a:rPr>
              <a:t>Record Restriction </a:t>
            </a:r>
            <a:r>
              <a:rPr lang="en-US" altLang="en-US" sz="2000" dirty="0" smtClean="0">
                <a:latin typeface="Palatino Linotype" panose="02040502050505030304" pitchFamily="18" charset="0"/>
                <a:cs typeface="Times New Roman" pitchFamily="18" charset="0"/>
              </a:rPr>
              <a:t>may be requested by the patient if he/she wishes to change or restrict how Green Hills Direct Family Care uses and discloses his/her PHI. </a:t>
            </a:r>
          </a:p>
          <a:p>
            <a:pPr lvl="1" eaLnBrk="1" hangingPunct="1">
              <a:lnSpc>
                <a:spcPct val="80000"/>
              </a:lnSpc>
            </a:pPr>
            <a:r>
              <a:rPr lang="en-US" altLang="en-US" sz="2000" dirty="0" smtClean="0">
                <a:latin typeface="Palatino Linotype" panose="02040502050505030304" pitchFamily="18" charset="0"/>
                <a:cs typeface="Times New Roman" pitchFamily="18" charset="0"/>
              </a:rPr>
              <a:t>Green Hills Direct Family Care must honor a request to restrict disclosure to a health plan:</a:t>
            </a:r>
          </a:p>
          <a:p>
            <a:pPr lvl="2">
              <a:lnSpc>
                <a:spcPct val="80000"/>
              </a:lnSpc>
            </a:pPr>
            <a:r>
              <a:rPr lang="en-US" altLang="en-US" sz="1800" dirty="0" smtClean="0">
                <a:latin typeface="Palatino Linotype" panose="02040502050505030304" pitchFamily="18" charset="0"/>
                <a:cs typeface="Times New Roman" pitchFamily="18" charset="0"/>
              </a:rPr>
              <a:t>If the disclosure is for the purpose of carrying out payment or health care operations and is not otherwise required by law; and</a:t>
            </a:r>
          </a:p>
          <a:p>
            <a:pPr lvl="2">
              <a:lnSpc>
                <a:spcPct val="80000"/>
              </a:lnSpc>
            </a:pPr>
            <a:r>
              <a:rPr lang="en-US" altLang="en-US" sz="1800" dirty="0" smtClean="0">
                <a:latin typeface="Palatino Linotype" panose="02040502050505030304" pitchFamily="18" charset="0"/>
                <a:cs typeface="Times New Roman" pitchFamily="18" charset="0"/>
              </a:rPr>
              <a:t>The PHI pertains to items and services paid by the patient or patient representative in-full.</a:t>
            </a:r>
          </a:p>
          <a:p>
            <a:pPr lvl="1" eaLnBrk="1" hangingPunct="1">
              <a:lnSpc>
                <a:spcPct val="80000"/>
              </a:lnSpc>
            </a:pPr>
            <a:r>
              <a:rPr lang="en-US" altLang="en-US" sz="2000" dirty="0" smtClean="0">
                <a:latin typeface="Palatino Linotype" panose="02040502050505030304" pitchFamily="18" charset="0"/>
                <a:cs typeface="Times New Roman" pitchFamily="18" charset="0"/>
              </a:rPr>
              <a:t>For all other requests for restrictions, Green Hills Direct Family Care must make reasonable effort to honor request, but approval is not required</a:t>
            </a:r>
          </a:p>
          <a:p>
            <a:pPr lvl="1" eaLnBrk="1" hangingPunct="1">
              <a:lnSpc>
                <a:spcPct val="80000"/>
              </a:lnSpc>
            </a:pPr>
            <a:r>
              <a:rPr lang="en-US" altLang="en-US" sz="2000" dirty="0" smtClean="0">
                <a:latin typeface="Palatino Linotype" panose="02040502050505030304" pitchFamily="18" charset="0"/>
                <a:cs typeface="Times New Roman" pitchFamily="18" charset="0"/>
              </a:rPr>
              <a:t>Green Hills Direct Family Care has a form to complete to request the restriction</a:t>
            </a:r>
          </a:p>
          <a:p>
            <a:pPr lvl="1" eaLnBrk="1" hangingPunct="1">
              <a:lnSpc>
                <a:spcPct val="80000"/>
              </a:lnSpc>
            </a:pPr>
            <a:r>
              <a:rPr lang="en-US" altLang="en-US" sz="2000" dirty="0" smtClean="0">
                <a:latin typeface="Palatino Linotype" panose="02040502050505030304" pitchFamily="18" charset="0"/>
                <a:cs typeface="Times New Roman" pitchFamily="18" charset="0"/>
              </a:rPr>
              <a:t>Patient may later revoke a request for record restriction.</a:t>
            </a:r>
          </a:p>
          <a:p>
            <a:pPr lvl="1" eaLnBrk="1" hangingPunct="1">
              <a:lnSpc>
                <a:spcPct val="80000"/>
              </a:lnSpc>
              <a:buFont typeface="Verdana" pitchFamily="34" charset="0"/>
              <a:buNone/>
            </a:pPr>
            <a:endParaRPr lang="en-US" alt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33</a:t>
            </a:fld>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52400"/>
            <a:ext cx="121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524000" y="381000"/>
            <a:ext cx="5867400" cy="11430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Accounting of Disclosures</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81923" name="Rectangle 3"/>
          <p:cNvSpPr>
            <a:spLocks noGrp="1" noChangeArrowheads="1"/>
          </p:cNvSpPr>
          <p:nvPr>
            <p:ph type="body" idx="1"/>
          </p:nvPr>
        </p:nvSpPr>
        <p:spPr>
          <a:xfrm>
            <a:off x="381000" y="1447800"/>
            <a:ext cx="8458200" cy="4114800"/>
          </a:xfrm>
        </p:spPr>
        <p:txBody>
          <a:bodyPr>
            <a:normAutofit fontScale="92500" lnSpcReduction="10000"/>
          </a:bodyPr>
          <a:lstStyle/>
          <a:p>
            <a:pPr lvl="1" eaLnBrk="1" hangingPunct="1">
              <a:lnSpc>
                <a:spcPct val="80000"/>
              </a:lnSpc>
              <a:buFont typeface="Verdana" pitchFamily="34" charset="0"/>
              <a:buNone/>
            </a:pPr>
            <a:endParaRPr lang="en-US" altLang="en-US" sz="2000" dirty="0" smtClean="0">
              <a:latin typeface="Times New Roman" pitchFamily="18" charset="0"/>
              <a:cs typeface="Times New Roman" pitchFamily="18" charset="0"/>
            </a:endParaRPr>
          </a:p>
          <a:p>
            <a:pPr eaLnBrk="1" hangingPunct="1">
              <a:lnSpc>
                <a:spcPct val="80000"/>
              </a:lnSpc>
            </a:pPr>
            <a:r>
              <a:rPr lang="en-US" altLang="en-US" sz="2000" b="1" dirty="0" smtClean="0">
                <a:latin typeface="Palatino Linotype" panose="02040502050505030304" pitchFamily="18" charset="0"/>
                <a:cs typeface="Times New Roman" pitchFamily="18" charset="0"/>
              </a:rPr>
              <a:t>Accounting of Disclosures </a:t>
            </a:r>
            <a:r>
              <a:rPr lang="en-US" altLang="en-US" sz="2000" dirty="0" smtClean="0">
                <a:latin typeface="Palatino Linotype" panose="02040502050505030304" pitchFamily="18" charset="0"/>
                <a:cs typeface="Times New Roman" pitchFamily="18" charset="0"/>
              </a:rPr>
              <a:t>is a request for a list of disclosures of a patient’s PHI that did not require an authorization or the opportunity for the patient to agree or object.  </a:t>
            </a:r>
          </a:p>
          <a:p>
            <a:pPr lvl="1" eaLnBrk="1" hangingPunct="1">
              <a:lnSpc>
                <a:spcPct val="80000"/>
              </a:lnSpc>
            </a:pPr>
            <a:r>
              <a:rPr lang="en-US" altLang="en-US" sz="2000" dirty="0" smtClean="0">
                <a:latin typeface="Palatino Linotype" panose="02040502050505030304" pitchFamily="18" charset="0"/>
                <a:cs typeface="Times New Roman" pitchFamily="18" charset="0"/>
              </a:rPr>
              <a:t>Green Hills Direct Family Care has a form to complete to request the accounting</a:t>
            </a:r>
          </a:p>
          <a:p>
            <a:pPr lvl="1" eaLnBrk="1" hangingPunct="1">
              <a:lnSpc>
                <a:spcPct val="80000"/>
              </a:lnSpc>
            </a:pPr>
            <a:r>
              <a:rPr lang="en-US" altLang="en-US" sz="2000" dirty="0" smtClean="0">
                <a:latin typeface="Palatino Linotype" panose="02040502050505030304" pitchFamily="18" charset="0"/>
                <a:cs typeface="Times New Roman" pitchFamily="18" charset="0"/>
              </a:rPr>
              <a:t>The HIPAA rules require the organization to provide certain information about the disclosure, such as date, name of person who received the PHI, a description of the PHI and the purpose of the disclosure.</a:t>
            </a:r>
          </a:p>
          <a:p>
            <a:pPr lvl="1" eaLnBrk="1" hangingPunct="1">
              <a:lnSpc>
                <a:spcPct val="80000"/>
              </a:lnSpc>
            </a:pPr>
            <a:endParaRPr lang="en-US" altLang="en-US" sz="2000" dirty="0" smtClean="0">
              <a:latin typeface="Palatino Linotype" panose="02040502050505030304" pitchFamily="18" charset="0"/>
              <a:cs typeface="Times New Roman" pitchFamily="18" charset="0"/>
            </a:endParaRPr>
          </a:p>
          <a:p>
            <a:pPr eaLnBrk="1" hangingPunct="1">
              <a:lnSpc>
                <a:spcPct val="80000"/>
              </a:lnSpc>
            </a:pPr>
            <a:r>
              <a:rPr lang="en-US" altLang="en-US" sz="2000" dirty="0" smtClean="0">
                <a:latin typeface="Palatino Linotype" panose="02040502050505030304" pitchFamily="18" charset="0"/>
                <a:cs typeface="Times New Roman" pitchFamily="18" charset="0"/>
              </a:rPr>
              <a:t>Individual may request accounting of disclosures as far back as six years before the time of the request.</a:t>
            </a:r>
          </a:p>
          <a:p>
            <a:pPr lvl="1" eaLnBrk="1" hangingPunct="1">
              <a:lnSpc>
                <a:spcPct val="80000"/>
              </a:lnSpc>
            </a:pPr>
            <a:r>
              <a:rPr lang="en-US" altLang="en-US" sz="2000" dirty="0" smtClean="0">
                <a:latin typeface="Palatino Linotype" panose="02040502050505030304" pitchFamily="18" charset="0"/>
                <a:cs typeface="Times New Roman" pitchFamily="18" charset="0"/>
              </a:rPr>
              <a:t>Green Hills Direct Family Care must provide the first accounting without charge.  Subsequent requests for accountings by the same individual within a 12 month period may be charged a reasonable, cost-based fee, as long as the organization provides notice to the individual.</a:t>
            </a:r>
          </a:p>
          <a:p>
            <a:pPr lvl="1" eaLnBrk="1" hangingPunct="1">
              <a:lnSpc>
                <a:spcPct val="80000"/>
              </a:lnSpc>
            </a:pPr>
            <a:endParaRPr lang="en-US" alt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838200" y="381000"/>
            <a:ext cx="7572375" cy="1143000"/>
          </a:xfrm>
        </p:spPr>
        <p:txBody>
          <a:bodyPr>
            <a:normAutofit fontScale="90000"/>
          </a:bodyPr>
          <a:lstStyle/>
          <a:p>
            <a:pPr marL="838200" indent="-838200" algn="ctr" eaLnBrk="1" hangingPunct="1">
              <a:lnSpc>
                <a:spcPct val="100000"/>
              </a:lnSpc>
              <a:defRPr/>
            </a:pPr>
            <a:r>
              <a:rPr lang="en-US" altLang="en-US" sz="3200" dirty="0"/>
              <a:t>	</a:t>
            </a:r>
            <a:r>
              <a:rPr lang="en-US" altLang="en-US" sz="4000" dirty="0" smtClean="0">
                <a:solidFill>
                  <a:srgbClr val="FF0000"/>
                </a:solidFill>
                <a:effectLst/>
                <a:latin typeface="Palatino Linotype" panose="02040502050505030304" pitchFamily="18" charset="0"/>
                <a:cs typeface="Times New Roman" pitchFamily="18" charset="0"/>
              </a:rPr>
              <a:t>Patient Rights </a:t>
            </a:r>
            <a:br>
              <a:rPr lang="en-US" altLang="en-US" sz="4000" dirty="0" smtClean="0">
                <a:solidFill>
                  <a:srgbClr val="FF0000"/>
                </a:solidFill>
                <a:effectLst/>
                <a:latin typeface="Palatino Linotype" panose="02040502050505030304" pitchFamily="18" charset="0"/>
                <a:cs typeface="Times New Roman" pitchFamily="18" charset="0"/>
              </a:rPr>
            </a:br>
            <a:r>
              <a:rPr lang="en-US" altLang="en-US" sz="4000" dirty="0" smtClean="0">
                <a:solidFill>
                  <a:srgbClr val="FF0000"/>
                </a:solidFill>
                <a:effectLst/>
                <a:latin typeface="Palatino Linotype" panose="02040502050505030304" pitchFamily="18" charset="0"/>
                <a:cs typeface="Times New Roman" pitchFamily="18" charset="0"/>
              </a:rPr>
              <a:t>Accounting of Disclosures </a:t>
            </a:r>
            <a:r>
              <a:rPr lang="en-US" altLang="en-US" sz="2000" dirty="0" smtClean="0">
                <a:solidFill>
                  <a:srgbClr val="FF0000"/>
                </a:solidFill>
                <a:effectLst/>
                <a:latin typeface="Palatino Linotype" panose="02040502050505030304" pitchFamily="18" charset="0"/>
                <a:cs typeface="Times New Roman" pitchFamily="18" charset="0"/>
              </a:rPr>
              <a:t>(cont’d)</a:t>
            </a:r>
            <a:endParaRPr lang="en-US" altLang="en-US" sz="2000" dirty="0">
              <a:solidFill>
                <a:srgbClr val="FF0000"/>
              </a:solidFill>
              <a:effectLst/>
              <a:latin typeface="Palatino Linotype" panose="02040502050505030304" pitchFamily="18" charset="0"/>
              <a:cs typeface="Times New Roman" pitchFamily="18" charset="0"/>
            </a:endParaRPr>
          </a:p>
        </p:txBody>
      </p:sp>
      <p:sp>
        <p:nvSpPr>
          <p:cNvPr id="311299" name="Rectangle 3"/>
          <p:cNvSpPr>
            <a:spLocks noGrp="1" noChangeArrowheads="1"/>
          </p:cNvSpPr>
          <p:nvPr>
            <p:ph type="body" idx="1"/>
          </p:nvPr>
        </p:nvSpPr>
        <p:spPr>
          <a:xfrm>
            <a:off x="762000" y="1752600"/>
            <a:ext cx="7772400" cy="3810000"/>
          </a:xfrm>
          <a:extLst/>
        </p:spPr>
        <p:txBody>
          <a:bodyPr/>
          <a:lstStyle/>
          <a:p>
            <a:pPr marL="533400" indent="-533400" eaLnBrk="1" hangingPunct="1">
              <a:lnSpc>
                <a:spcPct val="80000"/>
              </a:lnSpc>
              <a:buFont typeface="Wingdings" pitchFamily="2" charset="2"/>
              <a:buNone/>
              <a:defRPr/>
            </a:pPr>
            <a:r>
              <a:rPr lang="en-US" altLang="en-US" sz="2300" b="1" dirty="0" smtClean="0">
                <a:latin typeface="Palatino Linotype" panose="02040502050505030304" pitchFamily="18" charset="0"/>
                <a:cs typeface="Times New Roman" pitchFamily="18" charset="0"/>
              </a:rPr>
              <a:t>Accounting of Disclosures Does </a:t>
            </a:r>
            <a:r>
              <a:rPr lang="en-US" altLang="en-US" sz="2300" b="1" u="sng" dirty="0" smtClean="0">
                <a:latin typeface="Palatino Linotype" panose="02040502050505030304" pitchFamily="18" charset="0"/>
                <a:cs typeface="Times New Roman" pitchFamily="18" charset="0"/>
              </a:rPr>
              <a:t>Not</a:t>
            </a:r>
            <a:r>
              <a:rPr lang="en-US" altLang="en-US" sz="2300" b="1" dirty="0" smtClean="0">
                <a:latin typeface="Palatino Linotype" panose="02040502050505030304" pitchFamily="18" charset="0"/>
                <a:cs typeface="Times New Roman" pitchFamily="18" charset="0"/>
              </a:rPr>
              <a:t> Include Disclosures For:</a:t>
            </a:r>
            <a:endParaRPr lang="en-US" altLang="en-US" sz="2300" b="1" dirty="0">
              <a:latin typeface="Palatino Linotype" panose="02040502050505030304" pitchFamily="18" charset="0"/>
              <a:cs typeface="Times New Roman" pitchFamily="18" charset="0"/>
            </a:endParaRPr>
          </a:p>
          <a:p>
            <a:pPr marL="914400" lvl="1" indent="-457200" eaLnBrk="1" hangingPunct="1">
              <a:lnSpc>
                <a:spcPct val="80000"/>
              </a:lnSpc>
              <a:defRPr/>
            </a:pPr>
            <a:r>
              <a:rPr lang="en-US" altLang="en-US" sz="2000" dirty="0" smtClean="0">
                <a:latin typeface="Palatino Linotype" panose="02040502050505030304" pitchFamily="18" charset="0"/>
                <a:cs typeface="Times New Roman" pitchFamily="18" charset="0"/>
              </a:rPr>
              <a:t>Treatment (to </a:t>
            </a:r>
            <a:r>
              <a:rPr lang="en-US" altLang="en-US" sz="2000" dirty="0">
                <a:latin typeface="Palatino Linotype" panose="02040502050505030304" pitchFamily="18" charset="0"/>
                <a:cs typeface="Times New Roman" pitchFamily="18" charset="0"/>
              </a:rPr>
              <a:t>persons involved in the individual’s care), p</a:t>
            </a:r>
            <a:r>
              <a:rPr lang="en-US" altLang="en-US" sz="2000" dirty="0" smtClean="0">
                <a:latin typeface="Palatino Linotype" panose="02040502050505030304" pitchFamily="18" charset="0"/>
                <a:cs typeface="Times New Roman" pitchFamily="18" charset="0"/>
              </a:rPr>
              <a:t>ayment </a:t>
            </a:r>
            <a:r>
              <a:rPr lang="en-US" altLang="en-US" sz="2000" dirty="0">
                <a:latin typeface="Palatino Linotype" panose="02040502050505030304" pitchFamily="18" charset="0"/>
                <a:cs typeface="Times New Roman" pitchFamily="18" charset="0"/>
              </a:rPr>
              <a:t>or </a:t>
            </a:r>
            <a:r>
              <a:rPr lang="en-US" altLang="en-US" sz="2000" dirty="0" smtClean="0">
                <a:latin typeface="Palatino Linotype" panose="02040502050505030304" pitchFamily="18" charset="0"/>
                <a:cs typeface="Times New Roman" pitchFamily="18" charset="0"/>
              </a:rPr>
              <a:t>health care operations</a:t>
            </a:r>
            <a:r>
              <a:rPr lang="en-US" altLang="en-US" sz="2000" dirty="0">
                <a:latin typeface="Palatino Linotype" panose="02040502050505030304" pitchFamily="18" charset="0"/>
                <a:cs typeface="Times New Roman" pitchFamily="18" charset="0"/>
              </a:rPr>
              <a:t>.</a:t>
            </a:r>
          </a:p>
          <a:p>
            <a:pPr marL="914400" lvl="1" indent="-457200" eaLnBrk="1" hangingPunct="1">
              <a:lnSpc>
                <a:spcPct val="80000"/>
              </a:lnSpc>
              <a:defRPr/>
            </a:pPr>
            <a:r>
              <a:rPr lang="en-US" altLang="en-US" sz="2000" dirty="0" smtClean="0">
                <a:latin typeface="Palatino Linotype" panose="02040502050505030304" pitchFamily="18" charset="0"/>
                <a:cs typeface="Times New Roman" pitchFamily="18" charset="0"/>
              </a:rPr>
              <a:t>Individual subject of </a:t>
            </a:r>
            <a:r>
              <a:rPr lang="en-US" altLang="en-US" sz="2000" dirty="0">
                <a:latin typeface="Palatino Linotype" panose="02040502050505030304" pitchFamily="18" charset="0"/>
                <a:cs typeface="Times New Roman" pitchFamily="18" charset="0"/>
              </a:rPr>
              <a:t>PHI.</a:t>
            </a:r>
          </a:p>
          <a:p>
            <a:pPr marL="914400" lvl="1" indent="-457200" eaLnBrk="1" hangingPunct="1">
              <a:lnSpc>
                <a:spcPct val="80000"/>
              </a:lnSpc>
              <a:defRPr/>
            </a:pPr>
            <a:r>
              <a:rPr lang="en-US" altLang="en-US" sz="2000" dirty="0">
                <a:latin typeface="Palatino Linotype" panose="02040502050505030304" pitchFamily="18" charset="0"/>
                <a:cs typeface="Times New Roman" pitchFamily="18" charset="0"/>
              </a:rPr>
              <a:t>Incident to an otherwise permitted disclosure.</a:t>
            </a:r>
          </a:p>
          <a:p>
            <a:pPr marL="914400" lvl="1" indent="-457200" eaLnBrk="1" hangingPunct="1">
              <a:lnSpc>
                <a:spcPct val="80000"/>
              </a:lnSpc>
              <a:defRPr/>
            </a:pPr>
            <a:r>
              <a:rPr lang="en-US" altLang="en-US" sz="2000" dirty="0" smtClean="0">
                <a:latin typeface="Palatino Linotype" panose="02040502050505030304" pitchFamily="18" charset="0"/>
                <a:cs typeface="Times New Roman" pitchFamily="18" charset="0"/>
              </a:rPr>
              <a:t>Disclosure based </a:t>
            </a:r>
            <a:r>
              <a:rPr lang="en-US" altLang="en-US" sz="2000" dirty="0">
                <a:latin typeface="Palatino Linotype" panose="02040502050505030304" pitchFamily="18" charset="0"/>
                <a:cs typeface="Times New Roman" pitchFamily="18" charset="0"/>
              </a:rPr>
              <a:t>on </a:t>
            </a:r>
            <a:r>
              <a:rPr lang="en-US" altLang="en-US" sz="2000" dirty="0" smtClean="0">
                <a:latin typeface="Palatino Linotype" panose="02040502050505030304" pitchFamily="18" charset="0"/>
                <a:cs typeface="Times New Roman" pitchFamily="18" charset="0"/>
              </a:rPr>
              <a:t>individual’s </a:t>
            </a:r>
            <a:r>
              <a:rPr lang="en-US" altLang="en-US" sz="2000" dirty="0">
                <a:latin typeface="Palatino Linotype" panose="02040502050505030304" pitchFamily="18" charset="0"/>
                <a:cs typeface="Times New Roman" pitchFamily="18" charset="0"/>
              </a:rPr>
              <a:t>signed authorization.</a:t>
            </a:r>
          </a:p>
          <a:p>
            <a:pPr marL="914400" lvl="1" indent="-457200" eaLnBrk="1" hangingPunct="1">
              <a:lnSpc>
                <a:spcPct val="80000"/>
              </a:lnSpc>
              <a:defRPr/>
            </a:pPr>
            <a:r>
              <a:rPr lang="en-US" altLang="en-US" sz="2000" dirty="0">
                <a:latin typeface="Palatino Linotype" panose="02040502050505030304" pitchFamily="18" charset="0"/>
                <a:cs typeface="Times New Roman" pitchFamily="18" charset="0"/>
              </a:rPr>
              <a:t>For </a:t>
            </a:r>
            <a:r>
              <a:rPr lang="en-US" altLang="en-US" sz="2000" dirty="0" smtClean="0">
                <a:latin typeface="Palatino Linotype" panose="02040502050505030304" pitchFamily="18" charset="0"/>
                <a:cs typeface="Times New Roman" pitchFamily="18" charset="0"/>
              </a:rPr>
              <a:t>facility </a:t>
            </a:r>
            <a:r>
              <a:rPr lang="en-US" altLang="en-US" sz="2000" dirty="0">
                <a:latin typeface="Palatino Linotype" panose="02040502050505030304" pitchFamily="18" charset="0"/>
                <a:cs typeface="Times New Roman" pitchFamily="18" charset="0"/>
              </a:rPr>
              <a:t>directory.</a:t>
            </a:r>
          </a:p>
          <a:p>
            <a:pPr marL="914400" lvl="1" indent="-457200" eaLnBrk="1" hangingPunct="1">
              <a:lnSpc>
                <a:spcPct val="80000"/>
              </a:lnSpc>
              <a:defRPr/>
            </a:pPr>
            <a:r>
              <a:rPr lang="en-US" altLang="en-US" sz="2000" dirty="0">
                <a:latin typeface="Palatino Linotype" panose="02040502050505030304" pitchFamily="18" charset="0"/>
                <a:cs typeface="Times New Roman" pitchFamily="18" charset="0"/>
              </a:rPr>
              <a:t>For national security or intelligence purposes.</a:t>
            </a:r>
          </a:p>
          <a:p>
            <a:pPr marL="914400" lvl="1" indent="-457200" eaLnBrk="1" hangingPunct="1">
              <a:lnSpc>
                <a:spcPct val="80000"/>
              </a:lnSpc>
              <a:defRPr/>
            </a:pPr>
            <a:r>
              <a:rPr lang="en-US" altLang="en-US" sz="2000" dirty="0">
                <a:latin typeface="Palatino Linotype" panose="02040502050505030304" pitchFamily="18" charset="0"/>
                <a:cs typeface="Times New Roman" pitchFamily="18" charset="0"/>
              </a:rPr>
              <a:t>To correctional facilities or law enforcement on behalf of inmates.</a:t>
            </a:r>
          </a:p>
          <a:p>
            <a:pPr marL="914400" lvl="1" indent="-457200" eaLnBrk="1" hangingPunct="1">
              <a:lnSpc>
                <a:spcPct val="80000"/>
              </a:lnSpc>
              <a:defRPr/>
            </a:pPr>
            <a:r>
              <a:rPr lang="en-US" altLang="en-US" sz="2000" dirty="0">
                <a:latin typeface="Palatino Linotype" panose="02040502050505030304" pitchFamily="18" charset="0"/>
                <a:cs typeface="Times New Roman" pitchFamily="18" charset="0"/>
              </a:rPr>
              <a:t>As part of a limited data set (see </a:t>
            </a:r>
            <a:r>
              <a:rPr lang="en-US" altLang="en-US" sz="2000" dirty="0" smtClean="0">
                <a:latin typeface="Palatino Linotype" panose="02040502050505030304" pitchFamily="18" charset="0"/>
                <a:cs typeface="Times New Roman" pitchFamily="18" charset="0"/>
              </a:rPr>
              <a:t>45 CFR s. 164.514</a:t>
            </a:r>
            <a:r>
              <a:rPr lang="en-US" altLang="en-US" sz="2000" dirty="0">
                <a:latin typeface="Palatino Linotype" panose="02040502050505030304" pitchFamily="18" charset="0"/>
                <a:cs typeface="Times New Roman" pitchFamily="18" charset="0"/>
              </a:rPr>
              <a:t>).</a:t>
            </a:r>
          </a:p>
          <a:p>
            <a:pPr marL="914400" lvl="1" indent="-457200" eaLnBrk="1" hangingPunct="1">
              <a:lnSpc>
                <a:spcPct val="80000"/>
              </a:lnSpc>
              <a:buFontTx/>
              <a:buNone/>
              <a:defRPr/>
            </a:pPr>
            <a:endParaRPr lang="en-US" altLang="en-US" sz="2400" dirty="0"/>
          </a:p>
          <a:p>
            <a:pPr marL="914400" lvl="1" indent="-457200" eaLnBrk="1" hangingPunct="1">
              <a:lnSpc>
                <a:spcPct val="80000"/>
              </a:lnSpc>
              <a:buFontTx/>
              <a:buNone/>
              <a:defRPr/>
            </a:pPr>
            <a:endParaRPr lang="en-US" altLang="en-US" sz="2400" dirty="0"/>
          </a:p>
          <a:p>
            <a:pPr marL="2579687" lvl="8" indent="-457200">
              <a:lnSpc>
                <a:spcPct val="80000"/>
              </a:lnSpc>
              <a:defRPr/>
            </a:pPr>
            <a:endParaRPr lang="en-US" alt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35</a:t>
            </a:fld>
            <a:endParaRPr lang="en-US" dirty="0"/>
          </a:p>
        </p:txBody>
      </p:sp>
      <p:pic>
        <p:nvPicPr>
          <p:cNvPr id="10" name="Picture 9"/>
          <p:cNvPicPr/>
          <p:nvPr/>
        </p:nvPicPr>
        <p:blipFill>
          <a:blip r:embed="rId3"/>
          <a:stretch>
            <a:fillRect/>
          </a:stretch>
        </p:blipFill>
        <p:spPr>
          <a:xfrm>
            <a:off x="5334000" y="5334000"/>
            <a:ext cx="1090612" cy="103886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685800" y="228600"/>
            <a:ext cx="7010400" cy="1524000"/>
          </a:xfrm>
        </p:spPr>
        <p:txBody>
          <a:bodyPr/>
          <a:lstStyle/>
          <a:p>
            <a:pPr marL="838200" indent="-838200" algn="ctr" eaLnBrk="1" hangingPunct="1">
              <a:lnSpc>
                <a:spcPct val="100000"/>
              </a:lnSpc>
              <a:defRPr/>
            </a:pPr>
            <a:r>
              <a:rPr lang="en-US" altLang="en-US" sz="4000" dirty="0"/>
              <a:t>	</a:t>
            </a: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Accounting of Disclosures </a:t>
            </a:r>
            <a:r>
              <a:rPr lang="en-US" altLang="en-US" sz="1800" dirty="0" smtClean="0">
                <a:solidFill>
                  <a:srgbClr val="FF0000"/>
                </a:solidFill>
                <a:effectLst/>
                <a:latin typeface="Palatino Linotype" panose="02040502050505030304" pitchFamily="18" charset="0"/>
                <a:cs typeface="Times New Roman" pitchFamily="18" charset="0"/>
              </a:rPr>
              <a:t>(cont’d)</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88067" name="Rectangle 3"/>
          <p:cNvSpPr>
            <a:spLocks noGrp="1" noChangeArrowheads="1"/>
          </p:cNvSpPr>
          <p:nvPr>
            <p:ph type="body" sz="half" idx="4294967295"/>
          </p:nvPr>
        </p:nvSpPr>
        <p:spPr>
          <a:xfrm>
            <a:off x="685800" y="2590800"/>
            <a:ext cx="3810000" cy="2667000"/>
          </a:xfrm>
          <a:prstGeom prst="rect">
            <a:avLst/>
          </a:prstGeom>
        </p:spPr>
        <p:txBody>
          <a:bodyPr>
            <a:normAutofit fontScale="92500" lnSpcReduction="10000"/>
          </a:bodyPr>
          <a:lstStyle/>
          <a:p>
            <a:pPr lvl="1" eaLnBrk="1" hangingPunct="1">
              <a:lnSpc>
                <a:spcPct val="90000"/>
              </a:lnSpc>
            </a:pPr>
            <a:r>
              <a:rPr lang="en-US" altLang="en-US" sz="2000" dirty="0" smtClean="0">
                <a:latin typeface="Palatino Linotype" panose="02040502050505030304" pitchFamily="18" charset="0"/>
                <a:cs typeface="Times New Roman" pitchFamily="18" charset="0"/>
              </a:rPr>
              <a:t>Required by law</a:t>
            </a:r>
          </a:p>
          <a:p>
            <a:pPr lvl="1" eaLnBrk="1" hangingPunct="1">
              <a:lnSpc>
                <a:spcPct val="90000"/>
              </a:lnSpc>
            </a:pPr>
            <a:r>
              <a:rPr lang="en-US" altLang="en-US" sz="2000" dirty="0" smtClean="0">
                <a:latin typeface="Palatino Linotype" panose="02040502050505030304" pitchFamily="18" charset="0"/>
                <a:cs typeface="Times New Roman" pitchFamily="18" charset="0"/>
              </a:rPr>
              <a:t>For public health activities</a:t>
            </a:r>
          </a:p>
          <a:p>
            <a:pPr lvl="1" eaLnBrk="1" hangingPunct="1">
              <a:lnSpc>
                <a:spcPct val="90000"/>
              </a:lnSpc>
            </a:pPr>
            <a:r>
              <a:rPr lang="en-US" altLang="en-US" sz="2000" dirty="0" smtClean="0">
                <a:latin typeface="Palatino Linotype" panose="02040502050505030304" pitchFamily="18" charset="0"/>
                <a:cs typeface="Times New Roman" pitchFamily="18" charset="0"/>
              </a:rPr>
              <a:t>Victims of abuse, neglect, violence</a:t>
            </a:r>
          </a:p>
          <a:p>
            <a:pPr lvl="1" eaLnBrk="1" hangingPunct="1">
              <a:lnSpc>
                <a:spcPct val="90000"/>
              </a:lnSpc>
            </a:pPr>
            <a:r>
              <a:rPr lang="en-US" altLang="en-US" sz="2000" dirty="0" smtClean="0">
                <a:latin typeface="Palatino Linotype" panose="02040502050505030304" pitchFamily="18" charset="0"/>
                <a:cs typeface="Times New Roman" pitchFamily="18" charset="0"/>
              </a:rPr>
              <a:t>Health oversight activities</a:t>
            </a:r>
          </a:p>
          <a:p>
            <a:pPr lvl="1" eaLnBrk="1" hangingPunct="1">
              <a:lnSpc>
                <a:spcPct val="90000"/>
              </a:lnSpc>
            </a:pPr>
            <a:r>
              <a:rPr lang="en-US" altLang="en-US" sz="2000" dirty="0" smtClean="0">
                <a:latin typeface="Palatino Linotype" panose="02040502050505030304" pitchFamily="18" charset="0"/>
                <a:cs typeface="Times New Roman" pitchFamily="18" charset="0"/>
              </a:rPr>
              <a:t>Judicial/Administrative proceedings</a:t>
            </a:r>
          </a:p>
          <a:p>
            <a:pPr lvl="1" eaLnBrk="1" hangingPunct="1">
              <a:lnSpc>
                <a:spcPct val="90000"/>
              </a:lnSpc>
            </a:pPr>
            <a:r>
              <a:rPr lang="en-US" altLang="en-US" sz="2000" dirty="0" smtClean="0">
                <a:latin typeface="Palatino Linotype" panose="02040502050505030304" pitchFamily="18" charset="0"/>
                <a:cs typeface="Times New Roman" pitchFamily="18" charset="0"/>
              </a:rPr>
              <a:t>Law enforcement purposes</a:t>
            </a:r>
          </a:p>
          <a:p>
            <a:pPr eaLnBrk="1" hangingPunct="1">
              <a:lnSpc>
                <a:spcPct val="90000"/>
              </a:lnSpc>
            </a:pPr>
            <a:endParaRPr lang="en-US" altLang="en-US" sz="2000" dirty="0" smtClean="0"/>
          </a:p>
        </p:txBody>
      </p:sp>
      <p:sp>
        <p:nvSpPr>
          <p:cNvPr id="88068" name="Rectangle 4"/>
          <p:cNvSpPr>
            <a:spLocks noGrp="1" noChangeArrowheads="1"/>
          </p:cNvSpPr>
          <p:nvPr>
            <p:ph type="body" sz="half" idx="2"/>
          </p:nvPr>
        </p:nvSpPr>
        <p:spPr>
          <a:xfrm>
            <a:off x="4533900" y="2514600"/>
            <a:ext cx="4171950" cy="3505200"/>
          </a:xfrm>
        </p:spPr>
        <p:txBody>
          <a:bodyPr/>
          <a:lstStyle/>
          <a:p>
            <a:pPr lvl="1" eaLnBrk="1" hangingPunct="1">
              <a:lnSpc>
                <a:spcPct val="90000"/>
              </a:lnSpc>
            </a:pPr>
            <a:r>
              <a:rPr lang="en-US" altLang="en-US" sz="2000" dirty="0" smtClean="0">
                <a:latin typeface="Times New Roman" pitchFamily="18" charset="0"/>
                <a:cs typeface="Times New Roman" pitchFamily="18" charset="0"/>
              </a:rPr>
              <a:t>Organ/eye/tissue donations</a:t>
            </a:r>
          </a:p>
          <a:p>
            <a:pPr lvl="1" eaLnBrk="1" hangingPunct="1">
              <a:lnSpc>
                <a:spcPct val="90000"/>
              </a:lnSpc>
            </a:pPr>
            <a:r>
              <a:rPr lang="en-US" altLang="en-US" sz="2000" dirty="0" smtClean="0">
                <a:latin typeface="Times New Roman" pitchFamily="18" charset="0"/>
                <a:cs typeface="Times New Roman" pitchFamily="18" charset="0"/>
              </a:rPr>
              <a:t>Research purposes</a:t>
            </a:r>
          </a:p>
          <a:p>
            <a:pPr lvl="1" eaLnBrk="1" hangingPunct="1">
              <a:lnSpc>
                <a:spcPct val="90000"/>
              </a:lnSpc>
            </a:pPr>
            <a:r>
              <a:rPr lang="en-US" altLang="en-US" sz="2000" dirty="0" smtClean="0">
                <a:latin typeface="Times New Roman" pitchFamily="18" charset="0"/>
                <a:cs typeface="Times New Roman" pitchFamily="18" charset="0"/>
              </a:rPr>
              <a:t>To avert threat to health and safety</a:t>
            </a:r>
          </a:p>
          <a:p>
            <a:pPr lvl="1" eaLnBrk="1" hangingPunct="1">
              <a:lnSpc>
                <a:spcPct val="90000"/>
              </a:lnSpc>
            </a:pPr>
            <a:r>
              <a:rPr lang="en-US" altLang="en-US" sz="2000" dirty="0" smtClean="0">
                <a:latin typeface="Times New Roman" pitchFamily="18" charset="0"/>
                <a:cs typeface="Times New Roman" pitchFamily="18" charset="0"/>
              </a:rPr>
              <a:t>For specialized government functions</a:t>
            </a:r>
          </a:p>
          <a:p>
            <a:pPr lvl="1" eaLnBrk="1" hangingPunct="1">
              <a:lnSpc>
                <a:spcPct val="90000"/>
              </a:lnSpc>
            </a:pPr>
            <a:r>
              <a:rPr lang="en-US" altLang="en-US" sz="2000" dirty="0" smtClean="0">
                <a:latin typeface="Times New Roman" pitchFamily="18" charset="0"/>
                <a:cs typeface="Times New Roman" pitchFamily="18" charset="0"/>
              </a:rPr>
              <a:t>About decedents</a:t>
            </a:r>
          </a:p>
          <a:p>
            <a:pPr lvl="1" eaLnBrk="1" hangingPunct="1">
              <a:lnSpc>
                <a:spcPct val="90000"/>
              </a:lnSpc>
            </a:pPr>
            <a:r>
              <a:rPr lang="en-US" altLang="en-US" sz="2000" dirty="0" smtClean="0">
                <a:latin typeface="Times New Roman" pitchFamily="18" charset="0"/>
                <a:cs typeface="Times New Roman" pitchFamily="18" charset="0"/>
              </a:rPr>
              <a:t>Workers’ compensation</a:t>
            </a:r>
          </a:p>
          <a:p>
            <a:pPr lvl="1" eaLnBrk="1" hangingPunct="1">
              <a:lnSpc>
                <a:spcPct val="90000"/>
              </a:lnSpc>
            </a:pPr>
            <a:r>
              <a:rPr lang="en-US" altLang="en-US" sz="2000" dirty="0" smtClean="0">
                <a:latin typeface="Times New Roman" pitchFamily="18" charset="0"/>
                <a:cs typeface="Times New Roman" pitchFamily="18" charset="0"/>
              </a:rPr>
              <a:t>Releases made in error to an incorrect person/entity (i.e. breach)</a:t>
            </a:r>
          </a:p>
        </p:txBody>
      </p:sp>
      <p:sp>
        <p:nvSpPr>
          <p:cNvPr id="88069" name="Text Box 5"/>
          <p:cNvSpPr txBox="1">
            <a:spLocks noChangeArrowheads="1"/>
          </p:cNvSpPr>
          <p:nvPr/>
        </p:nvSpPr>
        <p:spPr bwMode="auto">
          <a:xfrm>
            <a:off x="781050" y="1828800"/>
            <a:ext cx="7924800" cy="830997"/>
          </a:xfrm>
          <a:prstGeom prst="rect">
            <a:avLst/>
          </a:prstGeom>
          <a:noFill/>
          <a:ln w="9525">
            <a:noFill/>
            <a:miter lim="800000"/>
            <a:headEnd/>
            <a:tailEnd/>
          </a:ln>
        </p:spPr>
        <p:txBody>
          <a:bodyPr>
            <a:spAutoFit/>
          </a:bodyPr>
          <a:lstStyle/>
          <a:p>
            <a:pPr marL="457200" indent="-457200">
              <a:spcBef>
                <a:spcPct val="50000"/>
              </a:spcBef>
            </a:pPr>
            <a:r>
              <a:rPr lang="en-US" altLang="en-US" sz="2400" b="1" dirty="0">
                <a:latin typeface="Palatino Linotype" panose="02040502050505030304" pitchFamily="18" charset="0"/>
                <a:cs typeface="Times New Roman" pitchFamily="18" charset="0"/>
              </a:rPr>
              <a:t>Accounting of Disclosures </a:t>
            </a:r>
            <a:r>
              <a:rPr lang="en-US" altLang="en-US" sz="2400" b="1" u="sng" dirty="0">
                <a:latin typeface="Palatino Linotype" panose="02040502050505030304" pitchFamily="18" charset="0"/>
                <a:cs typeface="Times New Roman" pitchFamily="18" charset="0"/>
              </a:rPr>
              <a:t>Does</a:t>
            </a:r>
            <a:r>
              <a:rPr lang="en-US" altLang="en-US" sz="2400" b="1" dirty="0">
                <a:latin typeface="Palatino Linotype" panose="02040502050505030304" pitchFamily="18" charset="0"/>
                <a:cs typeface="Times New Roman" pitchFamily="18" charset="0"/>
              </a:rPr>
              <a:t> Include Disclosures For:</a:t>
            </a:r>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1295400" y="457200"/>
            <a:ext cx="6172200" cy="1066800"/>
          </a:xfrm>
        </p:spPr>
        <p:txBody>
          <a:bodyPr>
            <a:noAutofit/>
          </a:bodyPr>
          <a:lstStyle/>
          <a:p>
            <a:pPr algn="ctr" eaLnBrk="1" hangingPunct="1">
              <a:lnSpc>
                <a:spcPct val="100000"/>
              </a:lnSpc>
              <a:defRPr/>
            </a:pPr>
            <a:r>
              <a:rPr lang="en-US" altLang="en-US" sz="3600" dirty="0" smtClean="0">
                <a:solidFill>
                  <a:srgbClr val="FF0000"/>
                </a:solidFill>
                <a:effectLst/>
                <a:latin typeface="Palatino Linotype" panose="02040502050505030304" pitchFamily="18" charset="0"/>
                <a:cs typeface="Times New Roman" pitchFamily="18" charset="0"/>
              </a:rPr>
              <a:t>Patient Rights</a:t>
            </a:r>
            <a:br>
              <a:rPr lang="en-US" altLang="en-US" sz="3600" dirty="0" smtClean="0">
                <a:solidFill>
                  <a:srgbClr val="FF0000"/>
                </a:solidFill>
                <a:effectLst/>
                <a:latin typeface="Palatino Linotype" panose="02040502050505030304" pitchFamily="18" charset="0"/>
                <a:cs typeface="Times New Roman" pitchFamily="18" charset="0"/>
              </a:rPr>
            </a:br>
            <a:r>
              <a:rPr lang="en-US" altLang="en-US" sz="3600" dirty="0" smtClean="0">
                <a:solidFill>
                  <a:srgbClr val="FF0000"/>
                </a:solidFill>
                <a:effectLst/>
                <a:latin typeface="Palatino Linotype" panose="02040502050505030304" pitchFamily="18" charset="0"/>
                <a:cs typeface="Times New Roman" pitchFamily="18" charset="0"/>
              </a:rPr>
              <a:t>File Privacy Complaint</a:t>
            </a:r>
            <a:endParaRPr lang="en-US" altLang="en-US" sz="3600" dirty="0">
              <a:solidFill>
                <a:srgbClr val="FF0000"/>
              </a:solidFill>
              <a:effectLst/>
              <a:latin typeface="Palatino Linotype" panose="02040502050505030304" pitchFamily="18" charset="0"/>
              <a:cs typeface="Times New Roman" pitchFamily="18" charset="0"/>
            </a:endParaRPr>
          </a:p>
        </p:txBody>
      </p:sp>
      <p:sp>
        <p:nvSpPr>
          <p:cNvPr id="227331" name="Rectangle 3"/>
          <p:cNvSpPr>
            <a:spLocks noGrp="1" noChangeArrowheads="1"/>
          </p:cNvSpPr>
          <p:nvPr>
            <p:ph type="body" idx="1"/>
          </p:nvPr>
        </p:nvSpPr>
        <p:spPr>
          <a:xfrm>
            <a:off x="381000" y="1600200"/>
            <a:ext cx="7391400" cy="3810000"/>
          </a:xfrm>
        </p:spPr>
        <p:txBody>
          <a:bodyPr/>
          <a:lstStyle/>
          <a:p>
            <a:pPr eaLnBrk="1" hangingPunct="1">
              <a:defRPr/>
            </a:pPr>
            <a:r>
              <a:rPr lang="en-US" altLang="en-US" sz="2800" dirty="0" smtClean="0">
                <a:latin typeface="Palatino Linotype" panose="02040502050505030304" pitchFamily="18" charset="0"/>
                <a:cs typeface="Times New Roman" pitchFamily="18" charset="0"/>
              </a:rPr>
              <a:t>Individuals may file complaints with Green Hills Direct Family Care’s Privacy Official regarding health information privacy violations or Green Hills Direct Family Care’s privacy compliance program.</a:t>
            </a:r>
          </a:p>
          <a:p>
            <a:pPr eaLnBrk="1" hangingPunct="1">
              <a:defRPr/>
            </a:pPr>
            <a:r>
              <a:rPr lang="en-US" altLang="en-US" sz="2800" dirty="0" smtClean="0">
                <a:latin typeface="Palatino Linotype" panose="02040502050505030304" pitchFamily="18" charset="0"/>
                <a:cs typeface="Times New Roman" pitchFamily="18" charset="0"/>
              </a:rPr>
              <a:t>Individuals may file complaints with the Department of Health and Human Services  Office of Civil Rights.</a:t>
            </a:r>
            <a:endParaRPr lang="en-US" altLang="en-US" sz="2800" b="1" dirty="0">
              <a:latin typeface="Palatino Linotype" panose="02040502050505030304" pitchFamily="18" charset="0"/>
            </a:endParaRPr>
          </a:p>
          <a:p>
            <a:pPr lvl="1" eaLnBrk="1" hangingPunct="1">
              <a:defRPr/>
            </a:pPr>
            <a:endParaRPr lang="en-US" altLang="en-US" b="1"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37</a:t>
            </a:fld>
            <a:endParaRPr lang="en-US" dirty="0"/>
          </a:p>
        </p:txBody>
      </p:sp>
      <p:pic>
        <p:nvPicPr>
          <p:cNvPr id="3074" name="Picture 2"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5766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7275" y="3729038"/>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0300" y="5029200"/>
            <a:ext cx="1752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1676400"/>
            <a:ext cx="4648200" cy="795460"/>
          </a:xfrm>
        </p:spPr>
        <p:txBody>
          <a:bodyPr>
            <a:noAutofit/>
          </a:bodyPr>
          <a:lstStyle/>
          <a:p>
            <a:pPr algn="ctr"/>
            <a:r>
              <a:rPr lang="en-US" sz="6000" dirty="0" smtClean="0">
                <a:solidFill>
                  <a:srgbClr val="FF0000"/>
                </a:solidFill>
                <a:latin typeface="Palatino Linotype" panose="02040502050505030304" pitchFamily="18" charset="0"/>
                <a:cs typeface="Times New Roman" panose="02020603050405020304" pitchFamily="18" charset="0"/>
              </a:rPr>
              <a:t>Section VI </a:t>
            </a:r>
            <a:endParaRPr lang="en-US" sz="6000" dirty="0">
              <a:solidFill>
                <a:srgbClr val="FF0000"/>
              </a:solidFill>
              <a:latin typeface="Palatino Linotype" panose="02040502050505030304" pitchFamily="18" charset="0"/>
              <a:cs typeface="Times New Roman" panose="02020603050405020304" pitchFamily="18" charset="0"/>
            </a:endParaRPr>
          </a:p>
        </p:txBody>
      </p:sp>
      <p:sp>
        <p:nvSpPr>
          <p:cNvPr id="9" name="Subtitle 8"/>
          <p:cNvSpPr>
            <a:spLocks noGrp="1"/>
          </p:cNvSpPr>
          <p:nvPr>
            <p:ph type="subTitle" idx="1"/>
          </p:nvPr>
        </p:nvSpPr>
        <p:spPr>
          <a:xfrm>
            <a:off x="1322359" y="2667000"/>
            <a:ext cx="6711108" cy="685800"/>
          </a:xfrm>
        </p:spPr>
        <p:txBody>
          <a:bodyPr/>
          <a:lstStyle/>
          <a:p>
            <a:pPr algn="ctr"/>
            <a:r>
              <a:rPr lang="en-US" sz="3600" b="1" dirty="0" smtClean="0">
                <a:latin typeface="Palatino Linotype" panose="02040502050505030304" pitchFamily="18" charset="0"/>
                <a:cs typeface="Times New Roman" panose="02020603050405020304" pitchFamily="18" charset="0"/>
              </a:rPr>
              <a:t>HIPAA Privacy Requirements</a:t>
            </a:r>
            <a:endParaRPr lang="en-US" sz="3600" b="1" dirty="0">
              <a:latin typeface="Palatino Linotype" panose="02040502050505030304" pitchFamily="18" charset="0"/>
              <a:cs typeface="Times New Roman" panose="02020603050405020304" pitchFamily="18" charset="0"/>
            </a:endParaRPr>
          </a:p>
        </p:txBody>
      </p:sp>
      <p:sp>
        <p:nvSpPr>
          <p:cNvPr id="3" name="Slide Number Placeholder 2"/>
          <p:cNvSpPr>
            <a:spLocks noGrp="1"/>
          </p:cNvSpPr>
          <p:nvPr>
            <p:ph type="sldNum" sz="quarter" idx="11"/>
          </p:nvPr>
        </p:nvSpPr>
        <p:spPr/>
        <p:txBody>
          <a:bodyPr/>
          <a:lstStyle/>
          <a:p>
            <a:fld id="{2EC48678-3D1A-43A1-9566-DFEB0905CC65}" type="slidenum">
              <a:rPr lang="en-US" smtClean="0"/>
              <a:t>38</a:t>
            </a:fld>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343400"/>
            <a:ext cx="36480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37811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524000"/>
            <a:ext cx="8229600" cy="3624262"/>
          </a:xfrm>
        </p:spPr>
        <p:txBody>
          <a:bodyPr/>
          <a:lstStyle/>
          <a:p>
            <a:r>
              <a:rPr lang="en-US" dirty="0" smtClean="0">
                <a:latin typeface="Palatino Linotype" panose="02040502050505030304" pitchFamily="18" charset="0"/>
                <a:cs typeface="Times New Roman" pitchFamily="18" charset="0"/>
              </a:rPr>
              <a:t>Privacy Officer Responsibilities</a:t>
            </a:r>
          </a:p>
          <a:p>
            <a:pPr lvl="1"/>
            <a:r>
              <a:rPr lang="en-US" dirty="0" smtClean="0">
                <a:latin typeface="Palatino Linotype" panose="02040502050505030304" pitchFamily="18" charset="0"/>
                <a:cs typeface="Times New Roman" pitchFamily="18" charset="0"/>
              </a:rPr>
              <a:t>Development and implementation of the policies and procedures of the entity</a:t>
            </a:r>
          </a:p>
          <a:p>
            <a:pPr lvl="1"/>
            <a:r>
              <a:rPr lang="en-US" dirty="0" smtClean="0">
                <a:latin typeface="Palatino Linotype" panose="02040502050505030304" pitchFamily="18" charset="0"/>
                <a:cs typeface="Times New Roman" pitchFamily="18" charset="0"/>
              </a:rPr>
              <a:t>Designated to receive and address complaints regarding Privacy</a:t>
            </a:r>
          </a:p>
          <a:p>
            <a:pPr lvl="1"/>
            <a:r>
              <a:rPr lang="en-US" dirty="0" smtClean="0">
                <a:latin typeface="Palatino Linotype" panose="02040502050505030304" pitchFamily="18" charset="0"/>
                <a:cs typeface="Times New Roman" pitchFamily="18" charset="0"/>
              </a:rPr>
              <a:t>Provide additional information as requested about matters covered by the Notice of Privacy Practices</a:t>
            </a:r>
          </a:p>
          <a:p>
            <a:r>
              <a:rPr lang="en-US" dirty="0" smtClean="0">
                <a:latin typeface="Palatino Linotype" panose="02040502050505030304" pitchFamily="18" charset="0"/>
                <a:cs typeface="Times New Roman" pitchFamily="18" charset="0"/>
              </a:rPr>
              <a:t>Designation of the Privacy Officer must be documented</a:t>
            </a:r>
            <a:endParaRPr lang="en-US" dirty="0">
              <a:latin typeface="Palatino Linotype" panose="02040502050505030304" pitchFamily="18" charset="0"/>
              <a:cs typeface="Times New Roman" pitchFamily="18" charset="0"/>
            </a:endParaRPr>
          </a:p>
        </p:txBody>
      </p:sp>
      <p:sp>
        <p:nvSpPr>
          <p:cNvPr id="4" name="Title 3"/>
          <p:cNvSpPr>
            <a:spLocks noGrp="1"/>
          </p:cNvSpPr>
          <p:nvPr>
            <p:ph type="title"/>
          </p:nvPr>
        </p:nvSpPr>
        <p:spPr>
          <a:xfrm>
            <a:off x="1266825" y="304800"/>
            <a:ext cx="5715000" cy="1143000"/>
          </a:xfrm>
        </p:spPr>
        <p:txBody>
          <a:bodyPr>
            <a:noAutofit/>
          </a:bodyPr>
          <a:lstStyle/>
          <a:p>
            <a:pPr algn="ctr">
              <a:lnSpc>
                <a:spcPct val="100000"/>
              </a:lnSpc>
            </a:pPr>
            <a:r>
              <a:rPr lang="en-US" sz="3600" dirty="0" smtClean="0">
                <a:solidFill>
                  <a:srgbClr val="FF0000"/>
                </a:solidFill>
                <a:effectLst/>
                <a:latin typeface="Palatino Linotype" panose="02040502050505030304" pitchFamily="18" charset="0"/>
                <a:cs typeface="Times New Roman" pitchFamily="18" charset="0"/>
              </a:rPr>
              <a:t>Personnel Designation</a:t>
            </a:r>
            <a:br>
              <a:rPr lang="en-US" sz="3600" dirty="0" smtClean="0">
                <a:solidFill>
                  <a:srgbClr val="FF0000"/>
                </a:solidFill>
                <a:effectLst/>
                <a:latin typeface="Palatino Linotype" panose="02040502050505030304" pitchFamily="18" charset="0"/>
                <a:cs typeface="Times New Roman" pitchFamily="18" charset="0"/>
              </a:rPr>
            </a:br>
            <a:r>
              <a:rPr lang="en-US" sz="3600" dirty="0" smtClean="0">
                <a:solidFill>
                  <a:srgbClr val="FF0000"/>
                </a:solidFill>
                <a:effectLst/>
                <a:latin typeface="Palatino Linotype" panose="02040502050505030304" pitchFamily="18" charset="0"/>
                <a:cs typeface="Times New Roman" pitchFamily="18" charset="0"/>
              </a:rPr>
              <a:t>Privacy Officer</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39</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0" y="4038599"/>
            <a:ext cx="1333500" cy="188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727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438399" y="914400"/>
            <a:ext cx="3886199" cy="685800"/>
          </a:xfrm>
        </p:spPr>
        <p:txBody>
          <a:bodyPr>
            <a:noAutofit/>
          </a:bodyPr>
          <a:lstStyle/>
          <a:p>
            <a:pPr eaLnBrk="1" hangingPunct="1">
              <a:defRPr/>
            </a:pPr>
            <a:r>
              <a:rPr lang="en-US" altLang="en-US" sz="3600" dirty="0">
                <a:solidFill>
                  <a:schemeClr val="accent6">
                    <a:lumMod val="60000"/>
                    <a:lumOff val="40000"/>
                  </a:schemeClr>
                </a:solidFill>
                <a:effectLst/>
                <a:cs typeface="Times New Roman" pitchFamily="18" charset="0"/>
              </a:rPr>
              <a:t>What is HIPAA?</a:t>
            </a:r>
          </a:p>
        </p:txBody>
      </p:sp>
      <p:sp>
        <p:nvSpPr>
          <p:cNvPr id="306179" name="Rectangle 3"/>
          <p:cNvSpPr>
            <a:spLocks noGrp="1" noChangeArrowheads="1"/>
          </p:cNvSpPr>
          <p:nvPr>
            <p:ph type="body" idx="1"/>
          </p:nvPr>
        </p:nvSpPr>
        <p:spPr>
          <a:xfrm>
            <a:off x="609600" y="1905000"/>
            <a:ext cx="7848600" cy="2590800"/>
          </a:xfrm>
        </p:spPr>
        <p:txBody>
          <a:bodyPr/>
          <a:lstStyle/>
          <a:p>
            <a:pPr eaLnBrk="1" hangingPunct="1">
              <a:defRPr/>
            </a:pPr>
            <a:r>
              <a:rPr lang="en-US" altLang="en-US" sz="2400" dirty="0" smtClean="0">
                <a:latin typeface="Times New Roman" pitchFamily="18" charset="0"/>
                <a:cs typeface="Times New Roman" pitchFamily="18" charset="0"/>
              </a:rPr>
              <a:t>HIPAA is an acronym for </a:t>
            </a:r>
            <a:r>
              <a:rPr lang="en-US" altLang="en-US" sz="2400" b="1" dirty="0">
                <a:latin typeface="Times New Roman" pitchFamily="18" charset="0"/>
                <a:cs typeface="Times New Roman" pitchFamily="18" charset="0"/>
              </a:rPr>
              <a:t>H</a:t>
            </a:r>
            <a:r>
              <a:rPr lang="en-US" altLang="en-US" sz="2400" dirty="0">
                <a:latin typeface="Times New Roman" pitchFamily="18" charset="0"/>
                <a:cs typeface="Times New Roman" pitchFamily="18" charset="0"/>
              </a:rPr>
              <a:t>ealth </a:t>
            </a:r>
            <a:r>
              <a:rPr lang="en-US" altLang="en-US" sz="2400" b="1" dirty="0">
                <a:latin typeface="Times New Roman" pitchFamily="18" charset="0"/>
                <a:cs typeface="Times New Roman" pitchFamily="18" charset="0"/>
              </a:rPr>
              <a:t>I</a:t>
            </a:r>
            <a:r>
              <a:rPr lang="en-US" altLang="en-US" sz="2400" dirty="0">
                <a:latin typeface="Times New Roman" pitchFamily="18" charset="0"/>
                <a:cs typeface="Times New Roman" pitchFamily="18" charset="0"/>
              </a:rPr>
              <a:t>nsurance </a:t>
            </a:r>
            <a:r>
              <a:rPr lang="en-US" altLang="en-US" sz="2400" b="1" dirty="0">
                <a:latin typeface="Times New Roman" pitchFamily="18" charset="0"/>
                <a:cs typeface="Times New Roman" pitchFamily="18" charset="0"/>
              </a:rPr>
              <a:t>P</a:t>
            </a:r>
            <a:r>
              <a:rPr lang="en-US" altLang="en-US" sz="2400" dirty="0">
                <a:latin typeface="Times New Roman" pitchFamily="18" charset="0"/>
                <a:cs typeface="Times New Roman" pitchFamily="18" charset="0"/>
              </a:rPr>
              <a:t>ortability &amp; </a:t>
            </a:r>
            <a:r>
              <a:rPr lang="en-US" altLang="en-US" sz="2400" b="1" dirty="0">
                <a:latin typeface="Times New Roman" pitchFamily="18" charset="0"/>
                <a:cs typeface="Times New Roman" pitchFamily="18" charset="0"/>
              </a:rPr>
              <a:t>A</a:t>
            </a:r>
            <a:r>
              <a:rPr lang="en-US" altLang="en-US" sz="2400" dirty="0">
                <a:latin typeface="Times New Roman" pitchFamily="18" charset="0"/>
                <a:cs typeface="Times New Roman" pitchFamily="18" charset="0"/>
              </a:rPr>
              <a:t>ccountability </a:t>
            </a:r>
            <a:r>
              <a:rPr lang="en-US" altLang="en-US" sz="2400" b="1" dirty="0">
                <a:latin typeface="Times New Roman" pitchFamily="18" charset="0"/>
                <a:cs typeface="Times New Roman" pitchFamily="18" charset="0"/>
              </a:rPr>
              <a:t>A</a:t>
            </a:r>
            <a:r>
              <a:rPr lang="en-US" altLang="en-US" sz="2400" dirty="0">
                <a:latin typeface="Times New Roman" pitchFamily="18" charset="0"/>
                <a:cs typeface="Times New Roman" pitchFamily="18" charset="0"/>
              </a:rPr>
              <a:t>ct of 1996 (45 C.F.R. parts 160 &amp; 164).</a:t>
            </a:r>
          </a:p>
          <a:p>
            <a:pPr eaLnBrk="1" hangingPunct="1">
              <a:defRPr/>
            </a:pPr>
            <a:r>
              <a:rPr lang="en-US" altLang="en-US" sz="2400" dirty="0" smtClean="0">
                <a:latin typeface="Times New Roman" pitchFamily="18" charset="0"/>
                <a:cs typeface="Times New Roman" pitchFamily="18" charset="0"/>
              </a:rPr>
              <a:t>It provides </a:t>
            </a:r>
            <a:r>
              <a:rPr lang="en-US" altLang="en-US" sz="2400" dirty="0">
                <a:latin typeface="Times New Roman" pitchFamily="18" charset="0"/>
                <a:cs typeface="Times New Roman" pitchFamily="18" charset="0"/>
              </a:rPr>
              <a:t>a framework for </a:t>
            </a:r>
            <a:r>
              <a:rPr lang="en-US" altLang="en-US" sz="2400" dirty="0" smtClean="0">
                <a:latin typeface="Times New Roman" pitchFamily="18" charset="0"/>
                <a:cs typeface="Times New Roman" pitchFamily="18" charset="0"/>
              </a:rPr>
              <a:t>establishment of nationwide </a:t>
            </a:r>
            <a:r>
              <a:rPr lang="en-US" altLang="en-US" sz="2400" dirty="0">
                <a:latin typeface="Times New Roman" pitchFamily="18" charset="0"/>
                <a:cs typeface="Times New Roman" pitchFamily="18" charset="0"/>
              </a:rPr>
              <a:t>protection of patient confidentiality, security of electronic systems, and standards and requirements for electronic transmission of health information.</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4</a:t>
            </a:fld>
            <a:endParaRPr lang="en-US" dirty="0"/>
          </a:p>
        </p:txBody>
      </p:sp>
      <p:pic>
        <p:nvPicPr>
          <p:cNvPr id="9" name="Picture 8" descr="https://tse1.mm.bing.net/th?&amp;id=JN.AupXMWlSsKNzx8RkLSPQQ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495800"/>
            <a:ext cx="1908810" cy="1143000"/>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090862"/>
          </a:xfrm>
        </p:spPr>
        <p:txBody>
          <a:bodyPr/>
          <a:lstStyle/>
          <a:p>
            <a:r>
              <a:rPr lang="en-US" dirty="0" smtClean="0">
                <a:latin typeface="Palatino Linotype" panose="02040502050505030304" pitchFamily="18" charset="0"/>
                <a:cs typeface="Times New Roman" pitchFamily="18" charset="0"/>
              </a:rPr>
              <a:t>Members of the workforce who handle PHI require training </a:t>
            </a:r>
          </a:p>
          <a:p>
            <a:pPr lvl="1"/>
            <a:r>
              <a:rPr lang="en-US" dirty="0" smtClean="0">
                <a:latin typeface="Palatino Linotype" panose="02040502050505030304" pitchFamily="18" charset="0"/>
                <a:cs typeface="Times New Roman" pitchFamily="18" charset="0"/>
              </a:rPr>
              <a:t>Required upon hire and recommended annually</a:t>
            </a:r>
          </a:p>
          <a:p>
            <a:pPr lvl="1"/>
            <a:r>
              <a:rPr lang="en-US" dirty="0" smtClean="0">
                <a:latin typeface="Palatino Linotype" panose="02040502050505030304" pitchFamily="18" charset="0"/>
                <a:cs typeface="Times New Roman" pitchFamily="18" charset="0"/>
              </a:rPr>
              <a:t>As material changes are implemented, training to appropriate workforce members affected by that change</a:t>
            </a:r>
          </a:p>
          <a:p>
            <a:pPr lvl="1"/>
            <a:r>
              <a:rPr lang="en-US" dirty="0" smtClean="0">
                <a:latin typeface="Palatino Linotype" panose="02040502050505030304" pitchFamily="18" charset="0"/>
                <a:cs typeface="Times New Roman" pitchFamily="18" charset="0"/>
              </a:rPr>
              <a:t>Documentation of the training, who attended, the topic covered and date the training was held </a:t>
            </a:r>
          </a:p>
          <a:p>
            <a:pPr lvl="1">
              <a:buNone/>
            </a:pPr>
            <a:endParaRPr lang="en-US" dirty="0">
              <a:latin typeface="Times New Roman" pitchFamily="18" charset="0"/>
              <a:cs typeface="Times New Roman" pitchFamily="18" charset="0"/>
            </a:endParaRPr>
          </a:p>
        </p:txBody>
      </p:sp>
      <p:sp>
        <p:nvSpPr>
          <p:cNvPr id="3" name="Title 2"/>
          <p:cNvSpPr>
            <a:spLocks noGrp="1"/>
          </p:cNvSpPr>
          <p:nvPr>
            <p:ph type="title"/>
          </p:nvPr>
        </p:nvSpPr>
        <p:spPr>
          <a:xfrm>
            <a:off x="3276600" y="609600"/>
            <a:ext cx="2362200" cy="868362"/>
          </a:xfrm>
        </p:spPr>
        <p:txBody>
          <a:bodyPr>
            <a:normAutofit/>
          </a:bodyPr>
          <a:lstStyle/>
          <a:p>
            <a:r>
              <a:rPr lang="en-US" sz="3600" dirty="0" smtClean="0">
                <a:solidFill>
                  <a:srgbClr val="FF0000"/>
                </a:solidFill>
                <a:effectLst/>
                <a:latin typeface="Palatino Linotype" panose="02040502050505030304" pitchFamily="18" charset="0"/>
                <a:cs typeface="Times New Roman" pitchFamily="18" charset="0"/>
              </a:rPr>
              <a:t>Training</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40</a:t>
            </a:fld>
            <a:endParaRPr lang="en-US" dirty="0"/>
          </a:p>
        </p:txBody>
      </p:sp>
      <p:pic>
        <p:nvPicPr>
          <p:cNvPr id="2050" name="Picture 2" descr="C:\Users\jcoleman\AppData\Local\Microsoft\Windows\Temporary Internet Files\Content.IE5\ZJP0XQD7\3672584174_e30b5a0d88[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4495800"/>
            <a:ext cx="226785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1484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114800"/>
          </a:xfrm>
        </p:spPr>
        <p:txBody>
          <a:bodyPr/>
          <a:lstStyle/>
          <a:p>
            <a:r>
              <a:rPr lang="en-US" dirty="0" smtClean="0">
                <a:latin typeface="Palatino Linotype" panose="02040502050505030304" pitchFamily="18" charset="0"/>
                <a:cs typeface="Times New Roman" pitchFamily="18" charset="0"/>
              </a:rPr>
              <a:t>Implementation of administrative, physical and technical safeguards (work in tandem with Security rule).</a:t>
            </a:r>
          </a:p>
          <a:p>
            <a:r>
              <a:rPr lang="en-US" dirty="0" smtClean="0">
                <a:latin typeface="Palatino Linotype" panose="02040502050505030304" pitchFamily="18" charset="0"/>
                <a:cs typeface="Times New Roman" pitchFamily="18" charset="0"/>
              </a:rPr>
              <a:t>Safeguard PHI from any intentional or unintentional use or disclosure.</a:t>
            </a:r>
          </a:p>
          <a:p>
            <a:r>
              <a:rPr lang="en-US" dirty="0" smtClean="0">
                <a:latin typeface="Palatino Linotype" panose="02040502050505030304" pitchFamily="18" charset="0"/>
                <a:cs typeface="Times New Roman" pitchFamily="18" charset="0"/>
              </a:rPr>
              <a:t>Limit incidental uses and disclosures that occur as a result of otherwise permitted or required uses and disclosures.</a:t>
            </a:r>
          </a:p>
          <a:p>
            <a:pPr lvl="1"/>
            <a:r>
              <a:rPr lang="en-US" dirty="0" smtClean="0">
                <a:latin typeface="Palatino Linotype" panose="02040502050505030304" pitchFamily="18" charset="0"/>
                <a:cs typeface="Times New Roman" pitchFamily="18" charset="0"/>
              </a:rPr>
              <a:t>Example:  create safeguards to prevent others from overhearing PHI.</a:t>
            </a:r>
          </a:p>
        </p:txBody>
      </p:sp>
      <p:sp>
        <p:nvSpPr>
          <p:cNvPr id="3" name="Title 2"/>
          <p:cNvSpPr>
            <a:spLocks noGrp="1"/>
          </p:cNvSpPr>
          <p:nvPr>
            <p:ph type="title"/>
          </p:nvPr>
        </p:nvSpPr>
        <p:spPr>
          <a:xfrm>
            <a:off x="2743200" y="381000"/>
            <a:ext cx="2743200" cy="868362"/>
          </a:xfrm>
        </p:spPr>
        <p:txBody>
          <a:bodyPr>
            <a:normAutofit/>
          </a:bodyPr>
          <a:lstStyle/>
          <a:p>
            <a:r>
              <a:rPr lang="en-US" sz="3600" dirty="0" smtClean="0">
                <a:solidFill>
                  <a:srgbClr val="FF0000"/>
                </a:solidFill>
                <a:effectLst/>
                <a:latin typeface="Palatino Linotype" panose="02040502050505030304" pitchFamily="18" charset="0"/>
                <a:cs typeface="Times New Roman" pitchFamily="18" charset="0"/>
              </a:rPr>
              <a:t>Safeguards</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41</a:t>
            </a:fld>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76800"/>
            <a:ext cx="1290484"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320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8229600" cy="2633662"/>
          </a:xfrm>
        </p:spPr>
        <p:txBody>
          <a:bodyPr/>
          <a:lstStyle/>
          <a:p>
            <a:r>
              <a:rPr lang="en-US" dirty="0" smtClean="0">
                <a:latin typeface="Palatino Linotype" panose="02040502050505030304" pitchFamily="18" charset="0"/>
                <a:cs typeface="Times New Roman" pitchFamily="18" charset="0"/>
              </a:rPr>
              <a:t>Develop and apply appropriate sanctions for the non-compliance with Green Hills Direct Family Care’s policies and procedures.</a:t>
            </a:r>
          </a:p>
          <a:p>
            <a:r>
              <a:rPr lang="en-US" dirty="0" smtClean="0">
                <a:latin typeface="Palatino Linotype" panose="02040502050505030304" pitchFamily="18" charset="0"/>
                <a:cs typeface="Times New Roman" pitchFamily="18" charset="0"/>
              </a:rPr>
              <a:t>Document sanctions that are applied.</a:t>
            </a:r>
          </a:p>
          <a:p>
            <a:pPr lvl="1"/>
            <a:r>
              <a:rPr lang="en-US" dirty="0" smtClean="0">
                <a:latin typeface="Palatino Linotype" panose="02040502050505030304" pitchFamily="18" charset="0"/>
                <a:cs typeface="Times New Roman" pitchFamily="18" charset="0"/>
              </a:rPr>
              <a:t>NOTE:  “Sanctions” can be referred to as discipline or corrective action.</a:t>
            </a:r>
            <a:endParaRPr lang="en-US" dirty="0">
              <a:latin typeface="Palatino Linotype" panose="02040502050505030304" pitchFamily="18" charset="0"/>
              <a:cs typeface="Times New Roman" pitchFamily="18" charset="0"/>
            </a:endParaRPr>
          </a:p>
        </p:txBody>
      </p:sp>
      <p:sp>
        <p:nvSpPr>
          <p:cNvPr id="3" name="Title 2"/>
          <p:cNvSpPr>
            <a:spLocks noGrp="1"/>
          </p:cNvSpPr>
          <p:nvPr>
            <p:ph type="title"/>
          </p:nvPr>
        </p:nvSpPr>
        <p:spPr>
          <a:xfrm>
            <a:off x="3200400" y="533400"/>
            <a:ext cx="2438400" cy="944562"/>
          </a:xfrm>
        </p:spPr>
        <p:txBody>
          <a:bodyPr>
            <a:normAutofit/>
          </a:bodyPr>
          <a:lstStyle/>
          <a:p>
            <a:r>
              <a:rPr lang="en-US" sz="3600" dirty="0" smtClean="0">
                <a:solidFill>
                  <a:srgbClr val="FF0000"/>
                </a:solidFill>
                <a:effectLst/>
                <a:latin typeface="Palatino Linotype" panose="02040502050505030304" pitchFamily="18" charset="0"/>
                <a:cs typeface="Times New Roman" pitchFamily="18" charset="0"/>
              </a:rPr>
              <a:t>Sanctions</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42</a:t>
            </a:fld>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8512" y="4352925"/>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3052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2743200"/>
          </a:xfrm>
        </p:spPr>
        <p:txBody>
          <a:bodyPr/>
          <a:lstStyle/>
          <a:p>
            <a:r>
              <a:rPr lang="en-US" dirty="0" smtClean="0">
                <a:latin typeface="Palatino Linotype" panose="02040502050505030304" pitchFamily="18" charset="0"/>
                <a:cs typeface="Times New Roman" pitchFamily="18" charset="0"/>
              </a:rPr>
              <a:t>Green Hills Direct Family Care must mitigate, to the extent practicable, any harmful effects known to the Green Hills Direct Family Care for a use or disclosure of PHI (by Green Hills Direct Family Care or Business Associate) in violation of Green Hills Direct Family Care’s policies and procedures or the requirements of the Privacy Rule.</a:t>
            </a:r>
            <a:endParaRPr lang="en-US" dirty="0">
              <a:latin typeface="Palatino Linotype" panose="02040502050505030304" pitchFamily="18" charset="0"/>
              <a:cs typeface="Times New Roman" pitchFamily="18" charset="0"/>
            </a:endParaRPr>
          </a:p>
        </p:txBody>
      </p:sp>
      <p:sp>
        <p:nvSpPr>
          <p:cNvPr id="3" name="Title 2"/>
          <p:cNvSpPr>
            <a:spLocks noGrp="1"/>
          </p:cNvSpPr>
          <p:nvPr>
            <p:ph type="title"/>
          </p:nvPr>
        </p:nvSpPr>
        <p:spPr>
          <a:xfrm>
            <a:off x="3276600" y="1066800"/>
            <a:ext cx="2667000" cy="792162"/>
          </a:xfrm>
        </p:spPr>
        <p:txBody>
          <a:bodyPr>
            <a:normAutofit fontScale="90000"/>
          </a:bodyPr>
          <a:lstStyle/>
          <a:p>
            <a:r>
              <a:rPr lang="en-US" sz="3600" dirty="0" smtClean="0">
                <a:solidFill>
                  <a:srgbClr val="FF0000"/>
                </a:solidFill>
                <a:effectLst/>
                <a:latin typeface="Palatino Linotype" panose="02040502050505030304" pitchFamily="18" charset="0"/>
                <a:cs typeface="Times New Roman" pitchFamily="18" charset="0"/>
              </a:rPr>
              <a:t>Mitigation</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43</a:t>
            </a:fld>
            <a:endParaRPr lang="en-US" dirty="0"/>
          </a:p>
        </p:txBody>
      </p:sp>
    </p:spTree>
    <p:extLst>
      <p:ext uri="{BB962C8B-B14F-4D97-AF65-F5344CB8AC3E}">
        <p14:creationId xmlns:p14="http://schemas.microsoft.com/office/powerpoint/2010/main" val="5095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229600" cy="3667125"/>
          </a:xfrm>
        </p:spPr>
        <p:txBody>
          <a:bodyPr/>
          <a:lstStyle/>
          <a:p>
            <a:r>
              <a:rPr lang="en-US" dirty="0" smtClean="0">
                <a:latin typeface="Palatino Linotype" panose="02040502050505030304" pitchFamily="18" charset="0"/>
                <a:cs typeface="Times New Roman" pitchFamily="18" charset="0"/>
              </a:rPr>
              <a:t>Green Hills Direct Family Care may not intimidate, threaten, coerce, discriminate against, or take other retaliatory action against:</a:t>
            </a:r>
          </a:p>
          <a:p>
            <a:pPr lvl="1"/>
            <a:r>
              <a:rPr lang="en-US" dirty="0" smtClean="0">
                <a:latin typeface="Palatino Linotype" panose="02040502050505030304" pitchFamily="18" charset="0"/>
                <a:cs typeface="Times New Roman" pitchFamily="18" charset="0"/>
              </a:rPr>
              <a:t>Individuals for exercising their rights or filing a complaint;</a:t>
            </a:r>
          </a:p>
          <a:p>
            <a:pPr lvl="1"/>
            <a:r>
              <a:rPr lang="en-US" dirty="0" smtClean="0">
                <a:latin typeface="Palatino Linotype" panose="02040502050505030304" pitchFamily="18" charset="0"/>
                <a:cs typeface="Times New Roman" pitchFamily="18" charset="0"/>
              </a:rPr>
              <a:t>Individuals and others for:</a:t>
            </a:r>
          </a:p>
          <a:p>
            <a:pPr lvl="2"/>
            <a:r>
              <a:rPr lang="en-US" dirty="0" smtClean="0">
                <a:latin typeface="Palatino Linotype" panose="02040502050505030304" pitchFamily="18" charset="0"/>
                <a:cs typeface="Times New Roman" pitchFamily="18" charset="0"/>
              </a:rPr>
              <a:t>Filing a complaint with the Secretary;</a:t>
            </a:r>
          </a:p>
          <a:p>
            <a:pPr lvl="2"/>
            <a:r>
              <a:rPr lang="en-US" dirty="0" smtClean="0">
                <a:latin typeface="Palatino Linotype" panose="02040502050505030304" pitchFamily="18" charset="0"/>
                <a:cs typeface="Times New Roman" pitchFamily="18" charset="0"/>
              </a:rPr>
              <a:t>Testifying, assisting, or participating in an investigation, compliance review, proceeding, or hearing; or</a:t>
            </a:r>
          </a:p>
          <a:p>
            <a:pPr lvl="2"/>
            <a:r>
              <a:rPr lang="en-US" dirty="0" smtClean="0">
                <a:latin typeface="Palatino Linotype" panose="02040502050505030304" pitchFamily="18" charset="0"/>
                <a:cs typeface="Times New Roman" pitchFamily="18" charset="0"/>
              </a:rPr>
              <a:t>Good faith opposition to a prohibited act or practice</a:t>
            </a:r>
            <a:endParaRPr lang="en-US" dirty="0">
              <a:latin typeface="Palatino Linotype" panose="02040502050505030304" pitchFamily="18" charset="0"/>
              <a:cs typeface="Times New Roman" pitchFamily="18" charset="0"/>
            </a:endParaRPr>
          </a:p>
        </p:txBody>
      </p:sp>
      <p:sp>
        <p:nvSpPr>
          <p:cNvPr id="3" name="Title 2"/>
          <p:cNvSpPr>
            <a:spLocks noGrp="1"/>
          </p:cNvSpPr>
          <p:nvPr>
            <p:ph type="title"/>
          </p:nvPr>
        </p:nvSpPr>
        <p:spPr>
          <a:xfrm>
            <a:off x="533400" y="609600"/>
            <a:ext cx="7162800" cy="1066800"/>
          </a:xfrm>
        </p:spPr>
        <p:txBody>
          <a:bodyPr>
            <a:noAutofit/>
          </a:bodyPr>
          <a:lstStyle/>
          <a:p>
            <a:pPr algn="ctr">
              <a:lnSpc>
                <a:spcPct val="100000"/>
              </a:lnSpc>
            </a:pPr>
            <a:r>
              <a:rPr lang="en-US" sz="3600" dirty="0" smtClean="0">
                <a:solidFill>
                  <a:srgbClr val="FF0000"/>
                </a:solidFill>
                <a:effectLst/>
                <a:latin typeface="Palatino Linotype" panose="02040502050505030304" pitchFamily="18" charset="0"/>
                <a:cs typeface="Times New Roman" pitchFamily="18" charset="0"/>
              </a:rPr>
              <a:t>Refraining From </a:t>
            </a:r>
            <a:br>
              <a:rPr lang="en-US" sz="3600" dirty="0" smtClean="0">
                <a:solidFill>
                  <a:srgbClr val="FF0000"/>
                </a:solidFill>
                <a:effectLst/>
                <a:latin typeface="Palatino Linotype" panose="02040502050505030304" pitchFamily="18" charset="0"/>
                <a:cs typeface="Times New Roman" pitchFamily="18" charset="0"/>
              </a:rPr>
            </a:br>
            <a:r>
              <a:rPr lang="en-US" sz="3600" dirty="0" smtClean="0">
                <a:solidFill>
                  <a:srgbClr val="FF0000"/>
                </a:solidFill>
                <a:effectLst/>
                <a:latin typeface="Palatino Linotype" panose="02040502050505030304" pitchFamily="18" charset="0"/>
                <a:cs typeface="Times New Roman" pitchFamily="18" charset="0"/>
              </a:rPr>
              <a:t>Intimidating or Retaliatory Acts</a:t>
            </a:r>
            <a:endParaRPr lang="en-US" sz="3600" dirty="0">
              <a:solidFill>
                <a:srgbClr val="FF0000"/>
              </a:solidFill>
              <a:effectLst/>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44</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400"/>
            <a:ext cx="1524000" cy="150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228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ct val="100000"/>
              </a:lnSpc>
            </a:pPr>
            <a:r>
              <a:rPr lang="en-US" sz="3600" dirty="0" smtClean="0">
                <a:solidFill>
                  <a:srgbClr val="FF0000"/>
                </a:solidFill>
                <a:effectLst/>
                <a:latin typeface="Palatino Linotype" panose="02040502050505030304" pitchFamily="18" charset="0"/>
                <a:cs typeface="Times New Roman" pitchFamily="18" charset="0"/>
              </a:rPr>
              <a:t>Waiver of Rights</a:t>
            </a:r>
            <a:endParaRPr lang="en-US" sz="3600" dirty="0">
              <a:solidFill>
                <a:srgbClr val="FF0000"/>
              </a:solidFill>
              <a:effectLst/>
              <a:latin typeface="Palatino Linotype" panose="02040502050505030304" pitchFamily="18" charset="0"/>
              <a:cs typeface="Times New Roman" pitchFamily="18" charset="0"/>
            </a:endParaRPr>
          </a:p>
        </p:txBody>
      </p:sp>
      <p:sp>
        <p:nvSpPr>
          <p:cNvPr id="2" name="Content Placeholder 1"/>
          <p:cNvSpPr>
            <a:spLocks noGrp="1"/>
          </p:cNvSpPr>
          <p:nvPr>
            <p:ph idx="1"/>
          </p:nvPr>
        </p:nvSpPr>
        <p:spPr/>
        <p:txBody>
          <a:bodyPr/>
          <a:lstStyle/>
          <a:p>
            <a:r>
              <a:rPr lang="en-US" dirty="0" smtClean="0">
                <a:latin typeface="Times New Roman" pitchFamily="18" charset="0"/>
                <a:cs typeface="Times New Roman" pitchFamily="18" charset="0"/>
              </a:rPr>
              <a:t>Green Hills Direct Family Care cannot require an individual to waive their rights provided under this rule for the purpose of providing treatment, payment or enrollment in a health plan or eligibility for benefits</a:t>
            </a:r>
            <a:r>
              <a:rPr lang="en-US" dirty="0" smtClean="0"/>
              <a:t>.</a:t>
            </a: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45</a:t>
            </a:fld>
            <a:endParaRPr lang="en-US" dirty="0"/>
          </a:p>
        </p:txBody>
      </p:sp>
      <p:pic>
        <p:nvPicPr>
          <p:cNvPr id="5129" name="Picture 9" descr="C:\Users\jcoleman\AppData\Local\Microsoft\Windows\Temporary Internet Files\Content.IE5\V4AYWP8Z\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1V4G81RR\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275" y="3657600"/>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91674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ct val="100000"/>
              </a:lnSpc>
            </a:pPr>
            <a:r>
              <a:rPr lang="en-US" sz="4400" dirty="0" smtClean="0">
                <a:solidFill>
                  <a:srgbClr val="FF0000"/>
                </a:solidFill>
                <a:effectLst/>
                <a:latin typeface="Palatino Linotype" panose="02040502050505030304" pitchFamily="18" charset="0"/>
                <a:cs typeface="Times New Roman" pitchFamily="18" charset="0"/>
              </a:rPr>
              <a:t>Policies and Procedures</a:t>
            </a:r>
            <a:endParaRPr lang="en-US" sz="4400" dirty="0">
              <a:solidFill>
                <a:srgbClr val="FF0000"/>
              </a:solidFill>
              <a:effectLst/>
              <a:latin typeface="Palatino Linotype" panose="02040502050505030304"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400" dirty="0" smtClean="0">
                <a:latin typeface="Palatino Linotype" panose="02040502050505030304" pitchFamily="18" charset="0"/>
                <a:cs typeface="Times New Roman" pitchFamily="18" charset="0"/>
              </a:rPr>
              <a:t>Green Hills Direct Famil</a:t>
            </a:r>
            <a:r>
              <a:rPr lang="en-US" dirty="0" smtClean="0">
                <a:latin typeface="Palatino Linotype" panose="02040502050505030304" pitchFamily="18" charset="0"/>
                <a:cs typeface="Times New Roman" pitchFamily="18" charset="0"/>
              </a:rPr>
              <a:t>y Care </a:t>
            </a:r>
            <a:r>
              <a:rPr lang="en-US" sz="2400" dirty="0" smtClean="0">
                <a:latin typeface="Palatino Linotype" panose="02040502050505030304" pitchFamily="18" charset="0"/>
                <a:cs typeface="Times New Roman" pitchFamily="18" charset="0"/>
              </a:rPr>
              <a:t>must </a:t>
            </a:r>
          </a:p>
          <a:p>
            <a:pPr lvl="1"/>
            <a:r>
              <a:rPr lang="en-US" sz="2000" dirty="0" smtClean="0">
                <a:latin typeface="Palatino Linotype" panose="02040502050505030304" pitchFamily="18" charset="0"/>
                <a:cs typeface="Times New Roman" pitchFamily="18" charset="0"/>
              </a:rPr>
              <a:t>Implement policies and procedures designed to comply with the Breach and Privacy Rules.</a:t>
            </a:r>
          </a:p>
          <a:p>
            <a:pPr lvl="1"/>
            <a:r>
              <a:rPr lang="en-US" sz="2000" dirty="0" smtClean="0">
                <a:latin typeface="Palatino Linotype" panose="02040502050505030304" pitchFamily="18" charset="0"/>
                <a:cs typeface="Times New Roman" pitchFamily="18" charset="0"/>
              </a:rPr>
              <a:t>Change policies and procedures as necessary and appropriate to comply with changes in the law and maintain consistency between policies, procedures and the Notice of Privacy Practices.</a:t>
            </a:r>
          </a:p>
          <a:p>
            <a:pPr lvl="1"/>
            <a:r>
              <a:rPr lang="en-US" sz="2000" dirty="0" smtClean="0">
                <a:latin typeface="Palatino Linotype" panose="02040502050505030304" pitchFamily="18" charset="0"/>
                <a:cs typeface="Times New Roman" pitchFamily="18" charset="0"/>
              </a:rPr>
              <a:t>Document all changes made to policies and procedures and maintain all policies for 7 years.</a:t>
            </a:r>
          </a:p>
          <a:p>
            <a:pPr lvl="1"/>
            <a:r>
              <a:rPr lang="en-US" sz="2000" dirty="0" smtClean="0">
                <a:latin typeface="Palatino Linotype" panose="02040502050505030304" pitchFamily="18" charset="0"/>
                <a:cs typeface="Times New Roman" pitchFamily="18" charset="0"/>
              </a:rPr>
              <a:t>Train employees on changes made to policies and procedures</a:t>
            </a:r>
            <a:r>
              <a:rPr lang="en-US" sz="1600" dirty="0" smtClean="0">
                <a:latin typeface="Palatino Linotype" panose="02040502050505030304" pitchFamily="18" charset="0"/>
                <a:cs typeface="Times New Roman" pitchFamily="18" charset="0"/>
              </a:rPr>
              <a:t>.</a:t>
            </a:r>
            <a:endParaRPr lang="en-US" sz="1600" dirty="0">
              <a:latin typeface="Palatino Linotype" panose="02040502050505030304" pitchFamily="18" charset="0"/>
              <a:cs typeface="Times New Roman" pitchFamily="18" charset="0"/>
            </a:endParaRP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46</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953000"/>
            <a:ext cx="1752600" cy="1403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45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solidFill>
                  <a:srgbClr val="FF0000"/>
                </a:solidFill>
                <a:effectLst/>
                <a:latin typeface="Palatino Linotype" panose="02040502050505030304" pitchFamily="18" charset="0"/>
                <a:cs typeface="Times New Roman" pitchFamily="18" charset="0"/>
              </a:rPr>
              <a:t>Documentation</a:t>
            </a:r>
            <a:endParaRPr lang="en-US" sz="4400" dirty="0">
              <a:solidFill>
                <a:srgbClr val="FF0000"/>
              </a:solidFill>
              <a:effectLst/>
              <a:latin typeface="Palatino Linotype" panose="02040502050505030304" pitchFamily="18" charset="0"/>
              <a:cs typeface="Times New Roman" pitchFamily="18" charset="0"/>
            </a:endParaRPr>
          </a:p>
        </p:txBody>
      </p:sp>
      <p:sp>
        <p:nvSpPr>
          <p:cNvPr id="2" name="Content Placeholder 1"/>
          <p:cNvSpPr>
            <a:spLocks noGrp="1"/>
          </p:cNvSpPr>
          <p:nvPr>
            <p:ph idx="1"/>
          </p:nvPr>
        </p:nvSpPr>
        <p:spPr/>
        <p:txBody>
          <a:bodyPr>
            <a:normAutofit/>
          </a:bodyPr>
          <a:lstStyle/>
          <a:p>
            <a:r>
              <a:rPr lang="en-US" sz="2000" dirty="0" smtClean="0">
                <a:latin typeface="Palatino Linotype" panose="02040502050505030304" pitchFamily="18" charset="0"/>
                <a:cs typeface="Times New Roman" pitchFamily="18" charset="0"/>
              </a:rPr>
              <a:t>Green Hills Direct Family Care must maintain all documentation for 7 years from the date of its creation, including:</a:t>
            </a:r>
          </a:p>
          <a:p>
            <a:pPr lvl="1"/>
            <a:r>
              <a:rPr lang="en-US" sz="2000" dirty="0" smtClean="0">
                <a:latin typeface="Palatino Linotype" panose="02040502050505030304" pitchFamily="18" charset="0"/>
                <a:cs typeface="Times New Roman" pitchFamily="18" charset="0"/>
              </a:rPr>
              <a:t>Policies and procedures in written or electronic form;</a:t>
            </a:r>
          </a:p>
          <a:p>
            <a:pPr lvl="1"/>
            <a:r>
              <a:rPr lang="en-US" sz="2000" dirty="0" smtClean="0">
                <a:latin typeface="Palatino Linotype" panose="02040502050505030304" pitchFamily="18" charset="0"/>
                <a:cs typeface="Times New Roman" pitchFamily="18" charset="0"/>
              </a:rPr>
              <a:t>Communications in written or electronic form when such communications are required in writing;</a:t>
            </a:r>
          </a:p>
          <a:p>
            <a:pPr lvl="1"/>
            <a:r>
              <a:rPr lang="en-US" sz="2000" dirty="0" smtClean="0">
                <a:latin typeface="Palatino Linotype" panose="02040502050505030304" pitchFamily="18" charset="0"/>
                <a:cs typeface="Times New Roman" pitchFamily="18" charset="0"/>
              </a:rPr>
              <a:t>Written or electronic records of actions, activities, or designations as required.</a:t>
            </a:r>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47</a:t>
            </a:fld>
            <a:endParaRPr lang="en-US" dirty="0"/>
          </a:p>
        </p:txBody>
      </p:sp>
      <p:graphicFrame>
        <p:nvGraphicFramePr>
          <p:cNvPr id="4" name="Diagram 3"/>
          <p:cNvGraphicFramePr/>
          <p:nvPr>
            <p:extLst>
              <p:ext uri="{D42A27DB-BD31-4B8C-83A1-F6EECF244321}">
                <p14:modId xmlns:p14="http://schemas.microsoft.com/office/powerpoint/2010/main" val="1867721560"/>
              </p:ext>
            </p:extLst>
          </p:nvPr>
        </p:nvGraphicFramePr>
        <p:xfrm>
          <a:off x="1600200" y="4648200"/>
          <a:ext cx="62484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4913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normAutofit/>
          </a:bodyPr>
          <a:lstStyle/>
          <a:p>
            <a:pPr eaLnBrk="1" hangingPunct="1">
              <a:defRPr/>
            </a:pPr>
            <a:r>
              <a:rPr lang="en-US" altLang="en-US" sz="3600" dirty="0">
                <a:solidFill>
                  <a:srgbClr val="FF0000"/>
                </a:solidFill>
                <a:effectLst/>
                <a:latin typeface="Palatino Linotype" panose="02040502050505030304" pitchFamily="18" charset="0"/>
                <a:cs typeface="Times New Roman" pitchFamily="18" charset="0"/>
              </a:rPr>
              <a:t>Definition of PHI Misuse</a:t>
            </a:r>
          </a:p>
        </p:txBody>
      </p:sp>
      <p:sp>
        <p:nvSpPr>
          <p:cNvPr id="6" name="Slide Number Placeholder 5"/>
          <p:cNvSpPr>
            <a:spLocks noGrp="1"/>
          </p:cNvSpPr>
          <p:nvPr>
            <p:ph type="sldNum" sz="quarter" idx="12"/>
          </p:nvPr>
        </p:nvSpPr>
        <p:spPr/>
        <p:txBody>
          <a:bodyPr/>
          <a:lstStyle/>
          <a:p>
            <a:pPr>
              <a:defRPr/>
            </a:pPr>
            <a:fld id="{9E696FFB-220C-4EB6-B537-D9C8AD780086}" type="slidenum">
              <a:rPr lang="en-US" smtClean="0"/>
              <a:pPr>
                <a:defRPr/>
              </a:pPr>
              <a:t>48</a:t>
            </a:fld>
            <a:endParaRPr lang="en-US" dirty="0"/>
          </a:p>
        </p:txBody>
      </p:sp>
      <p:sp>
        <p:nvSpPr>
          <p:cNvPr id="2" name="TextBox 1"/>
          <p:cNvSpPr txBox="1"/>
          <p:nvPr/>
        </p:nvSpPr>
        <p:spPr>
          <a:xfrm>
            <a:off x="2743200" y="2776419"/>
            <a:ext cx="2705100" cy="2323713"/>
          </a:xfrm>
          <a:prstGeom prst="rect">
            <a:avLst/>
          </a:prstGeom>
          <a:noFill/>
          <a:ln>
            <a:solidFill>
              <a:schemeClr val="tx1"/>
            </a:solidFill>
          </a:ln>
        </p:spPr>
        <p:txBody>
          <a:bodyPr wrap="square" rtlCol="0">
            <a:spAutoFit/>
          </a:bodyPr>
          <a:lstStyle/>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Access</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Using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Taking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Possession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Release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Editing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Destruction </a:t>
            </a:r>
          </a:p>
          <a:p>
            <a:endParaRPr lang="en-US" dirty="0"/>
          </a:p>
        </p:txBody>
      </p:sp>
      <p:sp>
        <p:nvSpPr>
          <p:cNvPr id="5" name="TextBox 4"/>
          <p:cNvSpPr txBox="1"/>
          <p:nvPr/>
        </p:nvSpPr>
        <p:spPr>
          <a:xfrm>
            <a:off x="533400" y="1905000"/>
            <a:ext cx="7924800" cy="830997"/>
          </a:xfrm>
          <a:prstGeom prst="rect">
            <a:avLst/>
          </a:prstGeom>
          <a:noFill/>
        </p:spPr>
        <p:txBody>
          <a:bodyPr wrap="square" rtlCol="0">
            <a:spAutoFit/>
          </a:bodyPr>
          <a:lstStyle/>
          <a:p>
            <a:pPr marL="109537">
              <a:lnSpc>
                <a:spcPct val="80000"/>
              </a:lnSpc>
              <a:spcBef>
                <a:spcPts val="400"/>
              </a:spcBef>
              <a:buClr>
                <a:schemeClr val="accent1"/>
              </a:buClr>
              <a:buSzPct val="68000"/>
            </a:pPr>
            <a:r>
              <a:rPr lang="en-US" sz="2000" dirty="0">
                <a:cs typeface="Times New Roman" pitchFamily="18" charset="0"/>
              </a:rPr>
              <a:t>The </a:t>
            </a:r>
            <a:r>
              <a:rPr lang="en-US" sz="2000" dirty="0" smtClean="0">
                <a:cs typeface="Times New Roman" pitchFamily="18" charset="0"/>
              </a:rPr>
              <a:t>following activities occurring </a:t>
            </a:r>
            <a:r>
              <a:rPr lang="en-US" sz="2000" dirty="0">
                <a:cs typeface="Times New Roman" pitchFamily="18" charset="0"/>
              </a:rPr>
              <a:t>in the </a:t>
            </a:r>
            <a:r>
              <a:rPr lang="en-US" sz="2000" dirty="0" smtClean="0">
                <a:cs typeface="Times New Roman" pitchFamily="18" charset="0"/>
              </a:rPr>
              <a:t>absence </a:t>
            </a:r>
            <a:r>
              <a:rPr lang="en-US" sz="2000" dirty="0">
                <a:cs typeface="Times New Roman" pitchFamily="18" charset="0"/>
              </a:rPr>
              <a:t>of </a:t>
            </a:r>
            <a:r>
              <a:rPr lang="en-US" sz="2000" dirty="0" smtClean="0">
                <a:cs typeface="Times New Roman" pitchFamily="18" charset="0"/>
              </a:rPr>
              <a:t>patient authorization are considered </a:t>
            </a:r>
            <a:r>
              <a:rPr lang="en-US" sz="2000" dirty="0">
                <a:cs typeface="Times New Roman" pitchFamily="18" charset="0"/>
              </a:rPr>
              <a:t>m</a:t>
            </a:r>
            <a:r>
              <a:rPr lang="en-US" sz="2000" dirty="0" smtClean="0">
                <a:cs typeface="Times New Roman" pitchFamily="18" charset="0"/>
              </a:rPr>
              <a:t>isuse </a:t>
            </a:r>
            <a:r>
              <a:rPr lang="en-US" sz="2000" dirty="0">
                <a:cs typeface="Times New Roman" pitchFamily="18" charset="0"/>
              </a:rPr>
              <a:t>of p</a:t>
            </a:r>
            <a:r>
              <a:rPr lang="en-US" sz="2000" dirty="0" smtClean="0">
                <a:cs typeface="Times New Roman" pitchFamily="18" charset="0"/>
              </a:rPr>
              <a:t>rotected </a:t>
            </a:r>
            <a:r>
              <a:rPr lang="en-US" sz="2000" dirty="0">
                <a:cs typeface="Times New Roman" pitchFamily="18" charset="0"/>
              </a:rPr>
              <a:t>h</a:t>
            </a:r>
            <a:r>
              <a:rPr lang="en-US" sz="2000" dirty="0" smtClean="0">
                <a:cs typeface="Times New Roman" pitchFamily="18" charset="0"/>
              </a:rPr>
              <a:t>ealth </a:t>
            </a:r>
            <a:r>
              <a:rPr lang="en-US" sz="2000" dirty="0">
                <a:cs typeface="Times New Roman" pitchFamily="18" charset="0"/>
              </a:rPr>
              <a:t>i</a:t>
            </a:r>
            <a:r>
              <a:rPr lang="en-US" sz="2000" dirty="0" smtClean="0">
                <a:cs typeface="Times New Roman" pitchFamily="18" charset="0"/>
              </a:rPr>
              <a:t>nformation </a:t>
            </a:r>
            <a:r>
              <a:rPr lang="en-US" sz="2000" dirty="0">
                <a:cs typeface="Times New Roman" pitchFamily="18" charset="0"/>
              </a:rPr>
              <a:t>(PHI):</a:t>
            </a:r>
          </a:p>
        </p:txBody>
      </p:sp>
      <p:pic>
        <p:nvPicPr>
          <p:cNvPr id="8" name="Picture 7" descr="https://tse1.mm.bing.net/th?&amp;id=JN.97tNTO1KQ4qqHusKuWQ%2bt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124200"/>
            <a:ext cx="2192338" cy="1817688"/>
          </a:xfrm>
          <a:prstGeom prst="rect">
            <a:avLst/>
          </a:prstGeom>
          <a:noFill/>
          <a:ln>
            <a:solidFill>
              <a:schemeClr val="tx1"/>
            </a:solidFill>
          </a:ln>
        </p:spPr>
      </p:pic>
      <p:pic>
        <p:nvPicPr>
          <p:cNvPr id="8197" name="Picture 5" descr="C:\Users\jcoleman\AppData\Local\Microsoft\Windows\Temporary Internet Files\Content.IE5\RAURBOGE\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685800" y="3618072"/>
            <a:ext cx="1371600" cy="76755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latin typeface="Times New Roman" pitchFamily="18" charset="0"/>
                <a:cs typeface="Times New Roman" pitchFamily="18" charset="0"/>
              </a:rPr>
              <a:t>No!  You must have authorization      </a:t>
            </a:r>
            <a:r>
              <a:rPr lang="en-US" sz="1100" b="1" dirty="0" err="1" smtClean="0">
                <a:solidFill>
                  <a:schemeClr val="tx1"/>
                </a:solidFill>
                <a:latin typeface="Times New Roman" pitchFamily="18" charset="0"/>
                <a:cs typeface="Times New Roman" pitchFamily="18" charset="0"/>
              </a:rPr>
              <a:t>first!</a:t>
            </a:r>
            <a:r>
              <a:rPr lang="en-US" sz="1100" b="1" dirty="0" err="1" smtClean="0">
                <a:latin typeface="Times New Roman" pitchFamily="18" charset="0"/>
                <a:cs typeface="Times New Roman" pitchFamily="18" charset="0"/>
              </a:rPr>
              <a:t>f</a:t>
            </a:r>
            <a:r>
              <a:rPr lang="en-US" sz="1100" b="1" dirty="0" smtClean="0">
                <a:latin typeface="Times New Roman" pitchFamily="18" charset="0"/>
                <a:cs typeface="Times New Roman" pitchFamily="18" charset="0"/>
              </a:rPr>
              <a:t>!</a:t>
            </a:r>
            <a:endParaRPr lang="en-US" sz="11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solidFill>
                  <a:srgbClr val="FF0000"/>
                </a:solidFill>
                <a:latin typeface="Palatino Linotype" panose="02040502050505030304" pitchFamily="18" charset="0"/>
                <a:cs typeface="Times New Roman" pitchFamily="18" charset="0"/>
              </a:rPr>
              <a:t>Types of Privacy Violations</a:t>
            </a:r>
          </a:p>
        </p:txBody>
      </p:sp>
      <p:sp>
        <p:nvSpPr>
          <p:cNvPr id="2" name="Content Placeholder 1"/>
          <p:cNvSpPr>
            <a:spLocks noGrp="1"/>
          </p:cNvSpPr>
          <p:nvPr>
            <p:ph idx="1"/>
          </p:nvPr>
        </p:nvSpPr>
        <p:spPr/>
        <p:txBody>
          <a:bodyPr/>
          <a:lstStyle/>
          <a:p>
            <a:pPr lvl="0"/>
            <a:r>
              <a:rPr lang="en-US" sz="1800" b="1" dirty="0">
                <a:latin typeface="Palatino Linotype" panose="02040502050505030304" pitchFamily="18" charset="0"/>
                <a:cs typeface="Times New Roman" pitchFamily="18" charset="0"/>
              </a:rPr>
              <a:t>Type I -- Inadvertent or Unintentional </a:t>
            </a:r>
            <a:r>
              <a:rPr lang="en-US" sz="1800" b="1" dirty="0" smtClean="0">
                <a:latin typeface="Palatino Linotype" panose="02040502050505030304" pitchFamily="18" charset="0"/>
                <a:cs typeface="Times New Roman" pitchFamily="18" charset="0"/>
              </a:rPr>
              <a:t>Disclosure</a:t>
            </a:r>
            <a:endParaRPr lang="en-US" sz="1800" b="1" dirty="0">
              <a:latin typeface="Palatino Linotype" panose="02040502050505030304" pitchFamily="18" charset="0"/>
              <a:cs typeface="Times New Roman" pitchFamily="18" charset="0"/>
            </a:endParaRPr>
          </a:p>
          <a:p>
            <a:pPr lvl="1"/>
            <a:r>
              <a:rPr lang="en-US" sz="1800" dirty="0">
                <a:latin typeface="Palatino Linotype" panose="02040502050505030304" pitchFamily="18" charset="0"/>
                <a:cs typeface="Times New Roman" pitchFamily="18" charset="0"/>
              </a:rPr>
              <a:t>Inadvertent, unintentional or negligent act which violates policy and which may or may not result in PHI being disclosed.  </a:t>
            </a:r>
          </a:p>
          <a:p>
            <a:pPr lvl="1"/>
            <a:r>
              <a:rPr lang="en-US" sz="1800" dirty="0">
                <a:latin typeface="Palatino Linotype" panose="02040502050505030304" pitchFamily="18" charset="0"/>
                <a:cs typeface="Times New Roman" pitchFamily="18" charset="0"/>
              </a:rPr>
              <a:t>Disciplinary action for a Type I </a:t>
            </a:r>
            <a:r>
              <a:rPr lang="en-US" sz="1800" dirty="0" smtClean="0">
                <a:latin typeface="Palatino Linotype" panose="02040502050505030304" pitchFamily="18" charset="0"/>
                <a:cs typeface="Times New Roman" pitchFamily="18" charset="0"/>
              </a:rPr>
              <a:t>disclosure </a:t>
            </a:r>
            <a:r>
              <a:rPr lang="en-US" sz="1800" dirty="0">
                <a:latin typeface="Palatino Linotype" panose="02040502050505030304" pitchFamily="18" charset="0"/>
                <a:cs typeface="Times New Roman" pitchFamily="18" charset="0"/>
              </a:rPr>
              <a:t>will typically be a verbal warning, re-education, and review and signing of the Confidentiality Agreement.  However, disciplinary action is determined </a:t>
            </a:r>
            <a:r>
              <a:rPr lang="en-US" sz="1800" dirty="0" smtClean="0">
                <a:latin typeface="Palatino Linotype" panose="02040502050505030304" pitchFamily="18" charset="0"/>
                <a:cs typeface="Times New Roman" pitchFamily="18" charset="0"/>
              </a:rPr>
              <a:t>by the </a:t>
            </a:r>
            <a:r>
              <a:rPr lang="en-US" sz="1800" dirty="0">
                <a:latin typeface="Palatino Linotype" panose="02040502050505030304" pitchFamily="18" charset="0"/>
                <a:cs typeface="Times New Roman" pitchFamily="18" charset="0"/>
              </a:rPr>
              <a:t>Privacy </a:t>
            </a:r>
            <a:r>
              <a:rPr lang="en-US" sz="1800" dirty="0" smtClean="0">
                <a:latin typeface="Palatino Linotype" panose="02040502050505030304" pitchFamily="18" charset="0"/>
                <a:cs typeface="Times New Roman" pitchFamily="18" charset="0"/>
              </a:rPr>
              <a:t>Officer.</a:t>
            </a:r>
            <a:endParaRPr lang="en-US" sz="1800" dirty="0">
              <a:latin typeface="Palatino Linotype" panose="02040502050505030304" pitchFamily="18" charset="0"/>
              <a:cs typeface="Times New Roman" pitchFamily="18" charset="0"/>
            </a:endParaRPr>
          </a:p>
          <a:p>
            <a:pPr lvl="0"/>
            <a:r>
              <a:rPr lang="en-US" sz="1800" b="1" dirty="0" smtClean="0">
                <a:latin typeface="Palatino Linotype" panose="02040502050505030304" pitchFamily="18" charset="0"/>
                <a:cs typeface="Times New Roman" pitchFamily="18" charset="0"/>
              </a:rPr>
              <a:t>Type </a:t>
            </a:r>
            <a:r>
              <a:rPr lang="en-US" sz="1800" b="1" dirty="0">
                <a:latin typeface="Palatino Linotype" panose="02040502050505030304" pitchFamily="18" charset="0"/>
                <a:cs typeface="Times New Roman" pitchFamily="18" charset="0"/>
              </a:rPr>
              <a:t>II – Intentional </a:t>
            </a:r>
            <a:r>
              <a:rPr lang="en-US" sz="1800" b="1" dirty="0" smtClean="0">
                <a:latin typeface="Palatino Linotype" panose="02040502050505030304" pitchFamily="18" charset="0"/>
                <a:cs typeface="Times New Roman" pitchFamily="18" charset="0"/>
              </a:rPr>
              <a:t>Disclosure</a:t>
            </a:r>
            <a:endParaRPr lang="en-US" sz="1800" b="1" dirty="0">
              <a:latin typeface="Palatino Linotype" panose="02040502050505030304" pitchFamily="18" charset="0"/>
              <a:cs typeface="Times New Roman" pitchFamily="18" charset="0"/>
            </a:endParaRPr>
          </a:p>
          <a:p>
            <a:pPr lvl="1"/>
            <a:r>
              <a:rPr lang="en-US" sz="1800" dirty="0">
                <a:latin typeface="Palatino Linotype" panose="02040502050505030304" pitchFamily="18" charset="0"/>
                <a:cs typeface="Times New Roman" pitchFamily="18" charset="0"/>
              </a:rPr>
              <a:t>Intentional act which violates </a:t>
            </a:r>
            <a:r>
              <a:rPr lang="en-US" sz="1800" dirty="0" smtClean="0">
                <a:latin typeface="Palatino Linotype" panose="02040502050505030304" pitchFamily="18" charset="0"/>
                <a:cs typeface="Times New Roman" pitchFamily="18" charset="0"/>
              </a:rPr>
              <a:t>Green Hills Direct Family Care’s policies </a:t>
            </a:r>
            <a:r>
              <a:rPr lang="en-US" sz="1800" dirty="0">
                <a:latin typeface="Palatino Linotype" panose="02040502050505030304" pitchFamily="18" charset="0"/>
                <a:cs typeface="Times New Roman" pitchFamily="18" charset="0"/>
              </a:rPr>
              <a:t>pertaining to that PHI which may or may not result in actual harm to the patient or personal gain to the employee.</a:t>
            </a:r>
          </a:p>
          <a:p>
            <a:pPr lvl="1"/>
            <a:r>
              <a:rPr lang="en-US" sz="1800" dirty="0" smtClean="0">
                <a:latin typeface="Palatino Linotype" panose="02040502050505030304" pitchFamily="18" charset="0"/>
                <a:cs typeface="Times New Roman" pitchFamily="18" charset="0"/>
              </a:rPr>
              <a:t>Breach </a:t>
            </a:r>
            <a:r>
              <a:rPr lang="en-US" sz="1800" dirty="0">
                <a:latin typeface="Palatino Linotype" panose="02040502050505030304" pitchFamily="18" charset="0"/>
                <a:cs typeface="Times New Roman" pitchFamily="18" charset="0"/>
              </a:rPr>
              <a:t>notification processes will be followed as described in the Breach Notification Policy.</a:t>
            </a:r>
          </a:p>
          <a:p>
            <a:endParaRPr lang="en-US" sz="1400"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9E696FFB-220C-4EB6-B537-D9C8AD780086}" type="slidenum">
              <a:rPr lang="en-US" smtClean="0"/>
              <a:pPr>
                <a:defRPr/>
              </a:pPr>
              <a:t>49</a:t>
            </a:fld>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257800"/>
            <a:ext cx="2362200" cy="135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547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981200" y="704850"/>
            <a:ext cx="4800600" cy="685800"/>
          </a:xfrm>
        </p:spPr>
        <p:txBody>
          <a:bodyPr>
            <a:normAutofit fontScale="90000"/>
          </a:bodyPr>
          <a:lstStyle/>
          <a:p>
            <a:pPr algn="ctr" eaLnBrk="1" hangingPunct="1">
              <a:defRPr/>
            </a:pPr>
            <a:r>
              <a:rPr lang="en-US" altLang="en-US" dirty="0"/>
              <a:t>	</a:t>
            </a:r>
            <a:r>
              <a:rPr lang="en-US" altLang="en-US" sz="4000" dirty="0" smtClean="0">
                <a:solidFill>
                  <a:schemeClr val="accent6">
                    <a:lumMod val="60000"/>
                    <a:lumOff val="40000"/>
                  </a:schemeClr>
                </a:solidFill>
                <a:effectLst/>
                <a:cs typeface="Times New Roman" pitchFamily="18" charset="0"/>
              </a:rPr>
              <a:t>What is HIPAA</a:t>
            </a:r>
            <a:r>
              <a:rPr lang="en-US" altLang="en-US" sz="4000" dirty="0">
                <a:solidFill>
                  <a:schemeClr val="accent6">
                    <a:lumMod val="60000"/>
                    <a:lumOff val="40000"/>
                  </a:schemeClr>
                </a:solidFill>
                <a:effectLst/>
                <a:cs typeface="Times New Roman" pitchFamily="18" charset="0"/>
              </a:rPr>
              <a:t>?</a:t>
            </a:r>
          </a:p>
        </p:txBody>
      </p:sp>
      <p:sp>
        <p:nvSpPr>
          <p:cNvPr id="32770" name="Rectangle 3"/>
          <p:cNvSpPr>
            <a:spLocks noGrp="1" noChangeArrowheads="1"/>
          </p:cNvSpPr>
          <p:nvPr>
            <p:ph type="body" sz="half" idx="2"/>
          </p:nvPr>
        </p:nvSpPr>
        <p:spPr>
          <a:xfrm>
            <a:off x="2133600" y="5562600"/>
            <a:ext cx="3276600" cy="223839"/>
          </a:xfrm>
          <a:solidFill>
            <a:schemeClr val="bg1"/>
          </a:solidFill>
        </p:spPr>
        <p:txBody>
          <a:bodyPr>
            <a:noAutofit/>
          </a:bodyPr>
          <a:lstStyle/>
          <a:p>
            <a:pPr marL="107950" indent="0" eaLnBrk="1" hangingPunct="1">
              <a:lnSpc>
                <a:spcPct val="80000"/>
              </a:lnSpc>
              <a:buFont typeface="Wingdings 3" pitchFamily="18" charset="2"/>
              <a:buNone/>
            </a:pPr>
            <a:r>
              <a:rPr lang="en-US" altLang="en-US" sz="1600" dirty="0" smtClean="0">
                <a:solidFill>
                  <a:srgbClr val="FF3300"/>
                </a:solidFill>
                <a:latin typeface="+mn-lt"/>
                <a:cs typeface="Times New Roman" pitchFamily="18" charset="0"/>
              </a:rPr>
              <a:t>Each part of HIPAA is governed by different laws</a:t>
            </a:r>
          </a:p>
        </p:txBody>
      </p:sp>
      <p:sp>
        <p:nvSpPr>
          <p:cNvPr id="219146" name="Rectangle 10"/>
          <p:cNvSpPr>
            <a:spLocks noChangeArrowheads="1"/>
          </p:cNvSpPr>
          <p:nvPr/>
        </p:nvSpPr>
        <p:spPr bwMode="auto">
          <a:xfrm>
            <a:off x="838200" y="1371600"/>
            <a:ext cx="7086600" cy="609600"/>
          </a:xfrm>
          <a:prstGeom prst="rect">
            <a:avLst/>
          </a:prstGeom>
          <a:noFill/>
          <a:ln>
            <a:noFill/>
          </a:ln>
          <a:effectLst/>
          <a:ex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tx1"/>
              </a:buClr>
              <a:buChar char="–"/>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9pPr>
          </a:lstStyle>
          <a:p>
            <a:pPr marL="0" indent="0" algn="ctr">
              <a:buFont typeface="Wingdings" pitchFamily="2" charset="2"/>
              <a:buNone/>
              <a:defRPr/>
            </a:pPr>
            <a:r>
              <a:rPr lang="en-US" altLang="en-US" sz="2400" dirty="0" smtClean="0">
                <a:latin typeface="+mn-lt"/>
                <a:cs typeface="Times New Roman" pitchFamily="18" charset="0"/>
              </a:rPr>
              <a:t>Health Information Privacy and Portability Act of 1996 consists of three (3) parts:</a:t>
            </a:r>
            <a:endParaRPr lang="en-US" altLang="en-US" sz="2400" dirty="0">
              <a:latin typeface="+mn-lt"/>
              <a:cs typeface="Times New Roman" pitchFamily="18" charset="0"/>
            </a:endParaRPr>
          </a:p>
          <a:p>
            <a:pPr marL="0" indent="0">
              <a:buFont typeface="Wingdings" pitchFamily="2" charset="2"/>
              <a:buNone/>
              <a:defRPr/>
            </a:pPr>
            <a:endParaRPr lang="en-US" altLang="en-US" sz="2400" dirty="0" smtClean="0">
              <a:latin typeface="Times New Roman" pitchFamily="18" charset="0"/>
              <a:cs typeface="Times New Roman" pitchFamily="18" charset="0"/>
            </a:endParaRPr>
          </a:p>
          <a:p>
            <a:pPr marL="0" indent="0">
              <a:buFont typeface="Wingdings" pitchFamily="2" charset="2"/>
              <a:buNone/>
              <a:defRPr/>
            </a:pPr>
            <a:endParaRPr lang="en-US" altLang="en-US" sz="1800" dirty="0" smtClean="0">
              <a:latin typeface="Times New Roman" pitchFamily="18" charset="0"/>
              <a:cs typeface="Times New Roman" pitchFamily="18" charset="0"/>
            </a:endParaRPr>
          </a:p>
          <a:p>
            <a:pPr marL="0" indent="0">
              <a:buFont typeface="Wingdings" pitchFamily="2" charset="2"/>
              <a:buNone/>
              <a:defRPr/>
            </a:pPr>
            <a:endParaRPr lang="en-US" altLang="en-US" sz="1800" dirty="0">
              <a:latin typeface="Times New Roman" pitchFamily="18" charset="0"/>
              <a:cs typeface="Times New Roman" pitchFamily="18" charset="0"/>
            </a:endParaRPr>
          </a:p>
          <a:p>
            <a:pPr marL="0" indent="0">
              <a:buFont typeface="Wingdings" pitchFamily="2" charset="2"/>
              <a:buNone/>
              <a:defRPr/>
            </a:pPr>
            <a:endParaRPr lang="en-US" altLang="en-US" sz="1200" dirty="0" smtClean="0">
              <a:effectLst/>
              <a:latin typeface="Times New Roman" pitchFamily="18" charset="0"/>
              <a:cs typeface="Times New Roman" pitchFamily="18" charset="0"/>
            </a:endParaRPr>
          </a:p>
          <a:p>
            <a:pPr marL="0" indent="0">
              <a:buFont typeface="Wingdings" pitchFamily="2" charset="2"/>
              <a:buNone/>
              <a:defRPr/>
            </a:pPr>
            <a:endParaRPr lang="en-US" altLang="en-US" sz="1200" dirty="0">
              <a:effectLst/>
              <a:latin typeface="Times New Roman" pitchFamily="18" charset="0"/>
              <a:cs typeface="Times New Roman" pitchFamily="18" charset="0"/>
            </a:endParaRPr>
          </a:p>
          <a:p>
            <a:pPr marL="0" indent="0">
              <a:buFont typeface="Wingdings" pitchFamily="2" charset="2"/>
              <a:buNone/>
              <a:defRPr/>
            </a:pPr>
            <a:r>
              <a:rPr lang="en-US" altLang="en-US" sz="1800" b="1" dirty="0" smtClean="0">
                <a:effectLst/>
                <a:latin typeface="Times New Roman" pitchFamily="18" charset="0"/>
                <a:cs typeface="Times New Roman" pitchFamily="18" charset="0"/>
              </a:rPr>
              <a:t>                    </a:t>
            </a:r>
            <a:endParaRPr lang="en-US" altLang="en-US" sz="1600" b="1" dirty="0">
              <a:effectLst/>
              <a:latin typeface="Times New Roman" pitchFamily="18" charset="0"/>
              <a:cs typeface="Times New Roman" pitchFamily="18" charset="0"/>
            </a:endParaRPr>
          </a:p>
        </p:txBody>
      </p:sp>
      <p:graphicFrame>
        <p:nvGraphicFramePr>
          <p:cNvPr id="7" name="Diagram 6"/>
          <p:cNvGraphicFramePr/>
          <p:nvPr>
            <p:extLst>
              <p:ext uri="{D42A27DB-BD31-4B8C-83A1-F6EECF244321}">
                <p14:modId xmlns:p14="http://schemas.microsoft.com/office/powerpoint/2010/main" val="2586741937"/>
              </p:ext>
            </p:extLst>
          </p:nvPr>
        </p:nvGraphicFramePr>
        <p:xfrm>
          <a:off x="2133600" y="2362200"/>
          <a:ext cx="4191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EED0242E-4775-452C-8298-BB3DE86C1FA6}" type="slidenum">
              <a:rPr lang="en-US" altLang="en-US" smtClean="0"/>
              <a:pPr>
                <a:defRPr/>
              </a:pPr>
              <a:t>5</a:t>
            </a:fld>
            <a:endParaRPr lang="en-US" altLang="en-US" dirty="0"/>
          </a:p>
        </p:txBody>
      </p:sp>
      <p:pic>
        <p:nvPicPr>
          <p:cNvPr id="10" name="Picture 9" descr="https://tse2.mm.bing.net/th?id=JN.7ku54LZAXZklJPeOF5t8Iw&amp;w=187&amp;h=186&amp;c=7&amp;rs=1&amp;qlt=90&amp;o=4&amp;pid=1.7">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2743200"/>
            <a:ext cx="1828800" cy="1524000"/>
          </a:xfrm>
          <a:prstGeom prst="rect">
            <a:avLst/>
          </a:prstGeom>
          <a:noFill/>
          <a:ln>
            <a:no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20089" y="1066800"/>
            <a:ext cx="7772400" cy="2505075"/>
          </a:xfrm>
        </p:spPr>
        <p:txBody>
          <a:bodyPr>
            <a:normAutofit/>
          </a:bodyPr>
          <a:lstStyle/>
          <a:p>
            <a:pPr algn="ctr"/>
            <a:r>
              <a:rPr lang="en-US" dirty="0" smtClean="0">
                <a:solidFill>
                  <a:srgbClr val="FF0000"/>
                </a:solidFill>
                <a:latin typeface="Palatino Linotype" panose="02040502050505030304" pitchFamily="18" charset="0"/>
                <a:cs typeface="Times New Roman" panose="02020603050405020304" pitchFamily="18" charset="0"/>
              </a:rPr>
              <a:t>Section VII</a:t>
            </a:r>
            <a:endParaRPr lang="en-US" dirty="0">
              <a:solidFill>
                <a:srgbClr val="FF0000"/>
              </a:solidFill>
              <a:latin typeface="Palatino Linotype" panose="02040502050505030304" pitchFamily="18" charset="0"/>
              <a:cs typeface="Times New Roman" panose="02020603050405020304" pitchFamily="18" charset="0"/>
            </a:endParaRPr>
          </a:p>
        </p:txBody>
      </p:sp>
      <p:sp>
        <p:nvSpPr>
          <p:cNvPr id="10" name="Subtitle 9"/>
          <p:cNvSpPr>
            <a:spLocks noGrp="1"/>
          </p:cNvSpPr>
          <p:nvPr>
            <p:ph type="body" idx="1"/>
          </p:nvPr>
        </p:nvSpPr>
        <p:spPr/>
        <p:txBody>
          <a:bodyPr>
            <a:normAutofit/>
          </a:bodyPr>
          <a:lstStyle/>
          <a:p>
            <a:pPr algn="ctr"/>
            <a:r>
              <a:rPr lang="en-US" sz="3600" b="1" dirty="0" smtClean="0">
                <a:latin typeface="Palatino Linotype" panose="02040502050505030304" pitchFamily="18" charset="0"/>
                <a:cs typeface="Times New Roman" panose="02020603050405020304" pitchFamily="18" charset="0"/>
              </a:rPr>
              <a:t>Breach Notification Rule</a:t>
            </a:r>
            <a:endParaRPr lang="en-US" sz="3600" b="1" dirty="0">
              <a:latin typeface="Palatino Linotype" panose="0204050205050503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EC48678-3D1A-43A1-9566-DFEB0905CC65}" type="slidenum">
              <a:rPr lang="en-US" smtClean="0"/>
              <a:t>50</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8923" y="838200"/>
            <a:ext cx="34956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2572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pPr algn="ctr"/>
            <a:r>
              <a:rPr lang="en-US" altLang="en-US" sz="3600" dirty="0" smtClean="0">
                <a:solidFill>
                  <a:srgbClr val="FF0000"/>
                </a:solidFill>
                <a:effectLst/>
                <a:latin typeface="Palatino Linotype" panose="02040502050505030304" pitchFamily="18" charset="0"/>
                <a:cs typeface="Times New Roman" panose="02020603050405020304" pitchFamily="18" charset="0"/>
              </a:rPr>
              <a:t>Breach Notification</a:t>
            </a:r>
          </a:p>
        </p:txBody>
      </p:sp>
      <p:sp>
        <p:nvSpPr>
          <p:cNvPr id="3" name="Content Placeholder 2"/>
          <p:cNvSpPr>
            <a:spLocks noGrp="1"/>
          </p:cNvSpPr>
          <p:nvPr>
            <p:ph idx="1"/>
          </p:nvPr>
        </p:nvSpPr>
        <p:spPr/>
        <p:txBody>
          <a:bodyPr>
            <a:normAutofit/>
          </a:bodyPr>
          <a:lstStyle/>
          <a:p>
            <a:pPr marL="0" indent="0" algn="ctr">
              <a:buFontTx/>
              <a:buNone/>
              <a:defRPr/>
            </a:pPr>
            <a:r>
              <a:rPr lang="en-US" sz="2400" b="1" dirty="0">
                <a:latin typeface="Palatino Linotype" panose="02040502050505030304" pitchFamily="18" charset="0"/>
                <a:cs typeface="Times New Roman" panose="02020603050405020304" pitchFamily="18" charset="0"/>
              </a:rPr>
              <a:t>Definition of Breach (45 C.F.R. 164.402</a:t>
            </a:r>
            <a:r>
              <a:rPr lang="en-US" sz="2400" b="1" dirty="0" smtClean="0">
                <a:latin typeface="Palatino Linotype" panose="02040502050505030304" pitchFamily="18" charset="0"/>
                <a:cs typeface="Times New Roman" panose="02020603050405020304" pitchFamily="18" charset="0"/>
              </a:rPr>
              <a:t>)</a:t>
            </a:r>
          </a:p>
          <a:p>
            <a:pPr marL="0" indent="0">
              <a:buFontTx/>
              <a:buNone/>
              <a:defRPr/>
            </a:pPr>
            <a:endParaRPr lang="en-US" sz="1200" dirty="0">
              <a:latin typeface="Palatino Linotype" panose="02040502050505030304" pitchFamily="18" charset="0"/>
              <a:cs typeface="Times New Roman" panose="02020603050405020304" pitchFamily="18" charset="0"/>
            </a:endParaRPr>
          </a:p>
          <a:p>
            <a:pPr marL="0" indent="0">
              <a:buFontTx/>
              <a:buNone/>
              <a:defRPr/>
            </a:pPr>
            <a:r>
              <a:rPr lang="en-US" sz="2400" dirty="0" smtClean="0">
                <a:latin typeface="Palatino Linotype" panose="02040502050505030304" pitchFamily="18" charset="0"/>
                <a:cs typeface="Times New Roman" panose="02020603050405020304" pitchFamily="18" charset="0"/>
              </a:rPr>
              <a:t>Impermissible </a:t>
            </a:r>
            <a:r>
              <a:rPr lang="en-US" sz="2400" dirty="0">
                <a:latin typeface="Palatino Linotype" panose="02040502050505030304" pitchFamily="18" charset="0"/>
                <a:cs typeface="Times New Roman" panose="02020603050405020304" pitchFamily="18" charset="0"/>
              </a:rPr>
              <a:t>use or disclosure of (unsecured) PHI is assumed </a:t>
            </a:r>
            <a:r>
              <a:rPr lang="en-US" sz="2400" dirty="0" smtClean="0">
                <a:latin typeface="Palatino Linotype" panose="02040502050505030304" pitchFamily="18" charset="0"/>
                <a:cs typeface="Times New Roman" panose="02020603050405020304" pitchFamily="18" charset="0"/>
              </a:rPr>
              <a:t>to </a:t>
            </a:r>
            <a:r>
              <a:rPr lang="en-US" sz="2400" dirty="0">
                <a:latin typeface="Palatino Linotype" panose="02040502050505030304" pitchFamily="18" charset="0"/>
                <a:cs typeface="Times New Roman" panose="02020603050405020304" pitchFamily="18" charset="0"/>
              </a:rPr>
              <a:t>be a breach unless the covered entity or business associate, </a:t>
            </a:r>
            <a:r>
              <a:rPr lang="en-US" sz="2400" dirty="0" smtClean="0">
                <a:latin typeface="Palatino Linotype" panose="02040502050505030304" pitchFamily="18" charset="0"/>
                <a:cs typeface="Times New Roman" panose="02020603050405020304" pitchFamily="18" charset="0"/>
              </a:rPr>
              <a:t>demonstrates </a:t>
            </a:r>
            <a:r>
              <a:rPr lang="en-US" sz="2400" dirty="0">
                <a:latin typeface="Palatino Linotype" panose="02040502050505030304" pitchFamily="18" charset="0"/>
                <a:cs typeface="Times New Roman" panose="02020603050405020304" pitchFamily="18" charset="0"/>
              </a:rPr>
              <a:t>a low probability that the PHI has been </a:t>
            </a:r>
            <a:r>
              <a:rPr lang="en-US" sz="2400" dirty="0" smtClean="0">
                <a:latin typeface="Palatino Linotype" panose="02040502050505030304" pitchFamily="18" charset="0"/>
                <a:cs typeface="Times New Roman" panose="02020603050405020304" pitchFamily="18" charset="0"/>
              </a:rPr>
              <a:t>compromised based on a risk assessment</a:t>
            </a:r>
            <a:r>
              <a:rPr lang="en-US" sz="2400" b="1" dirty="0" smtClean="0">
                <a:latin typeface="Palatino Linotype" panose="02040502050505030304" pitchFamily="18" charset="0"/>
                <a:cs typeface="Times New Roman" panose="02020603050405020304" pitchFamily="18" charset="0"/>
              </a:rPr>
              <a:t>.</a:t>
            </a:r>
            <a:endParaRPr lang="en-US" sz="2400" dirty="0">
              <a:latin typeface="Palatino Linotype" panose="02040502050505030304" pitchFamily="18" charset="0"/>
              <a:cs typeface="Times New Roman" panose="02020603050405020304" pitchFamily="18" charset="0"/>
            </a:endParaRPr>
          </a:p>
          <a:p>
            <a:pPr>
              <a:defRPr/>
            </a:pPr>
            <a:endParaRPr lang="en-US" sz="1800" dirty="0"/>
          </a:p>
          <a:p>
            <a:pPr marL="0" indent="0">
              <a:buFontTx/>
              <a:buNone/>
              <a:defRPr/>
            </a:pPr>
            <a:r>
              <a:rPr lang="en-US" sz="1800" b="1" dirty="0"/>
              <a:t>	</a:t>
            </a:r>
            <a:endParaRPr lang="en-US" sz="1800"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51</a:t>
            </a:fld>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4191000"/>
            <a:ext cx="272681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27518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algn="ctr"/>
            <a:r>
              <a:rPr lang="en-US" altLang="en-US" sz="3600" dirty="0" smtClean="0">
                <a:solidFill>
                  <a:srgbClr val="FF0000"/>
                </a:solidFill>
                <a:effectLst/>
                <a:latin typeface="Palatino Linotype" panose="02040502050505030304" pitchFamily="18" charset="0"/>
                <a:cs typeface="Times New Roman" panose="02020603050405020304" pitchFamily="18" charset="0"/>
              </a:rPr>
              <a:t>Breach Notification</a:t>
            </a:r>
          </a:p>
        </p:txBody>
      </p:sp>
      <p:sp>
        <p:nvSpPr>
          <p:cNvPr id="10243" name="Content Placeholder 2"/>
          <p:cNvSpPr>
            <a:spLocks noGrp="1"/>
          </p:cNvSpPr>
          <p:nvPr>
            <p:ph idx="1"/>
          </p:nvPr>
        </p:nvSpPr>
        <p:spPr/>
        <p:txBody>
          <a:bodyPr/>
          <a:lstStyle/>
          <a:p>
            <a:pPr marL="109537" indent="0" algn="ctr">
              <a:buNone/>
            </a:pPr>
            <a:r>
              <a:rPr lang="en-US" altLang="en-US" sz="2400" b="1" dirty="0" smtClean="0">
                <a:latin typeface="Palatino Linotype" panose="02040502050505030304" pitchFamily="18" charset="0"/>
                <a:cs typeface="Times New Roman" panose="02020603050405020304" pitchFamily="18" charset="0"/>
              </a:rPr>
              <a:t>Unsecured PHI </a:t>
            </a:r>
            <a:endParaRPr lang="en-US" altLang="en-US" sz="2400" dirty="0">
              <a:latin typeface="Palatino Linotype" panose="02040502050505030304" pitchFamily="18" charset="0"/>
              <a:cs typeface="Times New Roman" panose="02020603050405020304" pitchFamily="18" charset="0"/>
            </a:endParaRPr>
          </a:p>
          <a:p>
            <a:pPr marL="109537" indent="0" algn="ctr">
              <a:buNone/>
            </a:pPr>
            <a:endParaRPr lang="en-US" altLang="en-US" sz="1600" dirty="0" smtClean="0">
              <a:latin typeface="Palatino Linotype" panose="02040502050505030304" pitchFamily="18" charset="0"/>
              <a:cs typeface="Times New Roman" panose="02020603050405020304" pitchFamily="18" charset="0"/>
            </a:endParaRPr>
          </a:p>
          <a:p>
            <a:pPr marL="109537" indent="0">
              <a:buNone/>
            </a:pPr>
            <a:r>
              <a:rPr lang="en-US" altLang="en-US" sz="2000" dirty="0" smtClean="0">
                <a:latin typeface="Palatino Linotype" panose="02040502050505030304" pitchFamily="18" charset="0"/>
                <a:cs typeface="Times New Roman" panose="02020603050405020304" pitchFamily="18" charset="0"/>
              </a:rPr>
              <a:t>“Unsecured protected health information” means protected health information </a:t>
            </a:r>
            <a:r>
              <a:rPr lang="en-US" altLang="en-US" sz="2000" dirty="0">
                <a:latin typeface="Palatino Linotype" panose="02040502050505030304" pitchFamily="18" charset="0"/>
                <a:cs typeface="Times New Roman" panose="02020603050405020304" pitchFamily="18" charset="0"/>
              </a:rPr>
              <a:t>(</a:t>
            </a:r>
            <a:r>
              <a:rPr lang="en-US" altLang="en-US" sz="2000" dirty="0" smtClean="0">
                <a:latin typeface="Palatino Linotype" panose="02040502050505030304" pitchFamily="18" charset="0"/>
                <a:cs typeface="Times New Roman" panose="02020603050405020304" pitchFamily="18" charset="0"/>
              </a:rPr>
              <a:t>PHI) that is not rendered unusable, unreadable, or indecipherable to unauthorized persons through the use of a technology or methodology required by the Breach Notification Rule.</a:t>
            </a:r>
          </a:p>
          <a:p>
            <a:endParaRPr lang="en-US" altLang="en-US" sz="2400" dirty="0" smtClean="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9E696FFB-220C-4EB6-B537-D9C8AD780086}" type="slidenum">
              <a:rPr lang="en-US" smtClean="0"/>
              <a:pPr>
                <a:defRPr/>
              </a:pPr>
              <a:t>52</a:t>
            </a:fld>
            <a:endParaRPr lang="en-US" dirty="0"/>
          </a:p>
        </p:txBody>
      </p:sp>
      <p:pic>
        <p:nvPicPr>
          <p:cNvPr id="3074" name="Picture 2" descr="https://tse1.mm.bing.net/th?id=JN.sFXG9p%2bphvgEBLqhxN806Q&amp;w=175&amp;h=175&amp;c=7&amp;rs=1&amp;qlt=90&amp;o=4&amp;cb=1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562" y="4031122"/>
            <a:ext cx="1666875"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9959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algn="ctr">
              <a:lnSpc>
                <a:spcPct val="100000"/>
              </a:lnSpc>
            </a:pPr>
            <a:r>
              <a:rPr lang="en-US" altLang="en-US" sz="4000" dirty="0" smtClean="0">
                <a:solidFill>
                  <a:srgbClr val="FF0000"/>
                </a:solidFill>
                <a:effectLst/>
                <a:latin typeface="Palatino Linotype" panose="02040502050505030304" pitchFamily="18" charset="0"/>
                <a:cs typeface="Times New Roman" panose="02020603050405020304" pitchFamily="18" charset="0"/>
              </a:rPr>
              <a:t>Breach Notification</a:t>
            </a:r>
            <a:br>
              <a:rPr lang="en-US" altLang="en-US" sz="4000" dirty="0" smtClean="0">
                <a:solidFill>
                  <a:srgbClr val="FF0000"/>
                </a:solidFill>
                <a:effectLst/>
                <a:latin typeface="Palatino Linotype" panose="02040502050505030304" pitchFamily="18" charset="0"/>
                <a:cs typeface="Times New Roman" panose="02020603050405020304" pitchFamily="18" charset="0"/>
              </a:rPr>
            </a:br>
            <a:r>
              <a:rPr lang="en-US" altLang="en-US" sz="2700" dirty="0" smtClean="0">
                <a:solidFill>
                  <a:schemeClr val="tx1"/>
                </a:solidFill>
                <a:effectLst/>
                <a:latin typeface="Palatino Linotype" panose="02040502050505030304" pitchFamily="18" charset="0"/>
                <a:cs typeface="Times New Roman" panose="02020603050405020304" pitchFamily="18" charset="0"/>
              </a:rPr>
              <a:t>Risk Assessment</a:t>
            </a:r>
          </a:p>
        </p:txBody>
      </p:sp>
      <p:sp>
        <p:nvSpPr>
          <p:cNvPr id="3" name="Content Placeholder 2"/>
          <p:cNvSpPr>
            <a:spLocks noGrp="1"/>
          </p:cNvSpPr>
          <p:nvPr>
            <p:ph idx="1"/>
          </p:nvPr>
        </p:nvSpPr>
        <p:spPr/>
        <p:txBody>
          <a:bodyPr/>
          <a:lstStyle/>
          <a:p>
            <a:pPr marL="0" indent="0">
              <a:buFontTx/>
              <a:buNone/>
              <a:defRPr/>
            </a:pPr>
            <a:r>
              <a:rPr lang="en-US" sz="2400" b="1" dirty="0" smtClean="0">
                <a:latin typeface="Palatino Linotype" panose="02040502050505030304" pitchFamily="18" charset="0"/>
                <a:cs typeface="Times New Roman" panose="02020603050405020304" pitchFamily="18" charset="0"/>
              </a:rPr>
              <a:t>Risk </a:t>
            </a:r>
            <a:r>
              <a:rPr lang="en-US" sz="2400" b="1" dirty="0">
                <a:latin typeface="Palatino Linotype" panose="02040502050505030304" pitchFamily="18" charset="0"/>
                <a:cs typeface="Times New Roman" panose="02020603050405020304" pitchFamily="18" charset="0"/>
              </a:rPr>
              <a:t>Assessment </a:t>
            </a:r>
            <a:r>
              <a:rPr lang="en-US" sz="2400" dirty="0">
                <a:latin typeface="Palatino Linotype" panose="02040502050505030304" pitchFamily="18" charset="0"/>
                <a:cs typeface="Times New Roman" panose="02020603050405020304" pitchFamily="18" charset="0"/>
              </a:rPr>
              <a:t>under the Final Rule requires </a:t>
            </a:r>
            <a:r>
              <a:rPr lang="en-US" sz="2400" dirty="0" smtClean="0">
                <a:latin typeface="Palatino Linotype" panose="02040502050505030304" pitchFamily="18" charset="0"/>
                <a:cs typeface="Times New Roman" panose="02020603050405020304" pitchFamily="18" charset="0"/>
              </a:rPr>
              <a:t>consideration</a:t>
            </a:r>
            <a:r>
              <a:rPr lang="en-US" sz="2400" b="1" dirty="0" smtClean="0">
                <a:latin typeface="Palatino Linotype" panose="02040502050505030304" pitchFamily="18" charset="0"/>
                <a:cs typeface="Times New Roman" panose="02020603050405020304" pitchFamily="18" charset="0"/>
              </a:rPr>
              <a:t> </a:t>
            </a:r>
            <a:r>
              <a:rPr lang="en-US" sz="2400" dirty="0" smtClean="0">
                <a:latin typeface="Palatino Linotype" panose="02040502050505030304" pitchFamily="18" charset="0"/>
                <a:cs typeface="Times New Roman" panose="02020603050405020304" pitchFamily="18" charset="0"/>
              </a:rPr>
              <a:t>of at </a:t>
            </a:r>
            <a:r>
              <a:rPr lang="en-US" sz="2400" dirty="0">
                <a:latin typeface="Palatino Linotype" panose="02040502050505030304" pitchFamily="18" charset="0"/>
                <a:cs typeface="Times New Roman" panose="02020603050405020304" pitchFamily="18" charset="0"/>
              </a:rPr>
              <a:t>least these four </a:t>
            </a:r>
            <a:r>
              <a:rPr lang="en-US" sz="2400" dirty="0" smtClean="0">
                <a:latin typeface="Palatino Linotype" panose="02040502050505030304" pitchFamily="18" charset="0"/>
                <a:cs typeface="Times New Roman" panose="02020603050405020304" pitchFamily="18" charset="0"/>
              </a:rPr>
              <a:t>factors:</a:t>
            </a:r>
            <a:endParaRPr lang="en-US" sz="2400" dirty="0">
              <a:latin typeface="Palatino Linotype" panose="02040502050505030304" pitchFamily="18" charset="0"/>
              <a:cs typeface="Times New Roman" panose="02020603050405020304" pitchFamily="18" charset="0"/>
            </a:endParaRPr>
          </a:p>
          <a:p>
            <a:pPr marL="342900" indent="-342900">
              <a:defRPr/>
            </a:pPr>
            <a:r>
              <a:rPr lang="en-US" sz="2400" dirty="0" smtClean="0">
                <a:latin typeface="Palatino Linotype" panose="02040502050505030304" pitchFamily="18" charset="0"/>
                <a:cs typeface="Times New Roman" panose="02020603050405020304" pitchFamily="18" charset="0"/>
              </a:rPr>
              <a:t>The </a:t>
            </a:r>
            <a:r>
              <a:rPr lang="en-US" sz="2400" dirty="0">
                <a:latin typeface="Palatino Linotype" panose="02040502050505030304" pitchFamily="18" charset="0"/>
                <a:cs typeface="Times New Roman" panose="02020603050405020304" pitchFamily="18" charset="0"/>
              </a:rPr>
              <a:t>nature and extent of the PHI involved, including the </a:t>
            </a:r>
            <a:r>
              <a:rPr lang="en-US" sz="2400" dirty="0" smtClean="0">
                <a:latin typeface="Palatino Linotype" panose="02040502050505030304" pitchFamily="18" charset="0"/>
                <a:cs typeface="Times New Roman" panose="02020603050405020304" pitchFamily="18" charset="0"/>
              </a:rPr>
              <a:t>types </a:t>
            </a:r>
            <a:r>
              <a:rPr lang="en-US" sz="2400" dirty="0">
                <a:latin typeface="Palatino Linotype" panose="02040502050505030304" pitchFamily="18" charset="0"/>
                <a:cs typeface="Times New Roman" panose="02020603050405020304" pitchFamily="18" charset="0"/>
              </a:rPr>
              <a:t>of identifiers and the likelihood of </a:t>
            </a:r>
            <a:r>
              <a:rPr lang="en-US" sz="2400" dirty="0" smtClean="0">
                <a:latin typeface="Palatino Linotype" panose="02040502050505030304" pitchFamily="18" charset="0"/>
                <a:cs typeface="Times New Roman" panose="02020603050405020304" pitchFamily="18" charset="0"/>
              </a:rPr>
              <a:t>re-identification;</a:t>
            </a:r>
          </a:p>
          <a:p>
            <a:pPr marL="342900" indent="-342900">
              <a:defRPr/>
            </a:pPr>
            <a:r>
              <a:rPr lang="en-US" sz="2400" dirty="0" smtClean="0">
                <a:latin typeface="Palatino Linotype" panose="02040502050505030304" pitchFamily="18" charset="0"/>
                <a:cs typeface="Times New Roman" panose="02020603050405020304" pitchFamily="18" charset="0"/>
              </a:rPr>
              <a:t>The </a:t>
            </a:r>
            <a:r>
              <a:rPr lang="en-US" sz="2400" dirty="0">
                <a:latin typeface="Palatino Linotype" panose="02040502050505030304" pitchFamily="18" charset="0"/>
                <a:cs typeface="Times New Roman" panose="02020603050405020304" pitchFamily="18" charset="0"/>
              </a:rPr>
              <a:t>unauthorized person who used the PHI or to whom </a:t>
            </a:r>
            <a:r>
              <a:rPr lang="en-US" sz="2400" dirty="0" smtClean="0">
                <a:latin typeface="Palatino Linotype" panose="02040502050505030304" pitchFamily="18" charset="0"/>
                <a:cs typeface="Times New Roman" panose="02020603050405020304" pitchFamily="18" charset="0"/>
              </a:rPr>
              <a:t>the disclosure was made;</a:t>
            </a:r>
          </a:p>
          <a:p>
            <a:pPr marL="342900" indent="-342900">
              <a:defRPr/>
            </a:pPr>
            <a:r>
              <a:rPr lang="en-US" sz="2400" dirty="0" smtClean="0">
                <a:latin typeface="Palatino Linotype" panose="02040502050505030304" pitchFamily="18" charset="0"/>
                <a:cs typeface="Times New Roman" panose="02020603050405020304" pitchFamily="18" charset="0"/>
              </a:rPr>
              <a:t>Whether </a:t>
            </a:r>
            <a:r>
              <a:rPr lang="en-US" sz="2400" dirty="0">
                <a:latin typeface="Palatino Linotype" panose="02040502050505030304" pitchFamily="18" charset="0"/>
                <a:cs typeface="Times New Roman" panose="02020603050405020304" pitchFamily="18" charset="0"/>
              </a:rPr>
              <a:t>the PHI was actually acquired or viewed; </a:t>
            </a:r>
            <a:r>
              <a:rPr lang="en-US" sz="2400" dirty="0" smtClean="0">
                <a:latin typeface="Palatino Linotype" panose="02040502050505030304" pitchFamily="18" charset="0"/>
                <a:cs typeface="Times New Roman" panose="02020603050405020304" pitchFamily="18" charset="0"/>
              </a:rPr>
              <a:t>and</a:t>
            </a:r>
          </a:p>
          <a:p>
            <a:pPr marL="342900" indent="-342900">
              <a:defRPr/>
            </a:pPr>
            <a:r>
              <a:rPr lang="en-US" sz="2400" dirty="0" smtClean="0">
                <a:latin typeface="Palatino Linotype" panose="02040502050505030304" pitchFamily="18" charset="0"/>
                <a:cs typeface="Times New Roman" panose="02020603050405020304" pitchFamily="18" charset="0"/>
              </a:rPr>
              <a:t>The </a:t>
            </a:r>
            <a:r>
              <a:rPr lang="en-US" sz="2400" dirty="0">
                <a:latin typeface="Palatino Linotype" panose="02040502050505030304" pitchFamily="18" charset="0"/>
                <a:cs typeface="Times New Roman" panose="02020603050405020304" pitchFamily="18" charset="0"/>
              </a:rPr>
              <a:t>extent to which the risk to the PHI has been mitigated</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53</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334000"/>
            <a:ext cx="1361440" cy="1361440"/>
          </a:xfrm>
          <a:prstGeom prst="rect">
            <a:avLst/>
          </a:prstGeom>
          <a:noFill/>
          <a:ln>
            <a:noFill/>
          </a:ln>
        </p:spPr>
      </p:pic>
    </p:spTree>
    <p:extLst>
      <p:ext uri="{BB962C8B-B14F-4D97-AF65-F5344CB8AC3E}">
        <p14:creationId xmlns:p14="http://schemas.microsoft.com/office/powerpoint/2010/main" val="1762836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pPr algn="ctr">
              <a:lnSpc>
                <a:spcPct val="100000"/>
              </a:lnSpc>
            </a:pPr>
            <a:r>
              <a:rPr lang="en-US" altLang="en-US" sz="4000" dirty="0" smtClean="0">
                <a:solidFill>
                  <a:srgbClr val="FF0000"/>
                </a:solidFill>
                <a:effectLst/>
                <a:latin typeface="Palatino Linotype" panose="02040502050505030304" pitchFamily="18" charset="0"/>
                <a:cs typeface="Times New Roman" panose="02020603050405020304" pitchFamily="18" charset="0"/>
              </a:rPr>
              <a:t>Breach Notification</a:t>
            </a:r>
            <a:br>
              <a:rPr lang="en-US" altLang="en-US" sz="4000" dirty="0" smtClean="0">
                <a:solidFill>
                  <a:srgbClr val="FF0000"/>
                </a:solidFill>
                <a:effectLst/>
                <a:latin typeface="Palatino Linotype" panose="02040502050505030304" pitchFamily="18" charset="0"/>
                <a:cs typeface="Times New Roman" panose="02020603050405020304" pitchFamily="18" charset="0"/>
              </a:rPr>
            </a:br>
            <a:r>
              <a:rPr lang="en-US" altLang="en-US" sz="2700" dirty="0" smtClean="0">
                <a:solidFill>
                  <a:schemeClr val="tx1"/>
                </a:solidFill>
                <a:effectLst/>
                <a:latin typeface="Palatino Linotype" panose="02040502050505030304" pitchFamily="18" charset="0"/>
                <a:cs typeface="Times New Roman" panose="02020603050405020304" pitchFamily="18" charset="0"/>
              </a:rPr>
              <a:t>Risk Assessment Factor #1</a:t>
            </a:r>
          </a:p>
        </p:txBody>
      </p:sp>
      <p:sp>
        <p:nvSpPr>
          <p:cNvPr id="14339" name="Content Placeholder 2"/>
          <p:cNvSpPr>
            <a:spLocks noGrp="1"/>
          </p:cNvSpPr>
          <p:nvPr>
            <p:ph idx="1"/>
          </p:nvPr>
        </p:nvSpPr>
        <p:spPr/>
        <p:txBody>
          <a:bodyPr/>
          <a:lstStyle/>
          <a:p>
            <a:pPr marL="0" indent="0">
              <a:buFontTx/>
              <a:buNone/>
            </a:pPr>
            <a:r>
              <a:rPr lang="en-US" altLang="en-US" sz="2000" b="1" dirty="0" smtClean="0">
                <a:latin typeface="Times New Roman" panose="02020603050405020304" pitchFamily="18" charset="0"/>
                <a:cs typeface="Times New Roman" panose="02020603050405020304" pitchFamily="18" charset="0"/>
              </a:rPr>
              <a:t> </a:t>
            </a:r>
            <a:endParaRPr lang="en-US" altLang="en-US" sz="2000" dirty="0" smtClean="0">
              <a:latin typeface="Times New Roman" panose="02020603050405020304" pitchFamily="18" charset="0"/>
              <a:cs typeface="Times New Roman" panose="02020603050405020304" pitchFamily="18" charset="0"/>
            </a:endParaRPr>
          </a:p>
          <a:p>
            <a:pPr marL="0" indent="0">
              <a:buFontTx/>
              <a:buNone/>
            </a:pPr>
            <a:r>
              <a:rPr lang="en-US" altLang="en-US" sz="2000" dirty="0" smtClean="0">
                <a:latin typeface="+mn-lt"/>
                <a:cs typeface="Times New Roman" panose="02020603050405020304" pitchFamily="18" charset="0"/>
              </a:rPr>
              <a:t>Evaluate the nature and the extent of the PHI involved, including types of identifiers and likelihood of re-identification of the PHI:</a:t>
            </a:r>
          </a:p>
          <a:p>
            <a:pPr marL="0" indent="0">
              <a:buNone/>
            </a:pPr>
            <a:r>
              <a:rPr lang="en-US" altLang="en-US" sz="2000" dirty="0" smtClean="0">
                <a:latin typeface="+mn-lt"/>
                <a:cs typeface="Times New Roman" panose="02020603050405020304" pitchFamily="18" charset="0"/>
              </a:rPr>
              <a:t>	◦   Social security number, credit card, financial data (risk of</a:t>
            </a:r>
          </a:p>
          <a:p>
            <a:pPr marL="0" indent="0">
              <a:buNone/>
            </a:pPr>
            <a:r>
              <a:rPr lang="en-US" altLang="en-US" sz="2000" dirty="0">
                <a:latin typeface="+mn-lt"/>
                <a:cs typeface="Times New Roman" panose="02020603050405020304" pitchFamily="18" charset="0"/>
              </a:rPr>
              <a:t>	 </a:t>
            </a:r>
            <a:r>
              <a:rPr lang="en-US" altLang="en-US" sz="2000" dirty="0" smtClean="0">
                <a:latin typeface="+mn-lt"/>
                <a:cs typeface="Times New Roman" panose="02020603050405020304" pitchFamily="18" charset="0"/>
              </a:rPr>
              <a:t>   identity theft or financial or other fraud)</a:t>
            </a:r>
          </a:p>
          <a:p>
            <a:pPr marL="0" indent="0">
              <a:buFontTx/>
              <a:buNone/>
            </a:pPr>
            <a:r>
              <a:rPr lang="en-US" altLang="en-US" sz="2000" dirty="0" smtClean="0">
                <a:latin typeface="+mn-lt"/>
                <a:cs typeface="Times New Roman" panose="02020603050405020304" pitchFamily="18" charset="0"/>
              </a:rPr>
              <a:t> 	◦   Clinical detail, diagnosis, treatment, medications</a:t>
            </a:r>
          </a:p>
          <a:p>
            <a:pPr marL="0" indent="0">
              <a:buFontTx/>
              <a:buNone/>
            </a:pPr>
            <a:r>
              <a:rPr lang="en-US" altLang="en-US" sz="2000" dirty="0" smtClean="0">
                <a:latin typeface="+mn-lt"/>
                <a:cs typeface="Times New Roman" panose="02020603050405020304" pitchFamily="18" charset="0"/>
              </a:rPr>
              <a:t> 	◦   Mental health, substance abuse, sexually transmitted </a:t>
            </a:r>
          </a:p>
          <a:p>
            <a:pPr marL="0" indent="0">
              <a:buFontTx/>
              <a:buNone/>
            </a:pPr>
            <a:r>
              <a:rPr lang="en-US" altLang="en-US" sz="2000" dirty="0" smtClean="0">
                <a:latin typeface="+mn-lt"/>
                <a:cs typeface="Times New Roman" panose="02020603050405020304" pitchFamily="18" charset="0"/>
              </a:rPr>
              <a:t>	    diseases, pregnancy</a:t>
            </a:r>
          </a:p>
        </p:txBody>
      </p:sp>
      <p:sp>
        <p:nvSpPr>
          <p:cNvPr id="3" name="Slide Number Placeholder 2"/>
          <p:cNvSpPr>
            <a:spLocks noGrp="1"/>
          </p:cNvSpPr>
          <p:nvPr>
            <p:ph type="sldNum" sz="quarter" idx="12"/>
          </p:nvPr>
        </p:nvSpPr>
        <p:spPr/>
        <p:txBody>
          <a:bodyPr/>
          <a:lstStyle/>
          <a:p>
            <a:pPr>
              <a:defRPr/>
            </a:pPr>
            <a:fld id="{9E696FFB-220C-4EB6-B537-D9C8AD780086}" type="slidenum">
              <a:rPr lang="en-US" smtClean="0"/>
              <a:pPr>
                <a:defRPr/>
              </a:pPr>
              <a:t>54</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4170" y="4800600"/>
            <a:ext cx="1361440" cy="1361440"/>
          </a:xfrm>
          <a:prstGeom prst="rect">
            <a:avLst/>
          </a:prstGeom>
          <a:noFill/>
          <a:ln>
            <a:noFill/>
          </a:ln>
        </p:spPr>
      </p:pic>
    </p:spTree>
    <p:extLst>
      <p:ext uri="{BB962C8B-B14F-4D97-AF65-F5344CB8AC3E}">
        <p14:creationId xmlns:p14="http://schemas.microsoft.com/office/powerpoint/2010/main" val="2121617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a:lnSpc>
                <a:spcPct val="100000"/>
              </a:lnSpc>
            </a:pPr>
            <a:r>
              <a:rPr lang="en-US" altLang="en-US" sz="3600" dirty="0" smtClean="0">
                <a:solidFill>
                  <a:srgbClr val="FF0000"/>
                </a:solidFill>
                <a:effectLst/>
                <a:latin typeface="Palatino Linotype" panose="02040502050505030304" pitchFamily="18" charset="0"/>
                <a:cs typeface="Times New Roman" panose="02020603050405020304" pitchFamily="18" charset="0"/>
              </a:rPr>
              <a:t>Breach Notification</a:t>
            </a:r>
            <a:br>
              <a:rPr lang="en-US" altLang="en-US" sz="3600" dirty="0" smtClean="0">
                <a:solidFill>
                  <a:srgbClr val="FF0000"/>
                </a:solidFill>
                <a:effectLst/>
                <a:latin typeface="Palatino Linotype" panose="02040502050505030304" pitchFamily="18" charset="0"/>
                <a:cs typeface="Times New Roman" panose="02020603050405020304" pitchFamily="18" charset="0"/>
              </a:rPr>
            </a:br>
            <a:r>
              <a:rPr lang="en-US" altLang="en-US" sz="2400" dirty="0" smtClean="0">
                <a:solidFill>
                  <a:schemeClr val="tx1"/>
                </a:solidFill>
                <a:effectLst/>
                <a:latin typeface="Palatino Linotype" panose="02040502050505030304" pitchFamily="18" charset="0"/>
                <a:cs typeface="Times New Roman" panose="02020603050405020304" pitchFamily="18" charset="0"/>
              </a:rPr>
              <a:t>Risk Assessment Factor #2</a:t>
            </a:r>
          </a:p>
        </p:txBody>
      </p:sp>
      <p:sp>
        <p:nvSpPr>
          <p:cNvPr id="7" name="Content Placeholder 6"/>
          <p:cNvSpPr>
            <a:spLocks noGrp="1"/>
          </p:cNvSpPr>
          <p:nvPr>
            <p:ph idx="1"/>
          </p:nvPr>
        </p:nvSpPr>
        <p:spPr>
          <a:prstGeom prst="rect">
            <a:avLst/>
          </a:prstGeom>
        </p:spPr>
        <p:txBody>
          <a:bodyPr/>
          <a:lstStyle/>
          <a:p>
            <a:r>
              <a:rPr lang="en-US" dirty="0">
                <a:latin typeface="Palatino Linotype" panose="02040502050505030304" pitchFamily="18" charset="0"/>
                <a:cs typeface="Times New Roman" panose="02020603050405020304" pitchFamily="18" charset="0"/>
              </a:rPr>
              <a:t>Consider the unauthorized person who impermissibly used the PHI or to whom the impermissible disclosure was made</a:t>
            </a:r>
            <a:r>
              <a:rPr lang="en-US" dirty="0" smtClean="0">
                <a:latin typeface="Palatino Linotype" panose="02040502050505030304" pitchFamily="18" charset="0"/>
                <a:cs typeface="Times New Roman" panose="02020603050405020304" pitchFamily="18" charset="0"/>
              </a:rPr>
              <a:t>:</a:t>
            </a:r>
          </a:p>
          <a:p>
            <a:pPr lvl="2"/>
            <a:r>
              <a:rPr lang="en-US" sz="2400" dirty="0">
                <a:latin typeface="Palatino Linotype" panose="02040502050505030304" pitchFamily="18" charset="0"/>
                <a:cs typeface="Times New Roman" panose="02020603050405020304" pitchFamily="18" charset="0"/>
              </a:rPr>
              <a:t>Does the unauthorized person who received the information have obligations to protect its privacy and security?  </a:t>
            </a:r>
            <a:endParaRPr lang="en-US" sz="2400" dirty="0" smtClean="0">
              <a:latin typeface="Palatino Linotype" panose="02040502050505030304" pitchFamily="18" charset="0"/>
              <a:cs typeface="Times New Roman" panose="02020603050405020304" pitchFamily="18" charset="0"/>
            </a:endParaRPr>
          </a:p>
          <a:p>
            <a:pPr lvl="2"/>
            <a:r>
              <a:rPr lang="en-US" sz="2400" dirty="0" smtClean="0">
                <a:latin typeface="Palatino Linotype" panose="02040502050505030304" pitchFamily="18" charset="0"/>
                <a:cs typeface="Times New Roman" panose="02020603050405020304" pitchFamily="18" charset="0"/>
              </a:rPr>
              <a:t>Is </a:t>
            </a:r>
            <a:r>
              <a:rPr lang="en-US" sz="2400" dirty="0">
                <a:latin typeface="Palatino Linotype" panose="02040502050505030304" pitchFamily="18" charset="0"/>
                <a:cs typeface="Times New Roman" panose="02020603050405020304" pitchFamily="18" charset="0"/>
              </a:rPr>
              <a:t>that person </a:t>
            </a:r>
            <a:r>
              <a:rPr lang="en-US" sz="2400" dirty="0" smtClean="0">
                <a:latin typeface="Palatino Linotype" panose="02040502050505030304" pitchFamily="18" charset="0"/>
                <a:cs typeface="Times New Roman" panose="02020603050405020304" pitchFamily="18" charset="0"/>
              </a:rPr>
              <a:t>a workforce member </a:t>
            </a:r>
            <a:r>
              <a:rPr lang="en-US" sz="2400" dirty="0">
                <a:latin typeface="Palatino Linotype" panose="02040502050505030304" pitchFamily="18" charset="0"/>
                <a:cs typeface="Times New Roman" panose="02020603050405020304" pitchFamily="18" charset="0"/>
              </a:rPr>
              <a:t>of a covered entity or a business </a:t>
            </a:r>
            <a:r>
              <a:rPr lang="en-US" sz="2400" dirty="0" smtClean="0">
                <a:latin typeface="Palatino Linotype" panose="02040502050505030304" pitchFamily="18" charset="0"/>
                <a:cs typeface="Times New Roman" panose="02020603050405020304" pitchFamily="18" charset="0"/>
              </a:rPr>
              <a:t>associate?</a:t>
            </a:r>
          </a:p>
          <a:p>
            <a:pPr lvl="2"/>
            <a:r>
              <a:rPr lang="en-US" sz="2400" dirty="0" smtClean="0">
                <a:latin typeface="Palatino Linotype" panose="02040502050505030304" pitchFamily="18" charset="0"/>
                <a:cs typeface="Times New Roman" panose="02020603050405020304" pitchFamily="18" charset="0"/>
              </a:rPr>
              <a:t>Does </a:t>
            </a:r>
            <a:r>
              <a:rPr lang="en-US" sz="2400" dirty="0">
                <a:latin typeface="Palatino Linotype" panose="02040502050505030304" pitchFamily="18" charset="0"/>
                <a:cs typeface="Times New Roman" panose="02020603050405020304" pitchFamily="18" charset="0"/>
              </a:rPr>
              <a:t>the unauthorized person who received the PHI have the wherewithal to re-identify it?</a:t>
            </a:r>
          </a:p>
          <a:p>
            <a:pPr marL="392113" lvl="1" indent="0">
              <a:buNone/>
            </a:pPr>
            <a:endParaRPr lang="en-US" dirty="0">
              <a:latin typeface="Times New Roman" panose="02020603050405020304" pitchFamily="18" charset="0"/>
              <a:cs typeface="Times New Roman" panose="02020603050405020304" pitchFamily="18" charset="0"/>
            </a:endParaRPr>
          </a:p>
          <a:p>
            <a:pPr marL="109537" indent="0">
              <a:buNone/>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55</a:t>
            </a:fld>
            <a:endParaRPr lang="en-US" dirty="0"/>
          </a:p>
        </p:txBody>
      </p:sp>
      <p:pic>
        <p:nvPicPr>
          <p:cNvPr id="8" name="Picture 7"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04800"/>
            <a:ext cx="1361440" cy="1361440"/>
          </a:xfrm>
          <a:prstGeom prst="rect">
            <a:avLst/>
          </a:prstGeom>
          <a:noFill/>
          <a:ln>
            <a:noFill/>
          </a:ln>
        </p:spPr>
      </p:pic>
    </p:spTree>
    <p:extLst>
      <p:ext uri="{BB962C8B-B14F-4D97-AF65-F5344CB8AC3E}">
        <p14:creationId xmlns:p14="http://schemas.microsoft.com/office/powerpoint/2010/main" val="206716333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a:lnSpc>
                <a:spcPct val="100000"/>
              </a:lnSpc>
            </a:pPr>
            <a:r>
              <a:rPr lang="en-US" altLang="en-US" sz="3600" dirty="0" smtClean="0">
                <a:solidFill>
                  <a:srgbClr val="FF0000"/>
                </a:solidFill>
                <a:effectLst/>
                <a:latin typeface="Palatino Linotype" panose="02040502050505030304" pitchFamily="18" charset="0"/>
                <a:cs typeface="Times New Roman" panose="02020603050405020304" pitchFamily="18" charset="0"/>
              </a:rPr>
              <a:t>Breach Notification</a:t>
            </a:r>
            <a:r>
              <a:rPr lang="en-US" altLang="en-US" sz="3600" dirty="0">
                <a:solidFill>
                  <a:srgbClr val="FF0000"/>
                </a:solidFill>
                <a:effectLst/>
                <a:latin typeface="Palatino Linotype" panose="02040502050505030304" pitchFamily="18" charset="0"/>
                <a:cs typeface="Times New Roman" panose="02020603050405020304" pitchFamily="18" charset="0"/>
              </a:rPr>
              <a:t/>
            </a:r>
            <a:br>
              <a:rPr lang="en-US" altLang="en-US" sz="3600" dirty="0">
                <a:solidFill>
                  <a:srgbClr val="FF0000"/>
                </a:solidFill>
                <a:effectLst/>
                <a:latin typeface="Palatino Linotype" panose="02040502050505030304" pitchFamily="18" charset="0"/>
                <a:cs typeface="Times New Roman" panose="02020603050405020304" pitchFamily="18" charset="0"/>
              </a:rPr>
            </a:br>
            <a:r>
              <a:rPr lang="en-US" altLang="en-US" sz="2400" dirty="0" smtClean="0">
                <a:solidFill>
                  <a:schemeClr val="tx1"/>
                </a:solidFill>
                <a:effectLst/>
                <a:latin typeface="Palatino Linotype" panose="02040502050505030304" pitchFamily="18" charset="0"/>
                <a:cs typeface="Times New Roman" panose="02020603050405020304" pitchFamily="18" charset="0"/>
              </a:rPr>
              <a:t>Risk Assessment Factor #3</a:t>
            </a:r>
          </a:p>
        </p:txBody>
      </p:sp>
      <p:sp>
        <p:nvSpPr>
          <p:cNvPr id="5" name="Content Placeholder 4"/>
          <p:cNvSpPr>
            <a:spLocks noGrp="1"/>
          </p:cNvSpPr>
          <p:nvPr>
            <p:ph idx="1"/>
          </p:nvPr>
        </p:nvSpPr>
        <p:spPr/>
        <p:txBody>
          <a:bodyPr/>
          <a:lstStyle/>
          <a:p>
            <a:r>
              <a:rPr lang="en-US" sz="2000" dirty="0">
                <a:latin typeface="Palatino Linotype" panose="02040502050505030304" pitchFamily="18" charset="0"/>
                <a:cs typeface="Times New Roman" panose="02020603050405020304" pitchFamily="18" charset="0"/>
              </a:rPr>
              <a:t>Consider whether the PHI was actually acquired or viewed or if only the opportunity existed for the information to be acquired or </a:t>
            </a:r>
            <a:r>
              <a:rPr lang="en-US" sz="2000" dirty="0" smtClean="0">
                <a:latin typeface="Palatino Linotype" panose="02040502050505030304" pitchFamily="18" charset="0"/>
                <a:cs typeface="Times New Roman" panose="02020603050405020304" pitchFamily="18" charset="0"/>
              </a:rPr>
              <a:t>viewed</a:t>
            </a:r>
          </a:p>
          <a:p>
            <a:r>
              <a:rPr lang="en-US" sz="2000" dirty="0" smtClean="0">
                <a:latin typeface="Palatino Linotype" panose="02040502050505030304" pitchFamily="18" charset="0"/>
                <a:cs typeface="Times New Roman" panose="02020603050405020304" pitchFamily="18" charset="0"/>
              </a:rPr>
              <a:t>Example</a:t>
            </a:r>
            <a:r>
              <a:rPr lang="en-US" sz="2000" dirty="0">
                <a:latin typeface="Palatino Linotype" panose="02040502050505030304" pitchFamily="18" charset="0"/>
                <a:cs typeface="Times New Roman" panose="02020603050405020304" pitchFamily="18" charset="0"/>
              </a:rPr>
              <a:t>:  </a:t>
            </a:r>
            <a:endParaRPr lang="en-US" sz="2000" dirty="0" smtClean="0">
              <a:latin typeface="Palatino Linotype" panose="02040502050505030304" pitchFamily="18" charset="0"/>
              <a:cs typeface="Times New Roman" panose="02020603050405020304" pitchFamily="18" charset="0"/>
            </a:endParaRPr>
          </a:p>
          <a:p>
            <a:pPr lvl="1"/>
            <a:r>
              <a:rPr lang="en-US" sz="1800" dirty="0" smtClean="0">
                <a:latin typeface="Palatino Linotype" panose="02040502050505030304" pitchFamily="18" charset="0"/>
                <a:cs typeface="Times New Roman" panose="02020603050405020304" pitchFamily="18" charset="0"/>
              </a:rPr>
              <a:t>Laptop </a:t>
            </a:r>
            <a:r>
              <a:rPr lang="en-US" sz="1800" dirty="0">
                <a:latin typeface="Palatino Linotype" panose="02040502050505030304" pitchFamily="18" charset="0"/>
                <a:cs typeface="Times New Roman" panose="02020603050405020304" pitchFamily="18" charset="0"/>
              </a:rPr>
              <a:t>computer was stolen, later recovered and IT analysis shows that PHI on the computer was never accessed, viewed, acquired, transferred, or otherwise </a:t>
            </a:r>
            <a:r>
              <a:rPr lang="en-US" sz="1800" dirty="0" smtClean="0">
                <a:latin typeface="Palatino Linotype" panose="02040502050505030304" pitchFamily="18" charset="0"/>
                <a:cs typeface="Times New Roman" panose="02020603050405020304" pitchFamily="18" charset="0"/>
              </a:rPr>
              <a:t>compromised  </a:t>
            </a:r>
          </a:p>
          <a:p>
            <a:pPr lvl="1"/>
            <a:r>
              <a:rPr lang="en-US" sz="1800" dirty="0">
                <a:latin typeface="Palatino Linotype" panose="02040502050505030304" pitchFamily="18" charset="0"/>
                <a:cs typeface="Times New Roman" panose="02020603050405020304" pitchFamily="18" charset="0"/>
              </a:rPr>
              <a:t>T</a:t>
            </a:r>
            <a:r>
              <a:rPr lang="en-US" sz="1800" dirty="0" smtClean="0">
                <a:latin typeface="Palatino Linotype" panose="02040502050505030304" pitchFamily="18" charset="0"/>
                <a:cs typeface="Times New Roman" panose="02020603050405020304" pitchFamily="18" charset="0"/>
              </a:rPr>
              <a:t>he </a:t>
            </a:r>
            <a:r>
              <a:rPr lang="en-US" sz="1800" dirty="0">
                <a:latin typeface="Palatino Linotype" panose="02040502050505030304" pitchFamily="18" charset="0"/>
                <a:cs typeface="Times New Roman" panose="02020603050405020304" pitchFamily="18" charset="0"/>
              </a:rPr>
              <a:t>entity could determine the information was not actually acquired by an unauthorized individual, although opportunity </a:t>
            </a:r>
            <a:r>
              <a:rPr lang="en-US" sz="1800" dirty="0" smtClean="0">
                <a:latin typeface="Palatino Linotype" panose="02040502050505030304" pitchFamily="18" charset="0"/>
                <a:cs typeface="Times New Roman" panose="02020603050405020304" pitchFamily="18" charset="0"/>
              </a:rPr>
              <a:t>existed.</a:t>
            </a:r>
            <a:endParaRPr lang="en-US" sz="1800" dirty="0">
              <a:latin typeface="Palatino Linotype" panose="02040502050505030304" pitchFamily="18" charset="0"/>
              <a:cs typeface="Times New Roman" panose="02020603050405020304" pitchFamily="18" charset="0"/>
            </a:endParaRPr>
          </a:p>
          <a:p>
            <a:pPr marL="109537" indent="0">
              <a:buNone/>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56</a:t>
            </a:fld>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572000"/>
            <a:ext cx="1447800" cy="13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6606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lgn="ctr">
              <a:lnSpc>
                <a:spcPct val="100000"/>
              </a:lnSpc>
            </a:pPr>
            <a:r>
              <a:rPr lang="en-US" altLang="en-US" sz="3600" dirty="0" smtClean="0">
                <a:solidFill>
                  <a:srgbClr val="FF0000"/>
                </a:solidFill>
                <a:effectLst/>
                <a:latin typeface="Palatino Linotype" panose="02040502050505030304" pitchFamily="18" charset="0"/>
                <a:cs typeface="Times New Roman" panose="02020603050405020304" pitchFamily="18" charset="0"/>
              </a:rPr>
              <a:t>Breach Notification</a:t>
            </a:r>
            <a:br>
              <a:rPr lang="en-US" altLang="en-US" sz="3600" dirty="0" smtClean="0">
                <a:solidFill>
                  <a:srgbClr val="FF0000"/>
                </a:solidFill>
                <a:effectLst/>
                <a:latin typeface="Palatino Linotype" panose="02040502050505030304" pitchFamily="18" charset="0"/>
                <a:cs typeface="Times New Roman" panose="02020603050405020304" pitchFamily="18" charset="0"/>
              </a:rPr>
            </a:br>
            <a:r>
              <a:rPr lang="en-US" altLang="en-US" sz="2400" dirty="0" smtClean="0">
                <a:solidFill>
                  <a:schemeClr val="tx1"/>
                </a:solidFill>
                <a:effectLst/>
                <a:latin typeface="Palatino Linotype" panose="02040502050505030304" pitchFamily="18" charset="0"/>
                <a:cs typeface="Times New Roman" panose="02020603050405020304" pitchFamily="18" charset="0"/>
              </a:rPr>
              <a:t>Risk Assessment Factor #4</a:t>
            </a:r>
          </a:p>
        </p:txBody>
      </p:sp>
      <p:sp>
        <p:nvSpPr>
          <p:cNvPr id="5" name="Content Placeholder 4"/>
          <p:cNvSpPr>
            <a:spLocks noGrp="1"/>
          </p:cNvSpPr>
          <p:nvPr>
            <p:ph idx="1"/>
          </p:nvPr>
        </p:nvSpPr>
        <p:spPr/>
        <p:txBody>
          <a:bodyPr>
            <a:normAutofit/>
          </a:bodyPr>
          <a:lstStyle/>
          <a:p>
            <a:r>
              <a:rPr lang="en-US" dirty="0">
                <a:latin typeface="Palatino Linotype" panose="02040502050505030304" pitchFamily="18" charset="0"/>
                <a:cs typeface="Times New Roman" panose="02020603050405020304" pitchFamily="18" charset="0"/>
              </a:rPr>
              <a:t>Consider the extent to which the risk to the PHI has been </a:t>
            </a:r>
            <a:r>
              <a:rPr lang="en-US" dirty="0" smtClean="0">
                <a:latin typeface="Palatino Linotype" panose="02040502050505030304" pitchFamily="18" charset="0"/>
                <a:cs typeface="Times New Roman" panose="02020603050405020304" pitchFamily="18" charset="0"/>
              </a:rPr>
              <a:t>mitigated:</a:t>
            </a:r>
            <a:endParaRPr lang="en-US" dirty="0">
              <a:latin typeface="Palatino Linotype" panose="02040502050505030304" pitchFamily="18" charset="0"/>
              <a:cs typeface="Times New Roman" panose="02020603050405020304" pitchFamily="18" charset="0"/>
            </a:endParaRPr>
          </a:p>
          <a:p>
            <a:pPr lvl="1"/>
            <a:r>
              <a:rPr lang="en-US" sz="2400" dirty="0">
                <a:latin typeface="Palatino Linotype" panose="02040502050505030304" pitchFamily="18" charset="0"/>
                <a:cs typeface="Times New Roman" panose="02020603050405020304" pitchFamily="18" charset="0"/>
              </a:rPr>
              <a:t>Example: </a:t>
            </a:r>
            <a:r>
              <a:rPr lang="en-US" sz="2400" dirty="0" smtClean="0">
                <a:latin typeface="Palatino Linotype" panose="02040502050505030304" pitchFamily="18" charset="0"/>
                <a:cs typeface="Times New Roman" panose="02020603050405020304" pitchFamily="18" charset="0"/>
              </a:rPr>
              <a:t>Obtain </a:t>
            </a:r>
            <a:r>
              <a:rPr lang="en-US" sz="2400" dirty="0">
                <a:latin typeface="Palatino Linotype" panose="02040502050505030304" pitchFamily="18" charset="0"/>
                <a:cs typeface="Times New Roman" panose="02020603050405020304" pitchFamily="18" charset="0"/>
              </a:rPr>
              <a:t>the recipient’s satisfactory </a:t>
            </a:r>
            <a:r>
              <a:rPr lang="en-US" sz="2400" dirty="0" smtClean="0">
                <a:latin typeface="Palatino Linotype" panose="02040502050505030304" pitchFamily="18" charset="0"/>
                <a:cs typeface="Times New Roman" panose="02020603050405020304" pitchFamily="18" charset="0"/>
              </a:rPr>
              <a:t>assurance that </a:t>
            </a:r>
            <a:r>
              <a:rPr lang="en-US" sz="2400" dirty="0">
                <a:latin typeface="Palatino Linotype" panose="02040502050505030304" pitchFamily="18" charset="0"/>
                <a:cs typeface="Times New Roman" panose="02020603050405020304" pitchFamily="18" charset="0"/>
              </a:rPr>
              <a:t>information will not be further used or </a:t>
            </a:r>
            <a:r>
              <a:rPr lang="en-US" sz="2400" dirty="0" smtClean="0">
                <a:latin typeface="Palatino Linotype" panose="02040502050505030304" pitchFamily="18" charset="0"/>
                <a:cs typeface="Times New Roman" panose="02020603050405020304" pitchFamily="18" charset="0"/>
              </a:rPr>
              <a:t>disclosed</a:t>
            </a:r>
          </a:p>
          <a:p>
            <a:pPr lvl="3"/>
            <a:r>
              <a:rPr lang="en-US" sz="2400" dirty="0" smtClean="0">
                <a:latin typeface="Palatino Linotype" panose="02040502050505030304" pitchFamily="18" charset="0"/>
                <a:cs typeface="Times New Roman" panose="02020603050405020304" pitchFamily="18" charset="0"/>
              </a:rPr>
              <a:t>Confidentiality Agreement</a:t>
            </a:r>
          </a:p>
          <a:p>
            <a:pPr lvl="3"/>
            <a:r>
              <a:rPr lang="en-US" sz="2400" dirty="0" smtClean="0">
                <a:latin typeface="Palatino Linotype" panose="02040502050505030304" pitchFamily="18" charset="0"/>
                <a:cs typeface="Times New Roman" panose="02020603050405020304" pitchFamily="18" charset="0"/>
              </a:rPr>
              <a:t>Destruction, if credible</a:t>
            </a:r>
          </a:p>
          <a:p>
            <a:pPr lvl="3"/>
            <a:r>
              <a:rPr lang="en-US" sz="2400" dirty="0" smtClean="0">
                <a:latin typeface="Palatino Linotype" panose="02040502050505030304" pitchFamily="18" charset="0"/>
                <a:cs typeface="Times New Roman" panose="02020603050405020304" pitchFamily="18" charset="0"/>
              </a:rPr>
              <a:t>Reasonable Assurance</a:t>
            </a:r>
            <a:endParaRPr lang="en-US" sz="2400" dirty="0">
              <a:latin typeface="Palatino Linotype" panose="02040502050505030304"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57</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61440" cy="1361440"/>
          </a:xfrm>
          <a:prstGeom prst="rect">
            <a:avLst/>
          </a:prstGeom>
          <a:noFill/>
          <a:ln>
            <a:noFill/>
          </a:ln>
        </p:spPr>
      </p:pic>
    </p:spTree>
    <p:extLst>
      <p:ext uri="{BB962C8B-B14F-4D97-AF65-F5344CB8AC3E}">
        <p14:creationId xmlns:p14="http://schemas.microsoft.com/office/powerpoint/2010/main" val="41095156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lnSpc>
                <a:spcPct val="100000"/>
              </a:lnSpc>
            </a:pPr>
            <a:r>
              <a:rPr lang="en-US" altLang="en-US" dirty="0" smtClean="0">
                <a:solidFill>
                  <a:srgbClr val="FF0000"/>
                </a:solidFill>
                <a:latin typeface="Palatino Linotype" panose="02040502050505030304" pitchFamily="18" charset="0"/>
                <a:cs typeface="Times New Roman" panose="02020603050405020304" pitchFamily="18" charset="0"/>
              </a:rPr>
              <a:t>Breach Notification</a:t>
            </a:r>
            <a:br>
              <a:rPr lang="en-US" altLang="en-US" dirty="0" smtClean="0">
                <a:solidFill>
                  <a:srgbClr val="FF0000"/>
                </a:solidFill>
                <a:latin typeface="Palatino Linotype" panose="02040502050505030304" pitchFamily="18" charset="0"/>
                <a:cs typeface="Times New Roman" panose="02020603050405020304" pitchFamily="18" charset="0"/>
              </a:rPr>
            </a:br>
            <a:r>
              <a:rPr lang="en-US" altLang="en-US" sz="2400" dirty="0" smtClean="0">
                <a:solidFill>
                  <a:schemeClr val="tx1"/>
                </a:solidFill>
                <a:effectLst/>
                <a:latin typeface="Palatino Linotype" panose="02040502050505030304" pitchFamily="18" charset="0"/>
                <a:cs typeface="Times New Roman" panose="02020603050405020304" pitchFamily="18" charset="0"/>
              </a:rPr>
              <a:t>Risk Assessment Conclusion</a:t>
            </a:r>
          </a:p>
        </p:txBody>
      </p:sp>
      <p:sp>
        <p:nvSpPr>
          <p:cNvPr id="5" name="Content Placeholder 4"/>
          <p:cNvSpPr>
            <a:spLocks noGrp="1"/>
          </p:cNvSpPr>
          <p:nvPr>
            <p:ph idx="1"/>
          </p:nvPr>
        </p:nvSpPr>
        <p:spPr/>
        <p:txBody>
          <a:bodyPr/>
          <a:lstStyle/>
          <a:p>
            <a:r>
              <a:rPr lang="en-US" sz="2000" dirty="0">
                <a:latin typeface="Palatino Linotype" panose="02040502050505030304" pitchFamily="18" charset="0"/>
                <a:cs typeface="Times New Roman" panose="02020603050405020304" pitchFamily="18" charset="0"/>
              </a:rPr>
              <a:t>Evaluate the overall probability that the PHI has been compromised by considering all the factors in combination (and more, as </a:t>
            </a:r>
            <a:r>
              <a:rPr lang="en-US" sz="2000" dirty="0" smtClean="0">
                <a:latin typeface="Palatino Linotype" panose="02040502050505030304" pitchFamily="18" charset="0"/>
                <a:cs typeface="Times New Roman" panose="02020603050405020304" pitchFamily="18" charset="0"/>
              </a:rPr>
              <a:t>needed)</a:t>
            </a:r>
          </a:p>
          <a:p>
            <a:r>
              <a:rPr lang="en-US" sz="2000" dirty="0" smtClean="0">
                <a:latin typeface="Palatino Linotype" panose="02040502050505030304" pitchFamily="18" charset="0"/>
                <a:cs typeface="Times New Roman" panose="02020603050405020304" pitchFamily="18" charset="0"/>
              </a:rPr>
              <a:t>Risk </a:t>
            </a:r>
            <a:r>
              <a:rPr lang="en-US" sz="2000" dirty="0">
                <a:latin typeface="Palatino Linotype" panose="02040502050505030304" pitchFamily="18" charset="0"/>
                <a:cs typeface="Times New Roman" panose="02020603050405020304" pitchFamily="18" charset="0"/>
              </a:rPr>
              <a:t>assessments should </a:t>
            </a:r>
            <a:r>
              <a:rPr lang="en-US" sz="2000" dirty="0" smtClean="0">
                <a:latin typeface="Palatino Linotype" panose="02040502050505030304" pitchFamily="18" charset="0"/>
                <a:cs typeface="Times New Roman" panose="02020603050405020304" pitchFamily="18" charset="0"/>
              </a:rPr>
              <a:t>be:</a:t>
            </a:r>
          </a:p>
          <a:p>
            <a:pPr lvl="2"/>
            <a:r>
              <a:rPr lang="en-US" sz="1800" dirty="0" smtClean="0">
                <a:latin typeface="Palatino Linotype" panose="02040502050505030304" pitchFamily="18" charset="0"/>
                <a:cs typeface="Times New Roman" panose="02020603050405020304" pitchFamily="18" charset="0"/>
              </a:rPr>
              <a:t>Thorough</a:t>
            </a:r>
          </a:p>
          <a:p>
            <a:pPr lvl="2"/>
            <a:r>
              <a:rPr lang="en-US" sz="1800" dirty="0" smtClean="0">
                <a:latin typeface="Palatino Linotype" panose="02040502050505030304" pitchFamily="18" charset="0"/>
                <a:cs typeface="Times New Roman" panose="02020603050405020304" pitchFamily="18" charset="0"/>
              </a:rPr>
              <a:t>Performed </a:t>
            </a:r>
            <a:r>
              <a:rPr lang="en-US" sz="1800" dirty="0">
                <a:latin typeface="Palatino Linotype" panose="02040502050505030304" pitchFamily="18" charset="0"/>
                <a:cs typeface="Times New Roman" panose="02020603050405020304" pitchFamily="18" charset="0"/>
              </a:rPr>
              <a:t>in good </a:t>
            </a:r>
            <a:r>
              <a:rPr lang="en-US" sz="1800" dirty="0" smtClean="0">
                <a:latin typeface="Palatino Linotype" panose="02040502050505030304" pitchFamily="18" charset="0"/>
                <a:cs typeface="Times New Roman" panose="02020603050405020304" pitchFamily="18" charset="0"/>
              </a:rPr>
              <a:t>faith </a:t>
            </a:r>
          </a:p>
          <a:p>
            <a:pPr lvl="2"/>
            <a:r>
              <a:rPr lang="en-US" sz="1800" dirty="0" smtClean="0">
                <a:latin typeface="Palatino Linotype" panose="02040502050505030304" pitchFamily="18" charset="0"/>
                <a:cs typeface="Times New Roman" panose="02020603050405020304" pitchFamily="18" charset="0"/>
              </a:rPr>
              <a:t>Conclusions </a:t>
            </a:r>
            <a:r>
              <a:rPr lang="en-US" sz="1800" dirty="0">
                <a:latin typeface="Palatino Linotype" panose="02040502050505030304" pitchFamily="18" charset="0"/>
                <a:cs typeface="Times New Roman" panose="02020603050405020304" pitchFamily="18" charset="0"/>
              </a:rPr>
              <a:t>should be </a:t>
            </a:r>
            <a:r>
              <a:rPr lang="en-US" sz="1800" dirty="0" smtClean="0">
                <a:latin typeface="Palatino Linotype" panose="02040502050505030304" pitchFamily="18" charset="0"/>
                <a:cs typeface="Times New Roman" panose="02020603050405020304" pitchFamily="18" charset="0"/>
              </a:rPr>
              <a:t>reasonably </a:t>
            </a:r>
            <a:r>
              <a:rPr lang="en-US" sz="1800" dirty="0">
                <a:latin typeface="Palatino Linotype" panose="02040502050505030304" pitchFamily="18" charset="0"/>
                <a:cs typeface="Times New Roman" panose="02020603050405020304" pitchFamily="18" charset="0"/>
              </a:rPr>
              <a:t>based on the </a:t>
            </a:r>
            <a:r>
              <a:rPr lang="en-US" sz="1800" dirty="0" smtClean="0">
                <a:latin typeface="Palatino Linotype" panose="02040502050505030304" pitchFamily="18" charset="0"/>
                <a:cs typeface="Times New Roman" panose="02020603050405020304" pitchFamily="18" charset="0"/>
              </a:rPr>
              <a:t>facts</a:t>
            </a:r>
          </a:p>
          <a:p>
            <a:r>
              <a:rPr lang="en-US" sz="2000" dirty="0">
                <a:latin typeface="Palatino Linotype" panose="02040502050505030304" pitchFamily="18" charset="0"/>
                <a:cs typeface="Times New Roman" panose="02020603050405020304" pitchFamily="18" charset="0"/>
              </a:rPr>
              <a:t>If evaluation of the factors fails to demonstrate </a:t>
            </a:r>
            <a:r>
              <a:rPr lang="en-US" sz="2000" dirty="0" smtClean="0">
                <a:latin typeface="Palatino Linotype" panose="02040502050505030304" pitchFamily="18" charset="0"/>
                <a:cs typeface="Times New Roman" panose="02020603050405020304" pitchFamily="18" charset="0"/>
              </a:rPr>
              <a:t>low </a:t>
            </a:r>
            <a:r>
              <a:rPr lang="en-US" sz="2000" dirty="0">
                <a:latin typeface="Palatino Linotype" panose="02040502050505030304" pitchFamily="18" charset="0"/>
                <a:cs typeface="Times New Roman" panose="02020603050405020304" pitchFamily="18" charset="0"/>
              </a:rPr>
              <a:t>probability that the PHI has </a:t>
            </a:r>
            <a:r>
              <a:rPr lang="en-US" sz="2000" dirty="0" smtClean="0">
                <a:latin typeface="Palatino Linotype" panose="02040502050505030304" pitchFamily="18" charset="0"/>
                <a:cs typeface="Times New Roman" panose="02020603050405020304" pitchFamily="18" charset="0"/>
              </a:rPr>
              <a:t>been </a:t>
            </a:r>
            <a:r>
              <a:rPr lang="en-US" sz="2000" dirty="0">
                <a:latin typeface="Palatino Linotype" panose="02040502050505030304" pitchFamily="18" charset="0"/>
                <a:cs typeface="Times New Roman" panose="02020603050405020304" pitchFamily="18" charset="0"/>
              </a:rPr>
              <a:t>compromised, </a:t>
            </a:r>
            <a:r>
              <a:rPr lang="en-US" sz="2000" dirty="0" smtClean="0">
                <a:latin typeface="Palatino Linotype" panose="02040502050505030304" pitchFamily="18" charset="0"/>
                <a:cs typeface="Times New Roman" panose="02020603050405020304" pitchFamily="18" charset="0"/>
              </a:rPr>
              <a:t>breach </a:t>
            </a:r>
            <a:r>
              <a:rPr lang="en-US" sz="2000" dirty="0">
                <a:latin typeface="Palatino Linotype" panose="02040502050505030304" pitchFamily="18" charset="0"/>
                <a:cs typeface="Times New Roman" panose="02020603050405020304" pitchFamily="18" charset="0"/>
              </a:rPr>
              <a:t>notification is </a:t>
            </a:r>
            <a:r>
              <a:rPr lang="en-US" sz="2000" dirty="0" smtClean="0">
                <a:latin typeface="Palatino Linotype" panose="02040502050505030304" pitchFamily="18" charset="0"/>
                <a:cs typeface="Times New Roman" panose="02020603050405020304" pitchFamily="18" charset="0"/>
              </a:rPr>
              <a:t>required.</a:t>
            </a:r>
            <a:endParaRPr lang="en-US" sz="2000" dirty="0">
              <a:latin typeface="Palatino Linotype" panose="0204050205050503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58</a:t>
            </a:fld>
            <a:endParaRPr lang="en-US" dirty="0"/>
          </a:p>
        </p:txBody>
      </p:sp>
      <p:pic>
        <p:nvPicPr>
          <p:cNvPr id="9" name="Picture 8" descr="https://tse2.mm.bing.net/th?id=JN.n9euzCD1khLC5nugg4GbdA&amp;w=187&amp;h=182&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95800"/>
            <a:ext cx="1981200" cy="1988185"/>
          </a:xfrm>
          <a:prstGeom prst="rect">
            <a:avLst/>
          </a:prstGeom>
          <a:noFill/>
          <a:ln>
            <a:noFill/>
          </a:ln>
        </p:spPr>
      </p:pic>
    </p:spTree>
    <p:extLst>
      <p:ext uri="{BB962C8B-B14F-4D97-AF65-F5344CB8AC3E}">
        <p14:creationId xmlns:p14="http://schemas.microsoft.com/office/powerpoint/2010/main" val="35977895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533400"/>
            <a:ext cx="8229600" cy="1143000"/>
          </a:xfrm>
        </p:spPr>
        <p:txBody>
          <a:bodyPr>
            <a:normAutofit fontScale="90000"/>
          </a:bodyPr>
          <a:lstStyle/>
          <a:p>
            <a:pPr algn="ctr"/>
            <a:r>
              <a:rPr lang="en-US" altLang="en-US" dirty="0" smtClean="0">
                <a:solidFill>
                  <a:srgbClr val="FF0000"/>
                </a:solidFill>
                <a:effectLst/>
                <a:latin typeface="Times New Roman" panose="02020603050405020304" pitchFamily="18" charset="0"/>
                <a:cs typeface="Times New Roman" panose="02020603050405020304" pitchFamily="18" charset="0"/>
              </a:rPr>
              <a:t>Breach Notification</a:t>
            </a:r>
            <a:br>
              <a:rPr lang="en-US" altLang="en-US" dirty="0" smtClean="0">
                <a:solidFill>
                  <a:srgbClr val="FF0000"/>
                </a:solidFill>
                <a:effectLst/>
                <a:latin typeface="Times New Roman" panose="02020603050405020304" pitchFamily="18" charset="0"/>
                <a:cs typeface="Times New Roman" panose="02020603050405020304" pitchFamily="18" charset="0"/>
              </a:rPr>
            </a:br>
            <a:r>
              <a:rPr lang="en-US" altLang="en-US" sz="2700" dirty="0" smtClean="0">
                <a:solidFill>
                  <a:schemeClr val="tx1"/>
                </a:solidFill>
                <a:effectLst/>
                <a:latin typeface="Times New Roman" panose="02020603050405020304" pitchFamily="18" charset="0"/>
                <a:cs typeface="Times New Roman" panose="02020603050405020304" pitchFamily="18" charset="0"/>
              </a:rPr>
              <a:t>When Risk Assessment Not Required</a:t>
            </a:r>
          </a:p>
        </p:txBody>
      </p:sp>
      <p:sp>
        <p:nvSpPr>
          <p:cNvPr id="3" name="Content Placeholder 2"/>
          <p:cNvSpPr>
            <a:spLocks noGrp="1"/>
          </p:cNvSpPr>
          <p:nvPr>
            <p:ph idx="1"/>
          </p:nvPr>
        </p:nvSpPr>
        <p:spPr>
          <a:xfrm>
            <a:off x="381000" y="2057400"/>
            <a:ext cx="8229600" cy="1600200"/>
          </a:xfrm>
        </p:spPr>
        <p:txBody>
          <a:bodyPr/>
          <a:lstStyle/>
          <a:p>
            <a:pPr marL="0" indent="0">
              <a:buFontTx/>
              <a:buNone/>
              <a:defRPr/>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covered entity or business associate has the discretion to provide the required notifications following an impermissible use or disclosure or protected health information without performing a risk assessment</a:t>
            </a:r>
          </a:p>
          <a:p>
            <a:pPr>
              <a:defRPr/>
            </a:pPr>
            <a:endParaRPr lang="en-US" sz="2400"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59</a:t>
            </a:fld>
            <a:endParaRPr lang="en-US" dirty="0"/>
          </a:p>
        </p:txBody>
      </p:sp>
      <p:pic>
        <p:nvPicPr>
          <p:cNvPr id="7" name="Picture 6" descr="https://tse4.mm.bing.net/th?id=JN.6CAlS55Lz9k5KQM6Y2vPLA&amp;w=176&amp;h=176&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505200"/>
            <a:ext cx="2451100" cy="2514600"/>
          </a:xfrm>
          <a:prstGeom prst="rect">
            <a:avLst/>
          </a:prstGeom>
          <a:noFill/>
          <a:ln>
            <a:noFill/>
          </a:ln>
        </p:spPr>
      </p:pic>
    </p:spTree>
    <p:extLst>
      <p:ext uri="{BB962C8B-B14F-4D97-AF65-F5344CB8AC3E}">
        <p14:creationId xmlns:p14="http://schemas.microsoft.com/office/powerpoint/2010/main" val="39262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2971800" y="533400"/>
            <a:ext cx="3429000" cy="762000"/>
          </a:xfrm>
        </p:spPr>
        <p:txBody>
          <a:bodyPr>
            <a:normAutofit fontScale="90000"/>
          </a:bodyPr>
          <a:lstStyle/>
          <a:p>
            <a:pPr>
              <a:defRPr/>
            </a:pPr>
            <a:r>
              <a:rPr lang="en-US" altLang="en-US" sz="4000" dirty="0" smtClean="0"/>
              <a:t/>
            </a:r>
            <a:br>
              <a:rPr lang="en-US" altLang="en-US" sz="4000" dirty="0" smtClean="0"/>
            </a:br>
            <a:r>
              <a:rPr lang="en-US" altLang="en-US" sz="4000" dirty="0" smtClean="0">
                <a:solidFill>
                  <a:srgbClr val="FF0000"/>
                </a:solidFill>
                <a:effectLst/>
                <a:latin typeface="Times New Roman" pitchFamily="18" charset="0"/>
                <a:cs typeface="Times New Roman" pitchFamily="18" charset="0"/>
              </a:rPr>
              <a:t/>
            </a:r>
            <a:br>
              <a:rPr lang="en-US" altLang="en-US" sz="4000" dirty="0" smtClean="0">
                <a:solidFill>
                  <a:srgbClr val="FF0000"/>
                </a:solidFill>
                <a:effectLst/>
                <a:latin typeface="Times New Roman" pitchFamily="18" charset="0"/>
                <a:cs typeface="Times New Roman" pitchFamily="18" charset="0"/>
              </a:rPr>
            </a:br>
            <a:r>
              <a:rPr lang="en-US" altLang="en-US" sz="4000" dirty="0">
                <a:solidFill>
                  <a:srgbClr val="FF0000"/>
                </a:solidFill>
                <a:effectLst/>
                <a:latin typeface="Times New Roman" pitchFamily="18" charset="0"/>
                <a:cs typeface="Times New Roman" pitchFamily="18" charset="0"/>
              </a:rPr>
              <a:t>Privacy Rule</a:t>
            </a:r>
          </a:p>
        </p:txBody>
      </p:sp>
      <p:sp>
        <p:nvSpPr>
          <p:cNvPr id="34819" name="Rectangle 3"/>
          <p:cNvSpPr>
            <a:spLocks noGrp="1" noChangeArrowheads="1"/>
          </p:cNvSpPr>
          <p:nvPr>
            <p:ph type="body" sz="half" idx="1"/>
          </p:nvPr>
        </p:nvSpPr>
        <p:spPr>
          <a:xfrm>
            <a:off x="838200" y="1524000"/>
            <a:ext cx="7620000" cy="1981200"/>
          </a:xfrm>
          <a:ln>
            <a:solidFill>
              <a:schemeClr val="accent6">
                <a:lumMod val="60000"/>
                <a:lumOff val="40000"/>
              </a:schemeClr>
            </a:solidFill>
          </a:ln>
        </p:spPr>
        <p:txBody>
          <a:bodyPr/>
          <a:lstStyle/>
          <a:p>
            <a:pPr eaLnBrk="1" hangingPunct="1">
              <a:lnSpc>
                <a:spcPct val="90000"/>
              </a:lnSpc>
            </a:pPr>
            <a:r>
              <a:rPr lang="en-US" altLang="en-US" sz="1800" dirty="0" smtClean="0">
                <a:latin typeface="+mn-lt"/>
                <a:cs typeface="Times New Roman" pitchFamily="18" charset="0"/>
              </a:rPr>
              <a:t>Privacy Rule went into effect </a:t>
            </a:r>
            <a:r>
              <a:rPr lang="en-US" altLang="en-US" sz="1800" b="1" dirty="0" smtClean="0">
                <a:solidFill>
                  <a:srgbClr val="FF0000"/>
                </a:solidFill>
                <a:latin typeface="+mn-lt"/>
                <a:cs typeface="Times New Roman" pitchFamily="18" charset="0"/>
              </a:rPr>
              <a:t>April 14, 2003</a:t>
            </a:r>
            <a:r>
              <a:rPr lang="en-US" altLang="en-US" sz="1800" dirty="0" smtClean="0">
                <a:solidFill>
                  <a:srgbClr val="FF0000"/>
                </a:solidFill>
                <a:latin typeface="+mn-lt"/>
                <a:cs typeface="Times New Roman" pitchFamily="18" charset="0"/>
              </a:rPr>
              <a:t>.</a:t>
            </a:r>
          </a:p>
          <a:p>
            <a:pPr eaLnBrk="1" hangingPunct="1">
              <a:lnSpc>
                <a:spcPct val="90000"/>
              </a:lnSpc>
            </a:pPr>
            <a:r>
              <a:rPr lang="en-US" altLang="en-US" sz="1800" dirty="0" smtClean="0">
                <a:latin typeface="+mn-lt"/>
                <a:cs typeface="Times New Roman" pitchFamily="18" charset="0"/>
              </a:rPr>
              <a:t>Privacy refers to protection of an individual’s health care data.</a:t>
            </a:r>
          </a:p>
          <a:p>
            <a:pPr eaLnBrk="1" hangingPunct="1">
              <a:lnSpc>
                <a:spcPct val="90000"/>
              </a:lnSpc>
            </a:pPr>
            <a:r>
              <a:rPr lang="en-US" altLang="en-US" sz="1800" dirty="0" smtClean="0">
                <a:latin typeface="+mn-lt"/>
                <a:cs typeface="Times New Roman" pitchFamily="18" charset="0"/>
              </a:rPr>
              <a:t>Defines how patient information is used and disclosed.</a:t>
            </a:r>
          </a:p>
          <a:p>
            <a:pPr eaLnBrk="1" hangingPunct="1">
              <a:lnSpc>
                <a:spcPct val="90000"/>
              </a:lnSpc>
            </a:pPr>
            <a:r>
              <a:rPr lang="en-US" altLang="en-US" sz="1800" dirty="0" smtClean="0">
                <a:latin typeface="+mn-lt"/>
                <a:cs typeface="Times New Roman" pitchFamily="18" charset="0"/>
              </a:rPr>
              <a:t>Gives patients privacy rights and more control over their own health information.</a:t>
            </a:r>
          </a:p>
          <a:p>
            <a:pPr eaLnBrk="1" hangingPunct="1">
              <a:lnSpc>
                <a:spcPct val="90000"/>
              </a:lnSpc>
            </a:pPr>
            <a:r>
              <a:rPr lang="en-US" altLang="en-US" sz="1800" dirty="0" smtClean="0">
                <a:latin typeface="+mn-lt"/>
                <a:cs typeface="Times New Roman" pitchFamily="18" charset="0"/>
              </a:rPr>
              <a:t>Outlines ways to safeguard Protected Health Information (PHI).</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6</a:t>
            </a:fld>
            <a:endParaRPr lang="en-US" altLang="en-US" dirty="0"/>
          </a:p>
        </p:txBody>
      </p:sp>
      <p:pic>
        <p:nvPicPr>
          <p:cNvPr id="8" name="Picture 7" descr="https://tse4.mm.bing.net/th?id=JN.GHVT7jZmple33%2bImHZ9ZBg&amp;w=153&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809999" y="3886200"/>
            <a:ext cx="1533207" cy="1454785"/>
          </a:xfrm>
          <a:prstGeom prst="rect">
            <a:avLst/>
          </a:prstGeom>
          <a:noFill/>
          <a:ln>
            <a:noFill/>
          </a:ln>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pPr algn="ctr"/>
            <a:r>
              <a:rPr lang="en-US" altLang="en-US" sz="4000" dirty="0" smtClean="0">
                <a:solidFill>
                  <a:srgbClr val="FF0000"/>
                </a:solidFill>
                <a:effectLst/>
                <a:latin typeface="Palatino Linotype" pitchFamily="18" charset="0"/>
                <a:cs typeface="Times New Roman" panose="02020603050405020304" pitchFamily="18" charset="0"/>
              </a:rPr>
              <a:t>Breach Notification</a:t>
            </a:r>
            <a:br>
              <a:rPr lang="en-US" altLang="en-US" sz="4000" dirty="0" smtClean="0">
                <a:solidFill>
                  <a:srgbClr val="FF0000"/>
                </a:solidFill>
                <a:effectLst/>
                <a:latin typeface="Palatino Linotype" pitchFamily="18" charset="0"/>
                <a:cs typeface="Times New Roman" panose="02020603050405020304" pitchFamily="18" charset="0"/>
              </a:rPr>
            </a:br>
            <a:r>
              <a:rPr lang="en-US" altLang="en-US" sz="2700" dirty="0" smtClean="0">
                <a:solidFill>
                  <a:schemeClr val="tx1"/>
                </a:solidFill>
                <a:effectLst/>
                <a:latin typeface="Palatino Linotype" pitchFamily="18" charset="0"/>
                <a:cs typeface="Times New Roman" panose="02020603050405020304" pitchFamily="18" charset="0"/>
              </a:rPr>
              <a:t>Safe Harbor</a:t>
            </a:r>
          </a:p>
        </p:txBody>
      </p:sp>
      <p:sp>
        <p:nvSpPr>
          <p:cNvPr id="5" name="Content Placeholder 4"/>
          <p:cNvSpPr>
            <a:spLocks noGrp="1"/>
          </p:cNvSpPr>
          <p:nvPr>
            <p:ph idx="1"/>
          </p:nvPr>
        </p:nvSpPr>
        <p:spPr/>
        <p:txBody>
          <a:bodyPr/>
          <a:lstStyle/>
          <a:p>
            <a:r>
              <a:rPr lang="en-US" sz="2000" dirty="0" smtClean="0">
                <a:latin typeface="Palatino Linotype" pitchFamily="18" charset="0"/>
                <a:cs typeface="Times New Roman" panose="02020603050405020304" pitchFamily="18" charset="0"/>
              </a:rPr>
              <a:t>Guidance </a:t>
            </a:r>
            <a:r>
              <a:rPr lang="en-US" sz="2000" dirty="0">
                <a:latin typeface="Palatino Linotype" pitchFamily="18" charset="0"/>
                <a:cs typeface="Times New Roman" panose="02020603050405020304" pitchFamily="18" charset="0"/>
              </a:rPr>
              <a:t>Specifying the Technologies and Methodologies that Render Protected Health Information Unusable, Unreadable, or Indecipherable to Unauthorized </a:t>
            </a:r>
            <a:r>
              <a:rPr lang="en-US" sz="2000" dirty="0" smtClean="0">
                <a:latin typeface="Palatino Linotype" pitchFamily="18" charset="0"/>
                <a:cs typeface="Times New Roman" panose="02020603050405020304" pitchFamily="18" charset="0"/>
              </a:rPr>
              <a:t>Individuals</a:t>
            </a:r>
          </a:p>
          <a:p>
            <a:r>
              <a:rPr lang="en-US" sz="2000" dirty="0">
                <a:latin typeface="Palatino Linotype" pitchFamily="18" charset="0"/>
                <a:cs typeface="Times New Roman" panose="02020603050405020304" pitchFamily="18" charset="0"/>
              </a:rPr>
              <a:t>No breach notification required for PHI that is encrypted in accordance with the guidance </a:t>
            </a:r>
          </a:p>
          <a:p>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7" y="3886200"/>
            <a:ext cx="3047419"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200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a:r>
              <a:rPr lang="en-US" altLang="en-US" sz="4000" dirty="0" smtClean="0">
                <a:solidFill>
                  <a:srgbClr val="FF0000"/>
                </a:solidFill>
                <a:effectLst/>
                <a:latin typeface="Palatino Linotype" pitchFamily="18" charset="0"/>
                <a:cs typeface="Times New Roman" panose="02020603050405020304" pitchFamily="18" charset="0"/>
              </a:rPr>
              <a:t>Breach Notification</a:t>
            </a:r>
            <a:br>
              <a:rPr lang="en-US" altLang="en-US" sz="4000" dirty="0" smtClean="0">
                <a:solidFill>
                  <a:srgbClr val="FF0000"/>
                </a:solidFill>
                <a:effectLst/>
                <a:latin typeface="Palatino Linotype" pitchFamily="18" charset="0"/>
                <a:cs typeface="Times New Roman" panose="02020603050405020304" pitchFamily="18" charset="0"/>
              </a:rPr>
            </a:br>
            <a:r>
              <a:rPr lang="en-US" altLang="en-US" sz="2700" dirty="0" smtClean="0">
                <a:solidFill>
                  <a:schemeClr val="tx1"/>
                </a:solidFill>
                <a:effectLst/>
                <a:latin typeface="Palatino Linotype" pitchFamily="18" charset="0"/>
                <a:cs typeface="Times New Roman" panose="02020603050405020304" pitchFamily="18" charset="0"/>
              </a:rPr>
              <a:t>Discovery of Breach</a:t>
            </a:r>
          </a:p>
        </p:txBody>
      </p:sp>
      <p:sp>
        <p:nvSpPr>
          <p:cNvPr id="5" name="Content Placeholder 4"/>
          <p:cNvSpPr>
            <a:spLocks noGrp="1"/>
          </p:cNvSpPr>
          <p:nvPr>
            <p:ph idx="1"/>
          </p:nvPr>
        </p:nvSpPr>
        <p:spPr/>
        <p:txBody>
          <a:bodyPr/>
          <a:lstStyle/>
          <a:p>
            <a:pPr marL="285750" indent="-285750">
              <a:defRPr/>
            </a:pPr>
            <a:r>
              <a:rPr lang="en-US" sz="2000" dirty="0">
                <a:latin typeface="Palatino Linotype" pitchFamily="18" charset="0"/>
                <a:cs typeface="Times New Roman" panose="02020603050405020304" pitchFamily="18" charset="0"/>
              </a:rPr>
              <a:t>A </a:t>
            </a:r>
            <a:r>
              <a:rPr lang="en-US" sz="2000" dirty="0" smtClean="0">
                <a:latin typeface="Palatino Linotype" pitchFamily="18" charset="0"/>
                <a:cs typeface="Times New Roman" panose="02020603050405020304" pitchFamily="18" charset="0"/>
              </a:rPr>
              <a:t>breach is treated </a:t>
            </a:r>
            <a:r>
              <a:rPr lang="en-US" sz="2000" dirty="0">
                <a:latin typeface="Palatino Linotype" pitchFamily="18" charset="0"/>
                <a:cs typeface="Times New Roman" panose="02020603050405020304" pitchFamily="18" charset="0"/>
              </a:rPr>
              <a:t>as </a:t>
            </a:r>
            <a:r>
              <a:rPr lang="en-US" sz="2000" dirty="0" smtClean="0">
                <a:latin typeface="Palatino Linotype" pitchFamily="18" charset="0"/>
                <a:cs typeface="Times New Roman" panose="02020603050405020304" pitchFamily="18" charset="0"/>
              </a:rPr>
              <a:t>discovered:</a:t>
            </a:r>
          </a:p>
          <a:p>
            <a:pPr marL="541338" lvl="1" indent="-285750">
              <a:defRPr/>
            </a:pPr>
            <a:r>
              <a:rPr lang="en-US" sz="2000" dirty="0">
                <a:latin typeface="Palatino Linotype" pitchFamily="18" charset="0"/>
                <a:cs typeface="Times New Roman" panose="02020603050405020304" pitchFamily="18" charset="0"/>
              </a:rPr>
              <a:t>O</a:t>
            </a:r>
            <a:r>
              <a:rPr lang="en-US" sz="2000" dirty="0" smtClean="0">
                <a:latin typeface="Palatino Linotype" pitchFamily="18" charset="0"/>
                <a:cs typeface="Times New Roman" panose="02020603050405020304" pitchFamily="18" charset="0"/>
              </a:rPr>
              <a:t>n first </a:t>
            </a:r>
            <a:r>
              <a:rPr lang="en-US" sz="2000" dirty="0">
                <a:latin typeface="Palatino Linotype" pitchFamily="18" charset="0"/>
                <a:cs typeface="Times New Roman" panose="02020603050405020304" pitchFamily="18" charset="0"/>
              </a:rPr>
              <a:t>day the </a:t>
            </a:r>
            <a:r>
              <a:rPr lang="en-US" sz="2000" dirty="0" smtClean="0">
                <a:latin typeface="Palatino Linotype" pitchFamily="18" charset="0"/>
                <a:cs typeface="Times New Roman" panose="02020603050405020304" pitchFamily="18" charset="0"/>
              </a:rPr>
              <a:t>breach </a:t>
            </a:r>
            <a:r>
              <a:rPr lang="en-US" sz="2000" dirty="0">
                <a:latin typeface="Palatino Linotype" pitchFamily="18" charset="0"/>
                <a:cs typeface="Times New Roman" panose="02020603050405020304" pitchFamily="18" charset="0"/>
              </a:rPr>
              <a:t>is known to the covered entity, </a:t>
            </a:r>
            <a:r>
              <a:rPr lang="en-US" sz="2000" dirty="0" smtClean="0">
                <a:latin typeface="Palatino Linotype" pitchFamily="18" charset="0"/>
                <a:cs typeface="Times New Roman" panose="02020603050405020304" pitchFamily="18" charset="0"/>
              </a:rPr>
              <a:t>or</a:t>
            </a:r>
          </a:p>
          <a:p>
            <a:pPr marL="541338" lvl="1" indent="-285750">
              <a:defRPr/>
            </a:pPr>
            <a:r>
              <a:rPr lang="en-US" sz="2000" dirty="0" smtClean="0">
                <a:latin typeface="Palatino Linotype" pitchFamily="18" charset="0"/>
                <a:cs typeface="Times New Roman" panose="02020603050405020304" pitchFamily="18" charset="0"/>
              </a:rPr>
              <a:t>In the exercise of reasonable diligence, it should </a:t>
            </a:r>
            <a:r>
              <a:rPr lang="en-US" sz="2000" dirty="0">
                <a:latin typeface="Palatino Linotype" pitchFamily="18" charset="0"/>
                <a:cs typeface="Times New Roman" panose="02020603050405020304" pitchFamily="18" charset="0"/>
              </a:rPr>
              <a:t>have been known to </a:t>
            </a:r>
            <a:r>
              <a:rPr lang="en-US" sz="2000" dirty="0" smtClean="0">
                <a:latin typeface="Palatino Linotype" pitchFamily="18" charset="0"/>
                <a:cs typeface="Times New Roman" panose="02020603050405020304" pitchFamily="18" charset="0"/>
              </a:rPr>
              <a:t>the </a:t>
            </a:r>
            <a:r>
              <a:rPr lang="en-US" sz="2000" dirty="0">
                <a:latin typeface="Palatino Linotype" pitchFamily="18" charset="0"/>
                <a:cs typeface="Times New Roman" panose="02020603050405020304" pitchFamily="18" charset="0"/>
              </a:rPr>
              <a:t>covered entity</a:t>
            </a:r>
            <a:r>
              <a:rPr lang="en-US" sz="2000" dirty="0" smtClean="0">
                <a:latin typeface="Palatino Linotype" pitchFamily="18" charset="0"/>
                <a:cs typeface="Times New Roman" panose="02020603050405020304" pitchFamily="18" charset="0"/>
              </a:rPr>
              <a:t>.</a:t>
            </a:r>
          </a:p>
          <a:p>
            <a:pPr marL="342900" indent="-342900">
              <a:defRPr/>
            </a:pPr>
            <a:r>
              <a:rPr lang="en-US" sz="2000" dirty="0" smtClean="0">
                <a:latin typeface="Palatino Linotype" pitchFamily="18" charset="0"/>
                <a:cs typeface="Times New Roman" panose="02020603050405020304" pitchFamily="18" charset="0"/>
              </a:rPr>
              <a:t>Notification time period for a breach begins when the organization did or should have known it existed</a:t>
            </a:r>
            <a:endParaRPr lang="en-US" sz="2000" dirty="0">
              <a:latin typeface="Palatino Linotype" pitchFamily="18" charset="0"/>
              <a:cs typeface="Times New Roman" panose="02020603050405020304" pitchFamily="18" charset="0"/>
            </a:endParaRPr>
          </a:p>
          <a:p>
            <a:pPr marL="285750" indent="-285750">
              <a:defRPr/>
            </a:pPr>
            <a:endParaRPr lang="en-US" sz="2000"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662" y="4038600"/>
            <a:ext cx="194157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5423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pPr algn="ctr" eaLnBrk="1" hangingPunct="1">
              <a:defRPr/>
            </a:pPr>
            <a:r>
              <a:rPr lang="en-US" altLang="en-US" sz="3600" dirty="0" smtClean="0">
                <a:solidFill>
                  <a:srgbClr val="FF0000"/>
                </a:solidFill>
                <a:latin typeface="Palatino Linotype" pitchFamily="18" charset="0"/>
                <a:cs typeface="Times New Roman" pitchFamily="18" charset="0"/>
              </a:rPr>
              <a:t>How Do Privacy Violations Happen?</a:t>
            </a:r>
            <a:endParaRPr lang="en-US" altLang="en-US" sz="3600" dirty="0">
              <a:solidFill>
                <a:srgbClr val="FF0000"/>
              </a:solidFill>
              <a:latin typeface="Palatino Linotype"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62</a:t>
            </a:fld>
            <a:endParaRPr lang="en-US" altLang="en-US" dirty="0"/>
          </a:p>
        </p:txBody>
      </p:sp>
      <p:sp>
        <p:nvSpPr>
          <p:cNvPr id="3" name="TextBox 2"/>
          <p:cNvSpPr txBox="1"/>
          <p:nvPr/>
        </p:nvSpPr>
        <p:spPr>
          <a:xfrm>
            <a:off x="457200" y="2087761"/>
            <a:ext cx="6324600" cy="2862322"/>
          </a:xfrm>
          <a:prstGeom prst="rect">
            <a:avLst/>
          </a:prstGeom>
          <a:noFill/>
        </p:spPr>
        <p:txBody>
          <a:bodyPr wrap="square" rtlCol="0">
            <a:spAutoFit/>
          </a:bodyPr>
          <a:lstStyle/>
          <a:p>
            <a:pPr marL="285750" indent="-285750">
              <a:buFont typeface="Wingdings" pitchFamily="2" charset="2"/>
              <a:buChar char="Ø"/>
            </a:pPr>
            <a:r>
              <a:rPr lang="en-US" b="1" dirty="0" smtClean="0">
                <a:latin typeface="Palatino Linotype" pitchFamily="18" charset="0"/>
              </a:rPr>
              <a:t>Fax Document to Wrong Location</a:t>
            </a:r>
          </a:p>
          <a:p>
            <a:pPr marL="742950" lvl="1" indent="-285750">
              <a:buFont typeface="Wingdings" pitchFamily="2" charset="2"/>
              <a:buChar char="Ø"/>
            </a:pPr>
            <a:r>
              <a:rPr lang="en-US" dirty="0" smtClean="0">
                <a:latin typeface="Palatino Linotype" pitchFamily="18" charset="0"/>
              </a:rPr>
              <a:t>“Hello, this is Pizza Plaza on Stark Street.  Did you mean to fax me this lab result for Fred Flintstone?”</a:t>
            </a:r>
          </a:p>
          <a:p>
            <a:pPr lvl="1"/>
            <a:endParaRPr lang="en-US" dirty="0" smtClean="0">
              <a:latin typeface="Palatino Linotype" pitchFamily="18" charset="0"/>
            </a:endParaRPr>
          </a:p>
          <a:p>
            <a:pPr marL="285750" indent="-285750">
              <a:buFont typeface="Wingdings" pitchFamily="2" charset="2"/>
              <a:buChar char="Ø"/>
            </a:pPr>
            <a:r>
              <a:rPr lang="en-US" b="1" dirty="0" smtClean="0">
                <a:latin typeface="Palatino Linotype" pitchFamily="18" charset="0"/>
              </a:rPr>
              <a:t>Enter Incorrect Medical Record Number</a:t>
            </a:r>
          </a:p>
          <a:p>
            <a:pPr marL="742950" lvl="1" indent="-285750">
              <a:buFont typeface="Wingdings" pitchFamily="2" charset="2"/>
              <a:buChar char="Ø"/>
            </a:pPr>
            <a:r>
              <a:rPr lang="en-US" dirty="0" smtClean="0">
                <a:latin typeface="Palatino Linotype" pitchFamily="18" charset="0"/>
              </a:rPr>
              <a:t>“I guess I was just typing too fast.”</a:t>
            </a:r>
          </a:p>
          <a:p>
            <a:pPr lvl="1"/>
            <a:endParaRPr lang="en-US" dirty="0" smtClean="0">
              <a:latin typeface="Palatino Linotype" pitchFamily="18" charset="0"/>
            </a:endParaRPr>
          </a:p>
          <a:p>
            <a:pPr marL="285750" indent="-285750">
              <a:buFont typeface="Wingdings" pitchFamily="2" charset="2"/>
              <a:buChar char="Ø"/>
            </a:pPr>
            <a:r>
              <a:rPr lang="en-US" b="1" dirty="0" smtClean="0">
                <a:latin typeface="Palatino Linotype" pitchFamily="18" charset="0"/>
              </a:rPr>
              <a:t>Forgetting to Verify Patient Identity</a:t>
            </a:r>
          </a:p>
          <a:p>
            <a:pPr marL="742950" lvl="1" indent="-285750">
              <a:buFont typeface="Wingdings" pitchFamily="2" charset="2"/>
              <a:buChar char="Ø"/>
            </a:pPr>
            <a:r>
              <a:rPr lang="en-US" dirty="0" smtClean="0">
                <a:latin typeface="Palatino Linotype" pitchFamily="18" charset="0"/>
              </a:rPr>
              <a:t>“There were seven patients with the name Barney Rubble.  I should have confirmed his date of birth.”</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92819"/>
            <a:ext cx="2052205" cy="205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2012361"/>
            <a:ext cx="3657600" cy="769441"/>
          </a:xfrm>
          <a:prstGeom prst="rect">
            <a:avLst/>
          </a:prstGeom>
          <a:noFill/>
        </p:spPr>
        <p:txBody>
          <a:bodyPr wrap="square" rtlCol="0">
            <a:spAutoFit/>
          </a:bodyPr>
          <a:lstStyle/>
          <a:p>
            <a:r>
              <a:rPr lang="en-US" sz="4400" b="1" dirty="0" smtClean="0">
                <a:solidFill>
                  <a:schemeClr val="accent6">
                    <a:lumMod val="60000"/>
                    <a:lumOff val="40000"/>
                  </a:schemeClr>
                </a:solidFill>
              </a:rPr>
              <a:t>Section VIII</a:t>
            </a:r>
          </a:p>
        </p:txBody>
      </p:sp>
      <p:sp>
        <p:nvSpPr>
          <p:cNvPr id="10" name="TextBox 9"/>
          <p:cNvSpPr txBox="1"/>
          <p:nvPr/>
        </p:nvSpPr>
        <p:spPr>
          <a:xfrm>
            <a:off x="2057400" y="2969297"/>
            <a:ext cx="5181600" cy="584775"/>
          </a:xfrm>
          <a:prstGeom prst="rect">
            <a:avLst/>
          </a:prstGeom>
          <a:noFill/>
        </p:spPr>
        <p:txBody>
          <a:bodyPr wrap="square" rtlCol="0">
            <a:spAutoFit/>
          </a:bodyPr>
          <a:lstStyle/>
          <a:p>
            <a:pPr algn="ctr"/>
            <a:r>
              <a:rPr lang="en-US" sz="3200" b="1" dirty="0" smtClean="0"/>
              <a:t>Release of Information</a:t>
            </a:r>
            <a:endParaRPr lang="en-US" dirty="0"/>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63</a:t>
            </a:fld>
            <a:endParaRPr lang="en-US" dirty="0"/>
          </a:p>
        </p:txBody>
      </p:sp>
      <p:pic>
        <p:nvPicPr>
          <p:cNvPr id="4098" name="Picture 2" descr="https://tse1.mm.bing.net/th?&amp;id=JN.VrpZjIdEpw3hKjQTV%2bp4f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87" y="4191000"/>
            <a:ext cx="1114425" cy="12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558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noAutofit/>
          </a:bodyPr>
          <a:lstStyle/>
          <a:p>
            <a:pPr algn="ctr"/>
            <a:r>
              <a:rPr lang="en-US" altLang="en-US" sz="4400" dirty="0">
                <a:solidFill>
                  <a:srgbClr val="FF0000"/>
                </a:solidFill>
                <a:effectLst/>
                <a:latin typeface="Palatino Linotype" pitchFamily="18" charset="0"/>
                <a:cs typeface="Times New Roman" pitchFamily="18" charset="0"/>
              </a:rPr>
              <a:t>Release of </a:t>
            </a:r>
            <a:r>
              <a:rPr lang="en-US" altLang="en-US" sz="4400" dirty="0" smtClean="0">
                <a:solidFill>
                  <a:srgbClr val="FF0000"/>
                </a:solidFill>
                <a:effectLst/>
                <a:latin typeface="Palatino Linotype" pitchFamily="18" charset="0"/>
                <a:cs typeface="Times New Roman" pitchFamily="18" charset="0"/>
              </a:rPr>
              <a:t>Information (ROI)</a:t>
            </a:r>
            <a:endParaRPr lang="en-US" altLang="en-US" sz="4400" dirty="0">
              <a:solidFill>
                <a:srgbClr val="FF0000"/>
              </a:solidFill>
              <a:effectLst/>
              <a:latin typeface="Palatino Linotype" pitchFamily="18" charset="0"/>
              <a:cs typeface="Times New Roman" pitchFamily="18" charset="0"/>
            </a:endParaRPr>
          </a:p>
        </p:txBody>
      </p:sp>
      <p:sp>
        <p:nvSpPr>
          <p:cNvPr id="448515" name="Rectangle 3"/>
          <p:cNvSpPr>
            <a:spLocks noGrp="1" noChangeArrowheads="1"/>
          </p:cNvSpPr>
          <p:nvPr>
            <p:ph idx="1"/>
          </p:nvPr>
        </p:nvSpPr>
        <p:spPr/>
        <p:txBody>
          <a:bodyPr/>
          <a:lstStyle/>
          <a:p>
            <a:pPr>
              <a:lnSpc>
                <a:spcPct val="80000"/>
              </a:lnSpc>
            </a:pPr>
            <a:r>
              <a:rPr lang="en-US" altLang="en-US" sz="2000" dirty="0" smtClean="0">
                <a:latin typeface="Palatino Linotype" pitchFamily="18" charset="0"/>
                <a:cs typeface="Times New Roman" pitchFamily="18" charset="0"/>
              </a:rPr>
              <a:t>When releasing PHI, it is important to know when a patient’s authorization is required.  Patient authorizations are governed by state and federal law. </a:t>
            </a:r>
            <a:endParaRPr lang="en-US" altLang="en-US" sz="2000" dirty="0">
              <a:latin typeface="Palatino Linotype"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64</a:t>
            </a:fld>
            <a:endParaRPr lang="en-US" dirty="0"/>
          </a:p>
        </p:txBody>
      </p:sp>
      <p:pic>
        <p:nvPicPr>
          <p:cNvPr id="7" name="Picture 6"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581399"/>
            <a:ext cx="1752600" cy="1648143"/>
          </a:xfrm>
          <a:prstGeom prst="rect">
            <a:avLst/>
          </a:prstGeom>
          <a:noFill/>
          <a:ln>
            <a:noFill/>
          </a:ln>
        </p:spPr>
      </p:pic>
    </p:spTree>
    <p:extLst>
      <p:ext uri="{BB962C8B-B14F-4D97-AF65-F5344CB8AC3E}">
        <p14:creationId xmlns:p14="http://schemas.microsoft.com/office/powerpoint/2010/main" val="28560027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p:txBody>
          <a:bodyPr>
            <a:noAutofit/>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r>
              <a:rPr lang="en-US" altLang="en-US" sz="3600" dirty="0" smtClean="0">
                <a:solidFill>
                  <a:srgbClr val="FF0000"/>
                </a:solidFill>
                <a:effectLst/>
                <a:latin typeface="Times New Roman" pitchFamily="18" charset="0"/>
                <a:cs typeface="Times New Roman" pitchFamily="18" charset="0"/>
              </a:rPr>
              <a:t/>
            </a:r>
            <a:br>
              <a:rPr lang="en-US" altLang="en-US" sz="3600" dirty="0" smtClean="0">
                <a:solidFill>
                  <a:srgbClr val="FF0000"/>
                </a:solidFill>
                <a:effectLst/>
                <a:latin typeface="Times New Roman"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Applying </a:t>
            </a:r>
            <a:r>
              <a:rPr lang="en-US" altLang="en-US" sz="2400" dirty="0">
                <a:solidFill>
                  <a:schemeClr val="tx1"/>
                </a:solidFill>
                <a:effectLst/>
                <a:latin typeface="Palatino Linotype" pitchFamily="18" charset="0"/>
                <a:cs typeface="Times New Roman" pitchFamily="18" charset="0"/>
              </a:rPr>
              <a:t>the Steps</a:t>
            </a:r>
          </a:p>
        </p:txBody>
      </p:sp>
      <p:sp>
        <p:nvSpPr>
          <p:cNvPr id="456707" name="Rectangle 3"/>
          <p:cNvSpPr>
            <a:spLocks noGrp="1" noChangeArrowheads="1"/>
          </p:cNvSpPr>
          <p:nvPr>
            <p:ph idx="1"/>
          </p:nvPr>
        </p:nvSpPr>
        <p:spPr/>
        <p:txBody>
          <a:bodyPr/>
          <a:lstStyle/>
          <a:p>
            <a:pPr marL="0" indent="0">
              <a:lnSpc>
                <a:spcPct val="90000"/>
              </a:lnSpc>
              <a:buNone/>
            </a:pPr>
            <a:r>
              <a:rPr lang="en-US" altLang="en-US" sz="2000" dirty="0">
                <a:latin typeface="Palatino Linotype" pitchFamily="18" charset="0"/>
                <a:cs typeface="Times New Roman" pitchFamily="18" charset="0"/>
              </a:rPr>
              <a:t>I received a request to release </a:t>
            </a:r>
            <a:r>
              <a:rPr lang="en-US" altLang="en-US" sz="2000" dirty="0" smtClean="0">
                <a:latin typeface="Palatino Linotype" pitchFamily="18" charset="0"/>
                <a:cs typeface="Times New Roman" pitchFamily="18" charset="0"/>
              </a:rPr>
              <a:t>PHI</a:t>
            </a:r>
            <a:r>
              <a:rPr lang="en-US" altLang="en-US" sz="2000" dirty="0">
                <a:latin typeface="Palatino Linotype" pitchFamily="18" charset="0"/>
                <a:cs typeface="Times New Roman" pitchFamily="18" charset="0"/>
              </a:rPr>
              <a:t>.  What now? </a:t>
            </a:r>
            <a:endParaRPr lang="en-US" altLang="en-US" sz="2000" dirty="0" smtClean="0">
              <a:latin typeface="Palatino Linotype" pitchFamily="18" charset="0"/>
              <a:cs typeface="Times New Roman" pitchFamily="18" charset="0"/>
            </a:endParaRPr>
          </a:p>
          <a:p>
            <a:pPr marL="622300" indent="-622300">
              <a:lnSpc>
                <a:spcPct val="90000"/>
              </a:lnSpc>
            </a:pPr>
            <a:r>
              <a:rPr lang="en-US" altLang="en-US" sz="2000" dirty="0" smtClean="0">
                <a:latin typeface="Palatino Linotype" pitchFamily="18" charset="0"/>
                <a:cs typeface="Times New Roman" pitchFamily="18" charset="0"/>
              </a:rPr>
              <a:t>Is the individual's authorization required before Green Hills Direct Family Care can release PHI?</a:t>
            </a:r>
          </a:p>
          <a:p>
            <a:pPr marL="1257300" lvl="1" indent="-601663">
              <a:lnSpc>
                <a:spcPct val="90000"/>
              </a:lnSpc>
            </a:pPr>
            <a:r>
              <a:rPr lang="en-US" altLang="en-US" sz="2000" dirty="0" smtClean="0">
                <a:latin typeface="Palatino Linotype" pitchFamily="18" charset="0"/>
                <a:cs typeface="Times New Roman" pitchFamily="18" charset="0"/>
              </a:rPr>
              <a:t>Under certain circumstances (e.g., treatment, payment, or health care operations), the individual’s authorization is not required (more on this later).</a:t>
            </a:r>
          </a:p>
          <a:p>
            <a:pPr marL="1257300" lvl="1" indent="-601663">
              <a:lnSpc>
                <a:spcPct val="90000"/>
              </a:lnSpc>
            </a:pPr>
            <a:r>
              <a:rPr lang="en-US" sz="2000" dirty="0" smtClean="0">
                <a:latin typeface="Palatino Linotype" pitchFamily="18" charset="0"/>
                <a:cs typeface="Times New Roman" pitchFamily="18" charset="0"/>
              </a:rPr>
              <a:t>An authorization </a:t>
            </a:r>
            <a:r>
              <a:rPr lang="en-US" sz="2000" dirty="0">
                <a:latin typeface="Palatino Linotype" pitchFamily="18" charset="0"/>
                <a:cs typeface="Times New Roman" pitchFamily="18" charset="0"/>
              </a:rPr>
              <a:t>is required </a:t>
            </a:r>
            <a:r>
              <a:rPr lang="en-US" sz="2000" dirty="0" smtClean="0">
                <a:latin typeface="Palatino Linotype" pitchFamily="18" charset="0"/>
                <a:cs typeface="Times New Roman" pitchFamily="18" charset="0"/>
              </a:rPr>
              <a:t>for disclosures </a:t>
            </a:r>
            <a:r>
              <a:rPr lang="en-US" sz="2000" dirty="0">
                <a:latin typeface="Palatino Linotype" pitchFamily="18" charset="0"/>
                <a:cs typeface="Times New Roman" pitchFamily="18" charset="0"/>
              </a:rPr>
              <a:t>of </a:t>
            </a:r>
            <a:r>
              <a:rPr lang="en-US" sz="2000" dirty="0" smtClean="0">
                <a:latin typeface="Palatino Linotype" pitchFamily="18" charset="0"/>
                <a:cs typeface="Times New Roman" pitchFamily="18" charset="0"/>
              </a:rPr>
              <a:t>PHI not </a:t>
            </a:r>
            <a:r>
              <a:rPr lang="en-US" sz="2000" dirty="0">
                <a:latin typeface="Palatino Linotype" pitchFamily="18" charset="0"/>
                <a:cs typeface="Times New Roman" pitchFamily="18" charset="0"/>
              </a:rPr>
              <a:t>otherwise </a:t>
            </a:r>
            <a:r>
              <a:rPr lang="en-US" sz="2000" dirty="0" smtClean="0">
                <a:latin typeface="Palatino Linotype" pitchFamily="18" charset="0"/>
                <a:cs typeface="Times New Roman" pitchFamily="18" charset="0"/>
              </a:rPr>
              <a:t>permitted by </a:t>
            </a:r>
            <a:r>
              <a:rPr lang="en-US" sz="2000" dirty="0">
                <a:latin typeface="Palatino Linotype" pitchFamily="18" charset="0"/>
                <a:cs typeface="Times New Roman" pitchFamily="18" charset="0"/>
              </a:rPr>
              <a:t>the </a:t>
            </a:r>
            <a:r>
              <a:rPr lang="en-US" sz="2000" dirty="0" smtClean="0">
                <a:latin typeface="Palatino Linotype" pitchFamily="18" charset="0"/>
                <a:cs typeface="Times New Roman" pitchFamily="18" charset="0"/>
              </a:rPr>
              <a:t>Privacy Rule or more stringent state law.</a:t>
            </a:r>
          </a:p>
          <a:p>
            <a:pPr marL="1001712" indent="-601663">
              <a:lnSpc>
                <a:spcPct val="90000"/>
              </a:lnSpc>
            </a:pPr>
            <a:r>
              <a:rPr lang="en-US" altLang="en-US" sz="2000" dirty="0" smtClean="0">
                <a:latin typeface="Palatino Linotype" pitchFamily="18" charset="0"/>
                <a:cs typeface="Times New Roman" pitchFamily="18" charset="0"/>
              </a:rPr>
              <a:t>If so</a:t>
            </a:r>
            <a:r>
              <a:rPr lang="en-US" altLang="en-US" sz="2000" dirty="0">
                <a:latin typeface="Palatino Linotype" pitchFamily="18" charset="0"/>
                <a:cs typeface="Times New Roman" pitchFamily="18" charset="0"/>
              </a:rPr>
              <a:t>, </a:t>
            </a:r>
            <a:r>
              <a:rPr lang="en-US" altLang="en-US" sz="2000" dirty="0" smtClean="0">
                <a:latin typeface="Palatino Linotype" pitchFamily="18" charset="0"/>
                <a:cs typeface="Times New Roman" pitchFamily="18" charset="0"/>
              </a:rPr>
              <a:t>has </a:t>
            </a:r>
            <a:r>
              <a:rPr lang="en-US" altLang="en-US" sz="2000" dirty="0">
                <a:latin typeface="Palatino Linotype" pitchFamily="18" charset="0"/>
                <a:cs typeface="Times New Roman" pitchFamily="18" charset="0"/>
              </a:rPr>
              <a:t>the authorization been filled out completely and correctly?</a:t>
            </a:r>
          </a:p>
          <a:p>
            <a:pPr marL="1001712" indent="-601663">
              <a:lnSpc>
                <a:spcPct val="90000"/>
              </a:lnSpc>
            </a:pPr>
            <a:endParaRPr lang="en-US" altLang="en-US" sz="2400" dirty="0"/>
          </a:p>
          <a:p>
            <a:pPr marL="1947863" lvl="2" indent="-522288">
              <a:lnSpc>
                <a:spcPct val="90000"/>
              </a:lnSpc>
            </a:pPr>
            <a:endParaRPr lang="en-US" altLang="en-US" sz="2100"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65</a:t>
            </a:fld>
            <a:endParaRPr lang="en-US" dirty="0"/>
          </a:p>
        </p:txBody>
      </p:sp>
      <p:pic>
        <p:nvPicPr>
          <p:cNvPr id="7" name="Picture 6" descr="https://tse1.mm.bing.net/th?id=JN.wYdELX%2bgPvsHERbPKC9o2w&amp;w=207&amp;h=18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648200"/>
            <a:ext cx="1386205" cy="1428750"/>
          </a:xfrm>
          <a:prstGeom prst="rect">
            <a:avLst/>
          </a:prstGeom>
          <a:noFill/>
          <a:ln>
            <a:noFill/>
          </a:ln>
        </p:spPr>
      </p:pic>
    </p:spTree>
    <p:extLst>
      <p:ext uri="{BB962C8B-B14F-4D97-AF65-F5344CB8AC3E}">
        <p14:creationId xmlns:p14="http://schemas.microsoft.com/office/powerpoint/2010/main" val="564173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noAutofit/>
          </a:bodyPr>
          <a:lstStyle/>
          <a:p>
            <a:r>
              <a:rPr lang="en-US" altLang="en-US" sz="3600" dirty="0" smtClean="0">
                <a:solidFill>
                  <a:srgbClr val="FF0000"/>
                </a:solidFill>
                <a:effectLst/>
                <a:latin typeface="Palatino Linotype" pitchFamily="18" charset="0"/>
                <a:cs typeface="Times New Roman" pitchFamily="18" charset="0"/>
              </a:rPr>
              <a:t>Release of Information</a:t>
            </a:r>
            <a:r>
              <a:rPr lang="en-US" altLang="en-US" sz="3600" dirty="0" smtClean="0">
                <a:solidFill>
                  <a:srgbClr val="FF0000"/>
                </a:solidFill>
                <a:effectLst/>
                <a:latin typeface="Times New Roman" pitchFamily="18" charset="0"/>
                <a:cs typeface="Times New Roman" pitchFamily="18" charset="0"/>
              </a:rPr>
              <a:t/>
            </a:r>
            <a:br>
              <a:rPr lang="en-US" altLang="en-US" sz="3600" dirty="0" smtClean="0">
                <a:solidFill>
                  <a:srgbClr val="FF0000"/>
                </a:solidFill>
                <a:effectLst/>
                <a:latin typeface="Times New Roman"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Elements of a Valid Authorization</a:t>
            </a:r>
            <a:endParaRPr lang="en-US" altLang="en-US" sz="2400" dirty="0">
              <a:solidFill>
                <a:schemeClr val="tx1"/>
              </a:solidFill>
              <a:effectLst/>
              <a:latin typeface="Palatino Linotype" pitchFamily="18" charset="0"/>
              <a:cs typeface="Times New Roman" pitchFamily="18" charset="0"/>
            </a:endParaRPr>
          </a:p>
        </p:txBody>
      </p:sp>
      <p:sp>
        <p:nvSpPr>
          <p:cNvPr id="458755" name="Rectangle 3"/>
          <p:cNvSpPr>
            <a:spLocks noGrp="1" noChangeArrowheads="1"/>
          </p:cNvSpPr>
          <p:nvPr>
            <p:ph idx="1"/>
          </p:nvPr>
        </p:nvSpPr>
        <p:spPr/>
        <p:txBody>
          <a:bodyPr/>
          <a:lstStyle/>
          <a:p>
            <a:pPr marL="609600" indent="-609600">
              <a:lnSpc>
                <a:spcPct val="80000"/>
              </a:lnSpc>
              <a:buFont typeface="Wingdings" pitchFamily="2" charset="2"/>
              <a:buAutoNum type="arabicPeriod"/>
            </a:pPr>
            <a:r>
              <a:rPr lang="en-US" altLang="en-US" sz="2000" dirty="0" smtClean="0">
                <a:latin typeface="Palatino Linotype" pitchFamily="18" charset="0"/>
                <a:cs typeface="Times New Roman" pitchFamily="18" charset="0"/>
              </a:rPr>
              <a:t>Individual's name</a:t>
            </a:r>
          </a:p>
          <a:p>
            <a:pPr marL="609600" indent="-609600">
              <a:lnSpc>
                <a:spcPct val="80000"/>
              </a:lnSpc>
              <a:buFont typeface="Wingdings" pitchFamily="2" charset="2"/>
              <a:buAutoNum type="arabicPeriod"/>
            </a:pPr>
            <a:r>
              <a:rPr lang="en-US" altLang="en-US" sz="2000" dirty="0" smtClean="0">
                <a:latin typeface="Palatino Linotype" pitchFamily="18" charset="0"/>
                <a:cs typeface="Times New Roman" pitchFamily="18" charset="0"/>
              </a:rPr>
              <a:t>Green Hills Direct Family Care employee as the party authorized </a:t>
            </a:r>
            <a:r>
              <a:rPr lang="en-US" altLang="en-US" sz="2000" dirty="0">
                <a:latin typeface="Palatino Linotype" pitchFamily="18" charset="0"/>
                <a:cs typeface="Times New Roman" pitchFamily="18" charset="0"/>
              </a:rPr>
              <a:t>to make the </a:t>
            </a:r>
            <a:r>
              <a:rPr lang="en-US" altLang="en-US" sz="2000" dirty="0" smtClean="0">
                <a:latin typeface="Palatino Linotype" pitchFamily="18" charset="0"/>
                <a:cs typeface="Times New Roman" pitchFamily="18" charset="0"/>
              </a:rPr>
              <a:t>disclosure</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a:pPr>
            <a:r>
              <a:rPr lang="en-US" altLang="en-US" sz="2000" dirty="0">
                <a:latin typeface="Palatino Linotype" pitchFamily="18" charset="0"/>
                <a:cs typeface="Times New Roman" pitchFamily="18" charset="0"/>
              </a:rPr>
              <a:t>Name of the </a:t>
            </a:r>
            <a:r>
              <a:rPr lang="en-US" altLang="en-US" sz="2000" dirty="0" smtClean="0">
                <a:latin typeface="Palatino Linotype" pitchFamily="18" charset="0"/>
                <a:cs typeface="Times New Roman" pitchFamily="18" charset="0"/>
              </a:rPr>
              <a:t>person, </a:t>
            </a:r>
            <a:r>
              <a:rPr lang="en-US" altLang="en-US" sz="2000" dirty="0">
                <a:latin typeface="Palatino Linotype" pitchFamily="18" charset="0"/>
                <a:cs typeface="Times New Roman" pitchFamily="18" charset="0"/>
              </a:rPr>
              <a:t>organization </a:t>
            </a:r>
            <a:r>
              <a:rPr lang="en-US" altLang="en-US" sz="2000" dirty="0" smtClean="0">
                <a:latin typeface="Palatino Linotype" pitchFamily="18" charset="0"/>
                <a:cs typeface="Times New Roman" pitchFamily="18" charset="0"/>
              </a:rPr>
              <a:t>or agency to </a:t>
            </a:r>
            <a:r>
              <a:rPr lang="en-US" altLang="en-US" sz="2000" dirty="0">
                <a:latin typeface="Palatino Linotype" pitchFamily="18" charset="0"/>
                <a:cs typeface="Times New Roman" pitchFamily="18" charset="0"/>
              </a:rPr>
              <a:t>whom the disclosure is to be </a:t>
            </a:r>
            <a:r>
              <a:rPr lang="en-US" altLang="en-US" sz="2000" dirty="0" smtClean="0">
                <a:latin typeface="Palatino Linotype" pitchFamily="18" charset="0"/>
                <a:cs typeface="Times New Roman" pitchFamily="18" charset="0"/>
              </a:rPr>
              <a:t>made</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a:pPr>
            <a:r>
              <a:rPr lang="en-US" altLang="en-US" sz="2000" dirty="0">
                <a:latin typeface="Palatino Linotype" pitchFamily="18" charset="0"/>
                <a:cs typeface="Times New Roman" pitchFamily="18" charset="0"/>
              </a:rPr>
              <a:t>Purpose of the </a:t>
            </a:r>
            <a:r>
              <a:rPr lang="en-US" altLang="en-US" sz="2000" dirty="0" smtClean="0">
                <a:latin typeface="Palatino Linotype" pitchFamily="18" charset="0"/>
                <a:cs typeface="Times New Roman" pitchFamily="18" charset="0"/>
              </a:rPr>
              <a:t>disclosure</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a:pPr>
            <a:r>
              <a:rPr lang="en-US" altLang="en-US" sz="2000" dirty="0">
                <a:latin typeface="Palatino Linotype" pitchFamily="18" charset="0"/>
                <a:cs typeface="Times New Roman" pitchFamily="18" charset="0"/>
              </a:rPr>
              <a:t>Specific </a:t>
            </a:r>
            <a:r>
              <a:rPr lang="en-US" altLang="en-US" sz="2000" dirty="0" smtClean="0">
                <a:latin typeface="Palatino Linotype" pitchFamily="18" charset="0"/>
                <a:cs typeface="Times New Roman" pitchFamily="18" charset="0"/>
              </a:rPr>
              <a:t>and meaningful description </a:t>
            </a:r>
            <a:r>
              <a:rPr lang="en-US" altLang="en-US" sz="2000" dirty="0">
                <a:latin typeface="Palatino Linotype" pitchFamily="18" charset="0"/>
                <a:cs typeface="Times New Roman" pitchFamily="18" charset="0"/>
              </a:rPr>
              <a:t>of the </a:t>
            </a:r>
            <a:r>
              <a:rPr lang="en-US" altLang="en-US" sz="2000" dirty="0" smtClean="0">
                <a:latin typeface="Palatino Linotype" pitchFamily="18" charset="0"/>
                <a:cs typeface="Times New Roman" pitchFamily="18" charset="0"/>
              </a:rPr>
              <a:t>information </a:t>
            </a:r>
            <a:r>
              <a:rPr lang="en-US" altLang="en-US" sz="2000" dirty="0">
                <a:latin typeface="Palatino Linotype" pitchFamily="18" charset="0"/>
                <a:cs typeface="Times New Roman" pitchFamily="18" charset="0"/>
              </a:rPr>
              <a:t>to be </a:t>
            </a:r>
            <a:r>
              <a:rPr lang="en-US" altLang="en-US" sz="2000" dirty="0" smtClean="0">
                <a:latin typeface="Palatino Linotype" pitchFamily="18" charset="0"/>
                <a:cs typeface="Times New Roman" pitchFamily="18" charset="0"/>
              </a:rPr>
              <a:t>disclosed</a:t>
            </a:r>
          </a:p>
          <a:p>
            <a:pPr marL="1200150" lvl="1" indent="-533400">
              <a:lnSpc>
                <a:spcPct val="80000"/>
              </a:lnSpc>
              <a:buClr>
                <a:schemeClr val="tx2"/>
              </a:buClr>
              <a:buFont typeface="Wingdings" pitchFamily="2" charset="2"/>
              <a:buAutoNum type="alphaUcPeriod"/>
            </a:pPr>
            <a:r>
              <a:rPr lang="en-US" altLang="en-US" sz="1600" dirty="0" smtClean="0">
                <a:latin typeface="Palatino Linotype" pitchFamily="18" charset="0"/>
                <a:cs typeface="Times New Roman" pitchFamily="18" charset="0"/>
              </a:rPr>
              <a:t>Note: If </a:t>
            </a:r>
            <a:r>
              <a:rPr lang="en-US" altLang="en-US" sz="1600" dirty="0">
                <a:latin typeface="Palatino Linotype" pitchFamily="18" charset="0"/>
                <a:cs typeface="Times New Roman" pitchFamily="18" charset="0"/>
              </a:rPr>
              <a:t>the release includes </a:t>
            </a:r>
            <a:r>
              <a:rPr lang="en-US" altLang="en-US" sz="1600" dirty="0" smtClean="0">
                <a:latin typeface="Palatino Linotype" pitchFamily="18" charset="0"/>
                <a:cs typeface="Times New Roman" pitchFamily="18" charset="0"/>
              </a:rPr>
              <a:t>sensitive information (e.g., alcohol </a:t>
            </a:r>
            <a:r>
              <a:rPr lang="en-US" altLang="en-US" sz="1600" dirty="0">
                <a:latin typeface="Palatino Linotype" pitchFamily="18" charset="0"/>
                <a:cs typeface="Times New Roman" pitchFamily="18" charset="0"/>
              </a:rPr>
              <a:t>or drug abuse </a:t>
            </a:r>
            <a:r>
              <a:rPr lang="en-US" altLang="en-US" sz="1600" dirty="0" smtClean="0">
                <a:latin typeface="Palatino Linotype" pitchFamily="18" charset="0"/>
                <a:cs typeface="Times New Roman" pitchFamily="18" charset="0"/>
              </a:rPr>
              <a:t>treatment records, developmental disability records, HIV test results, reproductive health), these must be affirmatively specified by the individual</a:t>
            </a:r>
            <a:endParaRPr lang="en-US" altLang="en-US" sz="1600" dirty="0">
              <a:latin typeface="Palatino Linotype" pitchFamily="18" charset="0"/>
              <a:cs typeface="Times New Roman" pitchFamily="18" charset="0"/>
            </a:endParaRPr>
          </a:p>
          <a:p>
            <a:pPr marL="609600" indent="-609600">
              <a:lnSpc>
                <a:spcPct val="80000"/>
              </a:lnSpc>
              <a:buFont typeface="Wingdings" pitchFamily="2" charset="2"/>
              <a:buAutoNum type="arabicPeriod"/>
            </a:pPr>
            <a:r>
              <a:rPr lang="en-US" altLang="en-US" sz="2000" dirty="0" smtClean="0">
                <a:latin typeface="Palatino Linotype" pitchFamily="18" charset="0"/>
                <a:cs typeface="Times New Roman" pitchFamily="18" charset="0"/>
              </a:rPr>
              <a:t>The individual's right to revoke the authorization and either the exceptions on the right to revoke and a description of how to revoke or a reference to Green Hills Direct Family Care’s Notice of Privacy Practices as appropriate</a:t>
            </a:r>
          </a:p>
          <a:p>
            <a:pPr marL="609600" indent="-609600">
              <a:lnSpc>
                <a:spcPct val="80000"/>
              </a:lnSpc>
              <a:buFont typeface="Wingdings" pitchFamily="2" charset="2"/>
              <a:buAutoNum type="arabicPeriod"/>
            </a:pPr>
            <a:r>
              <a:rPr lang="en-US" altLang="en-US" sz="2000" dirty="0" smtClean="0">
                <a:latin typeface="Palatino Linotype" pitchFamily="18" charset="0"/>
                <a:cs typeface="Times New Roman" pitchFamily="18" charset="0"/>
              </a:rPr>
              <a:t>Statement </a:t>
            </a:r>
            <a:r>
              <a:rPr lang="en-US" altLang="en-US" sz="2000" dirty="0">
                <a:latin typeface="Palatino Linotype" pitchFamily="18" charset="0"/>
                <a:cs typeface="Times New Roman" pitchFamily="18" charset="0"/>
              </a:rPr>
              <a:t>of the ability or inability to condition treatment, payment, enrollment or eligibility for </a:t>
            </a:r>
            <a:r>
              <a:rPr lang="en-US" altLang="en-US" sz="2000" dirty="0" smtClean="0">
                <a:latin typeface="Palatino Linotype" pitchFamily="18" charset="0"/>
                <a:cs typeface="Times New Roman" pitchFamily="18" charset="0"/>
              </a:rPr>
              <a:t>benefits</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a:pPr>
            <a:endParaRPr lang="en-US" altLang="en-US" sz="2000" dirty="0" smtClean="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66</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81000"/>
            <a:ext cx="1143000" cy="970280"/>
          </a:xfrm>
          <a:prstGeom prst="rect">
            <a:avLst/>
          </a:prstGeom>
          <a:noFill/>
          <a:ln>
            <a:noFill/>
          </a:ln>
        </p:spPr>
      </p:pic>
    </p:spTree>
    <p:extLst>
      <p:ext uri="{BB962C8B-B14F-4D97-AF65-F5344CB8AC3E}">
        <p14:creationId xmlns:p14="http://schemas.microsoft.com/office/powerpoint/2010/main" val="2007637655"/>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762000" y="152400"/>
            <a:ext cx="7467600" cy="11430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Elements of a Valid Authorization </a:t>
            </a:r>
            <a:r>
              <a:rPr lang="en-US" altLang="en-US" sz="1600" dirty="0" smtClean="0">
                <a:solidFill>
                  <a:schemeClr val="tx1"/>
                </a:solidFill>
                <a:effectLst/>
                <a:latin typeface="Palatino Linotype" pitchFamily="18" charset="0"/>
                <a:cs typeface="Times New Roman" pitchFamily="18" charset="0"/>
              </a:rPr>
              <a:t>(cont’d)</a:t>
            </a:r>
            <a:endParaRPr lang="en-US" altLang="en-US" sz="1600" dirty="0">
              <a:solidFill>
                <a:schemeClr val="tx1"/>
              </a:solidFill>
              <a:effectLst/>
              <a:latin typeface="Palatino Linotype" pitchFamily="18" charset="0"/>
              <a:cs typeface="Times New Roman" pitchFamily="18" charset="0"/>
            </a:endParaRPr>
          </a:p>
        </p:txBody>
      </p:sp>
      <p:sp>
        <p:nvSpPr>
          <p:cNvPr id="591875" name="Rectangle 3"/>
          <p:cNvSpPr>
            <a:spLocks noGrp="1" noChangeArrowheads="1"/>
          </p:cNvSpPr>
          <p:nvPr>
            <p:ph type="body" idx="1"/>
          </p:nvPr>
        </p:nvSpPr>
        <p:spPr>
          <a:xfrm>
            <a:off x="304800" y="1371600"/>
            <a:ext cx="8610600" cy="4191000"/>
          </a:xfrm>
        </p:spPr>
        <p:txBody>
          <a:bodyPr>
            <a:normAutofit/>
          </a:bodyPr>
          <a:lstStyle/>
          <a:p>
            <a:pPr marL="609600" indent="-609600">
              <a:lnSpc>
                <a:spcPct val="80000"/>
              </a:lnSpc>
              <a:buFont typeface="Wingdings" pitchFamily="2" charset="2"/>
              <a:buAutoNum type="arabicPeriod" startAt="8"/>
            </a:pPr>
            <a:r>
              <a:rPr lang="en-US" altLang="en-US" sz="2000" dirty="0" smtClean="0">
                <a:latin typeface="Palatino Linotype" pitchFamily="18" charset="0"/>
                <a:cs typeface="Times New Roman" pitchFamily="18" charset="0"/>
              </a:rPr>
              <a:t>Statement </a:t>
            </a:r>
            <a:r>
              <a:rPr lang="en-US" altLang="en-US" sz="2000" dirty="0">
                <a:latin typeface="Palatino Linotype" pitchFamily="18" charset="0"/>
                <a:cs typeface="Times New Roman" pitchFamily="18" charset="0"/>
              </a:rPr>
              <a:t>on the potential for </a:t>
            </a:r>
            <a:r>
              <a:rPr lang="en-US" altLang="en-US" sz="2000" dirty="0" smtClean="0">
                <a:latin typeface="Palatino Linotype" pitchFamily="18" charset="0"/>
                <a:cs typeface="Times New Roman" pitchFamily="18" charset="0"/>
              </a:rPr>
              <a:t>re-disclosure</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startAt="8"/>
            </a:pPr>
            <a:r>
              <a:rPr lang="en-US" altLang="en-US" sz="2000" dirty="0" smtClean="0">
                <a:latin typeface="Palatino Linotype" pitchFamily="18" charset="0"/>
                <a:cs typeface="Times New Roman" pitchFamily="18" charset="0"/>
              </a:rPr>
              <a:t>If </a:t>
            </a:r>
            <a:r>
              <a:rPr lang="en-US" altLang="en-US" sz="2000" dirty="0">
                <a:latin typeface="Palatino Linotype" pitchFamily="18" charset="0"/>
                <a:cs typeface="Times New Roman" pitchFamily="18" charset="0"/>
              </a:rPr>
              <a:t>the </a:t>
            </a:r>
            <a:r>
              <a:rPr lang="en-US" altLang="en-US" sz="2000" dirty="0" smtClean="0">
                <a:latin typeface="Palatino Linotype" pitchFamily="18" charset="0"/>
                <a:cs typeface="Times New Roman" pitchFamily="18" charset="0"/>
              </a:rPr>
              <a:t>release will involve </a:t>
            </a:r>
            <a:r>
              <a:rPr lang="en-US" altLang="en-US" sz="2000" dirty="0">
                <a:latin typeface="Palatino Linotype" pitchFamily="18" charset="0"/>
                <a:cs typeface="Times New Roman" pitchFamily="18" charset="0"/>
              </a:rPr>
              <a:t>marketing </a:t>
            </a:r>
            <a:r>
              <a:rPr lang="en-US" altLang="en-US" sz="2000" dirty="0" smtClean="0">
                <a:latin typeface="Palatino Linotype" pitchFamily="18" charset="0"/>
                <a:cs typeface="Times New Roman" pitchFamily="18" charset="0"/>
              </a:rPr>
              <a:t>remuneration </a:t>
            </a:r>
            <a:r>
              <a:rPr lang="en-US" altLang="en-US" sz="2000" dirty="0">
                <a:latin typeface="Palatino Linotype" pitchFamily="18" charset="0"/>
                <a:cs typeface="Times New Roman" pitchFamily="18" charset="0"/>
              </a:rPr>
              <a:t>to </a:t>
            </a:r>
            <a:r>
              <a:rPr lang="en-US" altLang="en-US" sz="2000" dirty="0" smtClean="0">
                <a:latin typeface="Palatino Linotype" pitchFamily="18" charset="0"/>
                <a:cs typeface="Times New Roman" pitchFamily="18" charset="0"/>
              </a:rPr>
              <a:t>Green Hills Direct Family Care--a </a:t>
            </a:r>
            <a:r>
              <a:rPr lang="en-US" altLang="en-US" sz="2000" dirty="0">
                <a:latin typeface="Palatino Linotype" pitchFamily="18" charset="0"/>
                <a:cs typeface="Times New Roman" pitchFamily="18" charset="0"/>
              </a:rPr>
              <a:t>statement </a:t>
            </a:r>
            <a:r>
              <a:rPr lang="en-US" altLang="en-US" sz="2000" dirty="0" smtClean="0">
                <a:latin typeface="Palatino Linotype" pitchFamily="18" charset="0"/>
                <a:cs typeface="Times New Roman" pitchFamily="18" charset="0"/>
              </a:rPr>
              <a:t>outlining this</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startAt="8"/>
            </a:pPr>
            <a:r>
              <a:rPr lang="en-US" altLang="en-US" sz="2000" dirty="0" smtClean="0">
                <a:latin typeface="Palatino Linotype" pitchFamily="18" charset="0"/>
                <a:cs typeface="Times New Roman" pitchFamily="18" charset="0"/>
              </a:rPr>
              <a:t>Expiration </a:t>
            </a:r>
            <a:r>
              <a:rPr lang="en-US" altLang="en-US" sz="2000" dirty="0">
                <a:latin typeface="Palatino Linotype" pitchFamily="18" charset="0"/>
                <a:cs typeface="Times New Roman" pitchFamily="18" charset="0"/>
              </a:rPr>
              <a:t>date or </a:t>
            </a:r>
            <a:r>
              <a:rPr lang="en-US" altLang="en-US" sz="2000" dirty="0" smtClean="0">
                <a:latin typeface="Palatino Linotype" pitchFamily="18" charset="0"/>
                <a:cs typeface="Times New Roman" pitchFamily="18" charset="0"/>
              </a:rPr>
              <a:t>event</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startAt="8"/>
            </a:pPr>
            <a:r>
              <a:rPr lang="en-US" altLang="en-US" sz="2000" dirty="0">
                <a:latin typeface="Palatino Linotype" pitchFamily="18" charset="0"/>
                <a:cs typeface="Times New Roman" pitchFamily="18" charset="0"/>
              </a:rPr>
              <a:t>Time period during which the authorization is </a:t>
            </a:r>
            <a:r>
              <a:rPr lang="en-US" altLang="en-US" sz="2000" dirty="0" smtClean="0">
                <a:latin typeface="Palatino Linotype" pitchFamily="18" charset="0"/>
                <a:cs typeface="Times New Roman" pitchFamily="18" charset="0"/>
              </a:rPr>
              <a:t>effective</a:t>
            </a:r>
            <a:endParaRPr lang="en-US" altLang="en-US" sz="2000" dirty="0">
              <a:latin typeface="Palatino Linotype" pitchFamily="18" charset="0"/>
              <a:cs typeface="Times New Roman" pitchFamily="18" charset="0"/>
            </a:endParaRPr>
          </a:p>
          <a:p>
            <a:pPr marL="609600" indent="-609600">
              <a:lnSpc>
                <a:spcPct val="80000"/>
              </a:lnSpc>
              <a:buFont typeface="Wingdings" pitchFamily="2" charset="2"/>
              <a:buAutoNum type="arabicPeriod" startAt="8"/>
            </a:pPr>
            <a:r>
              <a:rPr lang="en-US" altLang="en-US" sz="2000" dirty="0" smtClean="0">
                <a:latin typeface="Palatino Linotype" pitchFamily="18" charset="0"/>
                <a:cs typeface="Times New Roman" pitchFamily="18" charset="0"/>
              </a:rPr>
              <a:t>Signature and </a:t>
            </a:r>
            <a:r>
              <a:rPr lang="en-US" altLang="en-US" sz="2000" dirty="0">
                <a:latin typeface="Palatino Linotype" pitchFamily="18" charset="0"/>
                <a:cs typeface="Times New Roman" pitchFamily="18" charset="0"/>
              </a:rPr>
              <a:t>date </a:t>
            </a:r>
            <a:r>
              <a:rPr lang="en-US" altLang="en-US" sz="2000" dirty="0" smtClean="0">
                <a:latin typeface="Palatino Linotype" pitchFamily="18" charset="0"/>
                <a:cs typeface="Times New Roman" pitchFamily="18" charset="0"/>
              </a:rPr>
              <a:t>signed and</a:t>
            </a:r>
            <a:endParaRPr lang="en-US" altLang="en-US" sz="2000" dirty="0">
              <a:latin typeface="Palatino Linotype" pitchFamily="18" charset="0"/>
              <a:cs typeface="Times New Roman" pitchFamily="18" charset="0"/>
            </a:endParaRPr>
          </a:p>
          <a:p>
            <a:pPr marL="1143000" lvl="1" indent="-457200">
              <a:lnSpc>
                <a:spcPct val="80000"/>
              </a:lnSpc>
              <a:buClr>
                <a:schemeClr val="tx2"/>
              </a:buClr>
              <a:buFont typeface="Wingdings" pitchFamily="2" charset="2"/>
              <a:buAutoNum type="alphaUcPeriod"/>
            </a:pPr>
            <a:r>
              <a:rPr lang="en-US" altLang="en-US" sz="1600" dirty="0">
                <a:latin typeface="Palatino Linotype" pitchFamily="18" charset="0"/>
                <a:cs typeface="Times New Roman" pitchFamily="18" charset="0"/>
              </a:rPr>
              <a:t>If signed by a </a:t>
            </a:r>
            <a:r>
              <a:rPr lang="en-US" altLang="en-US" sz="1600" dirty="0" smtClean="0">
                <a:latin typeface="Palatino Linotype" pitchFamily="18" charset="0"/>
                <a:cs typeface="Times New Roman" pitchFamily="18" charset="0"/>
              </a:rPr>
              <a:t>personal </a:t>
            </a:r>
            <a:r>
              <a:rPr lang="en-US" altLang="en-US" sz="1600" dirty="0">
                <a:latin typeface="Palatino Linotype" pitchFamily="18" charset="0"/>
                <a:cs typeface="Times New Roman" pitchFamily="18" charset="0"/>
              </a:rPr>
              <a:t>representative, a description of his/her authority to </a:t>
            </a:r>
            <a:r>
              <a:rPr lang="en-US" altLang="en-US" sz="1600" dirty="0" smtClean="0">
                <a:latin typeface="Palatino Linotype" pitchFamily="18" charset="0"/>
                <a:cs typeface="Times New Roman" pitchFamily="18" charset="0"/>
              </a:rPr>
              <a:t>sign and relationship to individual must be provided</a:t>
            </a:r>
            <a:endParaRPr lang="en-US" altLang="en-US" sz="1600" dirty="0">
              <a:latin typeface="Palatino Linotype" pitchFamily="18" charset="0"/>
              <a:cs typeface="Times New Roman" pitchFamily="18" charset="0"/>
            </a:endParaRPr>
          </a:p>
          <a:p>
            <a:pPr marL="609600" indent="-609600">
              <a:lnSpc>
                <a:spcPct val="80000"/>
              </a:lnSpc>
              <a:buFont typeface="Wingdings" pitchFamily="2" charset="2"/>
              <a:buAutoNum type="arabicPeriod" startAt="8"/>
            </a:pPr>
            <a:r>
              <a:rPr lang="en-US" altLang="en-US" sz="2000" dirty="0" smtClean="0">
                <a:latin typeface="Palatino Linotype" pitchFamily="18" charset="0"/>
                <a:cs typeface="Times New Roman" pitchFamily="18" charset="0"/>
              </a:rPr>
              <a:t>Must be written in plain language</a:t>
            </a:r>
          </a:p>
          <a:p>
            <a:pPr marL="0" indent="0">
              <a:lnSpc>
                <a:spcPct val="80000"/>
              </a:lnSpc>
              <a:buNone/>
            </a:pPr>
            <a:endParaRPr lang="en-US" altLang="en-US" sz="2000" dirty="0" smtClean="0">
              <a:latin typeface="Palatino Linotype" pitchFamily="18" charset="0"/>
              <a:cs typeface="Times New Roman" pitchFamily="18" charset="0"/>
            </a:endParaRPr>
          </a:p>
          <a:p>
            <a:pPr marL="0" indent="0">
              <a:lnSpc>
                <a:spcPct val="80000"/>
              </a:lnSpc>
              <a:buNone/>
            </a:pPr>
            <a:r>
              <a:rPr lang="en-US" altLang="en-US" sz="2000" dirty="0" smtClean="0">
                <a:latin typeface="Palatino Linotype" pitchFamily="18" charset="0"/>
                <a:cs typeface="Times New Roman" pitchFamily="18" charset="0"/>
              </a:rPr>
              <a:t>If any element is missing, the authorization is not valid. Also, a </a:t>
            </a:r>
            <a:r>
              <a:rPr lang="en-US" altLang="en-US" sz="2000" dirty="0">
                <a:latin typeface="Palatino Linotype" pitchFamily="18" charset="0"/>
                <a:cs typeface="Times New Roman" pitchFamily="18" charset="0"/>
              </a:rPr>
              <a:t>copy of the </a:t>
            </a:r>
            <a:r>
              <a:rPr lang="en-US" altLang="en-US" sz="2000" dirty="0" smtClean="0">
                <a:latin typeface="Palatino Linotype" pitchFamily="18" charset="0"/>
                <a:cs typeface="Times New Roman" pitchFamily="18" charset="0"/>
              </a:rPr>
              <a:t>authorization must be provided to </a:t>
            </a:r>
            <a:r>
              <a:rPr lang="en-US" altLang="en-US" sz="2000" dirty="0">
                <a:latin typeface="Palatino Linotype" pitchFamily="18" charset="0"/>
                <a:cs typeface="Times New Roman" pitchFamily="18" charset="0"/>
              </a:rPr>
              <a:t>the </a:t>
            </a:r>
            <a:r>
              <a:rPr lang="en-US" altLang="en-US" sz="2000" dirty="0" smtClean="0">
                <a:latin typeface="Palatino Linotype" pitchFamily="18" charset="0"/>
                <a:cs typeface="Times New Roman" pitchFamily="18" charset="0"/>
              </a:rPr>
              <a:t>individual.</a:t>
            </a:r>
            <a:endParaRPr lang="en-US" altLang="en-US" sz="2000" dirty="0">
              <a:latin typeface="Palatino Linotype"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67</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5717" y="5486400"/>
            <a:ext cx="1421765" cy="1046480"/>
          </a:xfrm>
          <a:prstGeom prst="rect">
            <a:avLst/>
          </a:prstGeom>
          <a:noFill/>
          <a:ln>
            <a:noFill/>
          </a:ln>
        </p:spPr>
      </p:pic>
    </p:spTree>
    <p:extLst>
      <p:ext uri="{BB962C8B-B14F-4D97-AF65-F5344CB8AC3E}">
        <p14:creationId xmlns:p14="http://schemas.microsoft.com/office/powerpoint/2010/main" val="273577966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447800" y="304801"/>
            <a:ext cx="6096000" cy="12954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Evaluating Authorizations</a:t>
            </a:r>
            <a:endParaRPr lang="en-US" altLang="en-US" sz="2400" dirty="0">
              <a:solidFill>
                <a:schemeClr val="tx1"/>
              </a:solidFill>
              <a:effectLst/>
              <a:latin typeface="Palatino Linotype" pitchFamily="18" charset="0"/>
              <a:cs typeface="Times New Roman" pitchFamily="18" charset="0"/>
            </a:endParaRPr>
          </a:p>
        </p:txBody>
      </p:sp>
      <p:sp>
        <p:nvSpPr>
          <p:cNvPr id="456707" name="Rectangle 3"/>
          <p:cNvSpPr>
            <a:spLocks noGrp="1" noChangeArrowheads="1"/>
          </p:cNvSpPr>
          <p:nvPr>
            <p:ph type="body" idx="1"/>
          </p:nvPr>
        </p:nvSpPr>
        <p:spPr>
          <a:xfrm>
            <a:off x="381000" y="1600200"/>
            <a:ext cx="8458200" cy="4191000"/>
          </a:xfrm>
        </p:spPr>
        <p:txBody>
          <a:bodyPr>
            <a:normAutofit lnSpcReduction="10000"/>
          </a:bodyPr>
          <a:lstStyle/>
          <a:p>
            <a:pPr marL="622300" indent="-622300">
              <a:lnSpc>
                <a:spcPct val="90000"/>
              </a:lnSpc>
            </a:pPr>
            <a:r>
              <a:rPr lang="en-US" altLang="en-US" sz="2400" dirty="0" smtClean="0">
                <a:latin typeface="Palatino Linotype" pitchFamily="18" charset="0"/>
                <a:cs typeface="Times New Roman" pitchFamily="18" charset="0"/>
              </a:rPr>
              <a:t>Evaluating Authorizations:</a:t>
            </a:r>
          </a:p>
          <a:p>
            <a:pPr marL="1143000" lvl="1" indent="-457200">
              <a:lnSpc>
                <a:spcPct val="90000"/>
              </a:lnSpc>
            </a:pPr>
            <a:r>
              <a:rPr lang="en-US" altLang="en-US" sz="1800" dirty="0" smtClean="0">
                <a:latin typeface="Palatino Linotype" pitchFamily="18" charset="0"/>
                <a:cs typeface="Times New Roman" pitchFamily="18" charset="0"/>
              </a:rPr>
              <a:t>Should </a:t>
            </a:r>
            <a:r>
              <a:rPr lang="en-US" altLang="en-US" sz="1800" dirty="0">
                <a:latin typeface="Palatino Linotype" pitchFamily="18" charset="0"/>
                <a:cs typeface="Times New Roman" pitchFamily="18" charset="0"/>
              </a:rPr>
              <a:t>the access be denied? Has the access been denied</a:t>
            </a:r>
            <a:r>
              <a:rPr lang="en-US" altLang="en-US" sz="1800" dirty="0" smtClean="0">
                <a:latin typeface="Palatino Linotype" pitchFamily="18" charset="0"/>
                <a:cs typeface="Times New Roman" pitchFamily="18" charset="0"/>
              </a:rPr>
              <a:t>?</a:t>
            </a:r>
            <a:endParaRPr lang="en-US" altLang="en-US" sz="1800" dirty="0">
              <a:latin typeface="Palatino Linotype" pitchFamily="18" charset="0"/>
              <a:cs typeface="Times New Roman" pitchFamily="18" charset="0"/>
            </a:endParaRPr>
          </a:p>
          <a:p>
            <a:pPr marL="1143000" lvl="1" indent="-457200">
              <a:lnSpc>
                <a:spcPct val="90000"/>
              </a:lnSpc>
            </a:pPr>
            <a:r>
              <a:rPr lang="en-US" altLang="en-US" sz="1800" dirty="0" smtClean="0">
                <a:latin typeface="Palatino Linotype" pitchFamily="18" charset="0"/>
                <a:cs typeface="Times New Roman" pitchFamily="18" charset="0"/>
              </a:rPr>
              <a:t>Is Green Hills Direct Family Care providing only the information specified in the authorization?</a:t>
            </a:r>
          </a:p>
          <a:p>
            <a:pPr marL="1143000" lvl="1" indent="-457200">
              <a:lnSpc>
                <a:spcPct val="90000"/>
              </a:lnSpc>
            </a:pPr>
            <a:r>
              <a:rPr lang="en-US" altLang="en-US" sz="1800" dirty="0" smtClean="0">
                <a:latin typeface="Palatino Linotype" pitchFamily="18" charset="0"/>
                <a:cs typeface="Times New Roman" pitchFamily="18" charset="0"/>
              </a:rPr>
              <a:t>Is the authorization combined with another type of document to create an inappropriate compound authorization?</a:t>
            </a:r>
          </a:p>
          <a:p>
            <a:pPr marL="887412" indent="-457200">
              <a:lnSpc>
                <a:spcPct val="90000"/>
              </a:lnSpc>
            </a:pPr>
            <a:r>
              <a:rPr lang="en-US" altLang="en-US" sz="2400" dirty="0" smtClean="0">
                <a:latin typeface="Palatino Linotype" pitchFamily="18" charset="0"/>
                <a:cs typeface="Times New Roman" pitchFamily="18" charset="0"/>
              </a:rPr>
              <a:t>In what form/format should the information be provided?</a:t>
            </a:r>
          </a:p>
          <a:p>
            <a:pPr marL="887412" indent="-457200">
              <a:lnSpc>
                <a:spcPct val="90000"/>
              </a:lnSpc>
            </a:pPr>
            <a:r>
              <a:rPr lang="en-US" altLang="en-US" sz="2400" dirty="0" smtClean="0">
                <a:latin typeface="Palatino Linotype" pitchFamily="18" charset="0"/>
                <a:cs typeface="Times New Roman" pitchFamily="18" charset="0"/>
              </a:rPr>
              <a:t>How much time does Green Hills Direct Family Care have to respond to the request?</a:t>
            </a:r>
          </a:p>
          <a:p>
            <a:pPr marL="887412" indent="-457200">
              <a:lnSpc>
                <a:spcPct val="90000"/>
              </a:lnSpc>
            </a:pPr>
            <a:r>
              <a:rPr lang="en-US" altLang="en-US" sz="2400" dirty="0" smtClean="0">
                <a:latin typeface="Palatino Linotype" pitchFamily="18" charset="0"/>
                <a:cs typeface="Times New Roman" pitchFamily="18" charset="0"/>
              </a:rPr>
              <a:t>What fees can/should be applied?</a:t>
            </a:r>
          </a:p>
          <a:p>
            <a:pPr marL="0" indent="0">
              <a:lnSpc>
                <a:spcPct val="90000"/>
              </a:lnSpc>
              <a:buNone/>
            </a:pPr>
            <a:endParaRPr lang="en-US" altLang="en-US" sz="2400" b="1" dirty="0" smtClean="0">
              <a:latin typeface="Palatino Linotype" pitchFamily="18" charset="0"/>
              <a:cs typeface="Times New Roman" pitchFamily="18" charset="0"/>
            </a:endParaRPr>
          </a:p>
          <a:p>
            <a:pPr marL="0" indent="0">
              <a:lnSpc>
                <a:spcPct val="90000"/>
              </a:lnSpc>
              <a:buNone/>
            </a:pPr>
            <a:r>
              <a:rPr lang="en-US" altLang="en-US" sz="1800" b="1" dirty="0" smtClean="0">
                <a:latin typeface="Palatino Linotype" pitchFamily="18" charset="0"/>
                <a:cs typeface="Times New Roman" pitchFamily="18" charset="0"/>
              </a:rPr>
              <a:t>Note:  </a:t>
            </a:r>
            <a:r>
              <a:rPr lang="en-US" altLang="en-US" sz="1800" dirty="0" smtClean="0">
                <a:latin typeface="Palatino Linotype" pitchFamily="18" charset="0"/>
                <a:cs typeface="Times New Roman" pitchFamily="18" charset="0"/>
              </a:rPr>
              <a:t>If you are uncertain about any of these steps, ask Green Hills Direct Family </a:t>
            </a:r>
            <a:r>
              <a:rPr lang="en-US" altLang="en-US" sz="1800" dirty="0" err="1" smtClean="0">
                <a:latin typeface="Palatino Linotype" pitchFamily="18" charset="0"/>
                <a:cs typeface="Times New Roman" pitchFamily="18" charset="0"/>
              </a:rPr>
              <a:t>Care’sPrivacy</a:t>
            </a:r>
            <a:r>
              <a:rPr lang="en-US" altLang="en-US" sz="1800" dirty="0" smtClean="0">
                <a:latin typeface="Palatino Linotype" pitchFamily="18" charset="0"/>
                <a:cs typeface="Times New Roman" pitchFamily="18" charset="0"/>
              </a:rPr>
              <a:t> Officer</a:t>
            </a:r>
            <a:r>
              <a:rPr lang="en-US" altLang="en-US" sz="1800" dirty="0" smtClean="0">
                <a:latin typeface="Times New Roman" pitchFamily="18" charset="0"/>
                <a:cs typeface="Times New Roman" pitchFamily="18" charset="0"/>
              </a:rPr>
              <a:t>.</a:t>
            </a:r>
          </a:p>
          <a:p>
            <a:pPr marL="1425575" lvl="2" indent="0">
              <a:lnSpc>
                <a:spcPct val="90000"/>
              </a:lnSpc>
              <a:buNone/>
            </a:pPr>
            <a:endParaRPr lang="en-US" altLang="en-US" sz="1800"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68</a:t>
            </a:fld>
            <a:endParaRPr lang="en-US" dirty="0"/>
          </a:p>
        </p:txBody>
      </p:sp>
      <p:pic>
        <p:nvPicPr>
          <p:cNvPr id="7" name="Picture 6" descr="https://tse1.mm.bing.net/th?&amp;id=JN.rp4XXKwkNXtQzXPRVlOCI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685800"/>
            <a:ext cx="1524000" cy="857885"/>
          </a:xfrm>
          <a:prstGeom prst="rect">
            <a:avLst/>
          </a:prstGeom>
          <a:noFill/>
          <a:ln>
            <a:noFill/>
          </a:ln>
        </p:spPr>
      </p:pic>
    </p:spTree>
    <p:extLst>
      <p:ext uri="{BB962C8B-B14F-4D97-AF65-F5344CB8AC3E}">
        <p14:creationId xmlns:p14="http://schemas.microsoft.com/office/powerpoint/2010/main" val="14859239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685800" y="762000"/>
            <a:ext cx="7239000" cy="13716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 </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When Authorization </a:t>
            </a:r>
            <a:r>
              <a:rPr lang="en-US" altLang="en-US" sz="2400" u="sng" dirty="0">
                <a:solidFill>
                  <a:schemeClr val="tx1"/>
                </a:solidFill>
                <a:effectLst/>
                <a:latin typeface="Palatino Linotype" pitchFamily="18" charset="0"/>
                <a:cs typeface="Times New Roman" pitchFamily="18" charset="0"/>
              </a:rPr>
              <a:t>Not</a:t>
            </a:r>
            <a:r>
              <a:rPr lang="en-US" altLang="en-US" sz="2400" dirty="0">
                <a:solidFill>
                  <a:schemeClr val="tx1"/>
                </a:solidFill>
                <a:effectLst/>
                <a:latin typeface="Palatino Linotype" pitchFamily="18" charset="0"/>
                <a:cs typeface="Times New Roman" pitchFamily="18" charset="0"/>
              </a:rPr>
              <a:t> Required</a:t>
            </a:r>
          </a:p>
        </p:txBody>
      </p:sp>
      <p:sp>
        <p:nvSpPr>
          <p:cNvPr id="460803" name="Rectangle 3"/>
          <p:cNvSpPr>
            <a:spLocks noGrp="1" noChangeArrowheads="1"/>
          </p:cNvSpPr>
          <p:nvPr>
            <p:ph type="body" idx="1"/>
          </p:nvPr>
        </p:nvSpPr>
        <p:spPr>
          <a:xfrm>
            <a:off x="1447800" y="2362200"/>
            <a:ext cx="6629400" cy="3505200"/>
          </a:xfrm>
        </p:spPr>
        <p:txBody>
          <a:bodyPr/>
          <a:lstStyle/>
          <a:p>
            <a:pPr marL="109537" indent="0">
              <a:buNone/>
            </a:pPr>
            <a:r>
              <a:rPr lang="en-US" altLang="en-US" dirty="0" smtClean="0">
                <a:latin typeface="Palatino Linotype" pitchFamily="18" charset="0"/>
                <a:cs typeface="Times New Roman" pitchFamily="18" charset="0"/>
              </a:rPr>
              <a:t>Sometimes an </a:t>
            </a:r>
            <a:r>
              <a:rPr lang="en-US" altLang="en-US" dirty="0">
                <a:latin typeface="Palatino Linotype" pitchFamily="18" charset="0"/>
                <a:cs typeface="Times New Roman" pitchFamily="18" charset="0"/>
              </a:rPr>
              <a:t>authorization is not </a:t>
            </a:r>
            <a:r>
              <a:rPr lang="en-US" altLang="en-US" dirty="0" smtClean="0">
                <a:latin typeface="Palatino Linotype" pitchFamily="18" charset="0"/>
                <a:cs typeface="Times New Roman" pitchFamily="18" charset="0"/>
              </a:rPr>
              <a:t>needed.</a:t>
            </a:r>
          </a:p>
          <a:p>
            <a:pPr marL="109537" indent="0">
              <a:buNone/>
            </a:pPr>
            <a:endParaRPr lang="en-US" altLang="en-US" dirty="0" smtClean="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smtClean="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r>
              <a:rPr lang="en-US" altLang="en-US" dirty="0" smtClean="0">
                <a:latin typeface="Times New Roman" pitchFamily="18" charset="0"/>
                <a:cs typeface="Times New Roman" pitchFamily="18" charset="0"/>
              </a:rPr>
              <a:t>           </a:t>
            </a:r>
            <a:r>
              <a:rPr lang="en-US" altLang="en-US" dirty="0" smtClean="0">
                <a:latin typeface="Palatino Linotype" pitchFamily="18" charset="0"/>
                <a:cs typeface="Times New Roman" pitchFamily="18" charset="0"/>
              </a:rPr>
              <a:t>Read on to learn more…….</a:t>
            </a:r>
            <a:endParaRPr lang="en-US" altLang="en-US" dirty="0">
              <a:latin typeface="Palatino Linotype"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69</a:t>
            </a:fld>
            <a:endParaRPr lang="en-US" dirty="0"/>
          </a:p>
        </p:txBody>
      </p:sp>
      <p:pic>
        <p:nvPicPr>
          <p:cNvPr id="7" name="Picture 6" descr="https://tse1.mm.bing.net/th?&amp;id=JN.wtO7EXG1valYh6SLOSa8N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581400"/>
            <a:ext cx="1310640" cy="1123950"/>
          </a:xfrm>
          <a:prstGeom prst="rect">
            <a:avLst/>
          </a:prstGeom>
          <a:noFill/>
          <a:ln>
            <a:noFill/>
          </a:ln>
        </p:spPr>
      </p:pic>
    </p:spTree>
    <p:extLst>
      <p:ext uri="{BB962C8B-B14F-4D97-AF65-F5344CB8AC3E}">
        <p14:creationId xmlns:p14="http://schemas.microsoft.com/office/powerpoint/2010/main" val="1596442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124200" y="762000"/>
            <a:ext cx="3429000" cy="838200"/>
          </a:xfrm>
        </p:spPr>
        <p:txBody>
          <a:bodyPr>
            <a:noAutofit/>
          </a:bodyPr>
          <a:lstStyle/>
          <a:p>
            <a:pPr eaLnBrk="1" hangingPunct="1">
              <a:defRPr/>
            </a:pPr>
            <a:r>
              <a:rPr lang="en-US" altLang="en-US" sz="3600" dirty="0" smtClean="0">
                <a:solidFill>
                  <a:srgbClr val="FF0000"/>
                </a:solidFill>
                <a:effectLst/>
                <a:cs typeface="Times New Roman" pitchFamily="18" charset="0"/>
              </a:rPr>
              <a:t>Security Rule</a:t>
            </a:r>
            <a:endParaRPr lang="en-US" altLang="en-US" sz="3600" dirty="0">
              <a:solidFill>
                <a:srgbClr val="FF0000"/>
              </a:solidFill>
              <a:effectLst/>
              <a:cs typeface="Times New Roman" pitchFamily="18" charset="0"/>
            </a:endParaRPr>
          </a:p>
        </p:txBody>
      </p:sp>
      <p:sp>
        <p:nvSpPr>
          <p:cNvPr id="36867" name="Rectangle 3"/>
          <p:cNvSpPr>
            <a:spLocks noGrp="1" noChangeArrowheads="1"/>
          </p:cNvSpPr>
          <p:nvPr>
            <p:ph type="body" sz="half" idx="1"/>
          </p:nvPr>
        </p:nvSpPr>
        <p:spPr>
          <a:xfrm>
            <a:off x="1524000" y="1752601"/>
            <a:ext cx="7086600" cy="1752600"/>
          </a:xfrm>
          <a:ln>
            <a:solidFill>
              <a:schemeClr val="accent6">
                <a:lumMod val="60000"/>
                <a:lumOff val="40000"/>
              </a:schemeClr>
            </a:solidFill>
          </a:ln>
        </p:spPr>
        <p:txBody>
          <a:bodyPr>
            <a:normAutofit fontScale="92500" lnSpcReduction="20000"/>
          </a:bodyPr>
          <a:lstStyle/>
          <a:p>
            <a:pPr eaLnBrk="1" hangingPunct="1">
              <a:lnSpc>
                <a:spcPct val="90000"/>
              </a:lnSpc>
            </a:pPr>
            <a:r>
              <a:rPr lang="en-US" altLang="en-US" sz="1800" dirty="0" smtClean="0">
                <a:latin typeface="+mn-lt"/>
                <a:cs typeface="Times New Roman" pitchFamily="18" charset="0"/>
              </a:rPr>
              <a:t>Security (IT) regulations went into effect </a:t>
            </a:r>
            <a:r>
              <a:rPr lang="en-US" altLang="en-US" sz="1800" b="1" dirty="0" smtClean="0">
                <a:solidFill>
                  <a:srgbClr val="FF0000"/>
                </a:solidFill>
                <a:latin typeface="+mn-lt"/>
                <a:cs typeface="Times New Roman" pitchFamily="18" charset="0"/>
              </a:rPr>
              <a:t>April 21, 2005.</a:t>
            </a:r>
          </a:p>
          <a:p>
            <a:pPr eaLnBrk="1" hangingPunct="1">
              <a:lnSpc>
                <a:spcPct val="90000"/>
              </a:lnSpc>
            </a:pPr>
            <a:r>
              <a:rPr lang="en-US" altLang="en-US" sz="1800" dirty="0" smtClean="0">
                <a:latin typeface="+mn-lt"/>
                <a:cs typeface="Times New Roman" pitchFamily="18" charset="0"/>
              </a:rPr>
              <a:t>Security means controlling:</a:t>
            </a:r>
          </a:p>
          <a:p>
            <a:pPr lvl="1" eaLnBrk="1" hangingPunct="1">
              <a:lnSpc>
                <a:spcPct val="90000"/>
              </a:lnSpc>
            </a:pPr>
            <a:r>
              <a:rPr lang="en-US" altLang="en-US" sz="1800" dirty="0" smtClean="0">
                <a:solidFill>
                  <a:srgbClr val="FF0000"/>
                </a:solidFill>
                <a:latin typeface="+mn-lt"/>
                <a:cs typeface="Times New Roman" pitchFamily="18" charset="0"/>
              </a:rPr>
              <a:t>C</a:t>
            </a:r>
            <a:r>
              <a:rPr lang="en-US" altLang="en-US" sz="1800" b="1" dirty="0" smtClean="0">
                <a:solidFill>
                  <a:srgbClr val="FF0000"/>
                </a:solidFill>
                <a:latin typeface="+mn-lt"/>
                <a:cs typeface="Times New Roman" pitchFamily="18" charset="0"/>
              </a:rPr>
              <a:t>onfidentiality</a:t>
            </a:r>
            <a:r>
              <a:rPr lang="en-US" altLang="en-US" sz="1800" dirty="0" smtClean="0">
                <a:latin typeface="+mn-lt"/>
                <a:cs typeface="Times New Roman" pitchFamily="18" charset="0"/>
              </a:rPr>
              <a:t> of electronic protected health information (ePHI).</a:t>
            </a:r>
          </a:p>
          <a:p>
            <a:pPr lvl="1" eaLnBrk="1" hangingPunct="1">
              <a:lnSpc>
                <a:spcPct val="90000"/>
              </a:lnSpc>
            </a:pPr>
            <a:r>
              <a:rPr lang="en-US" altLang="en-US" sz="1800" b="1" dirty="0" smtClean="0">
                <a:solidFill>
                  <a:srgbClr val="FF0000"/>
                </a:solidFill>
                <a:latin typeface="+mn-lt"/>
                <a:cs typeface="Times New Roman" pitchFamily="18" charset="0"/>
              </a:rPr>
              <a:t>Storage</a:t>
            </a:r>
            <a:r>
              <a:rPr lang="en-US" altLang="en-US" sz="1800" dirty="0" smtClean="0">
                <a:latin typeface="+mn-lt"/>
                <a:cs typeface="Times New Roman" pitchFamily="18" charset="0"/>
              </a:rPr>
              <a:t> of electronic protected health information (</a:t>
            </a:r>
            <a:r>
              <a:rPr lang="en-US" altLang="en-US" sz="1800" dirty="0" err="1" smtClean="0">
                <a:latin typeface="+mn-lt"/>
                <a:cs typeface="Times New Roman" pitchFamily="18" charset="0"/>
              </a:rPr>
              <a:t>ePHI</a:t>
            </a:r>
            <a:r>
              <a:rPr lang="en-US" altLang="en-US" sz="1800" dirty="0" smtClean="0">
                <a:latin typeface="+mn-lt"/>
                <a:cs typeface="Times New Roman" pitchFamily="18" charset="0"/>
              </a:rPr>
              <a:t>) or how patient data is stored</a:t>
            </a:r>
            <a:endParaRPr lang="en-US" altLang="en-US" sz="1800" dirty="0" smtClean="0">
              <a:solidFill>
                <a:srgbClr val="FF0000"/>
              </a:solidFill>
              <a:latin typeface="+mn-lt"/>
              <a:cs typeface="Times New Roman" pitchFamily="18" charset="0"/>
            </a:endParaRPr>
          </a:p>
          <a:p>
            <a:pPr lvl="1" eaLnBrk="1" hangingPunct="1">
              <a:lnSpc>
                <a:spcPct val="90000"/>
              </a:lnSpc>
            </a:pPr>
            <a:r>
              <a:rPr lang="en-US" altLang="en-US" sz="1800" b="1" dirty="0" smtClean="0">
                <a:solidFill>
                  <a:srgbClr val="FF0000"/>
                </a:solidFill>
                <a:latin typeface="+mn-lt"/>
                <a:cs typeface="Times New Roman" pitchFamily="18" charset="0"/>
              </a:rPr>
              <a:t>Access </a:t>
            </a:r>
            <a:r>
              <a:rPr lang="en-US" altLang="en-US" sz="1800" dirty="0" smtClean="0">
                <a:latin typeface="+mn-lt"/>
                <a:cs typeface="Times New Roman" pitchFamily="18" charset="0"/>
              </a:rPr>
              <a:t>into electronic information or how patient data is electronically accessed.</a:t>
            </a:r>
            <a:endParaRPr lang="en-US" altLang="en-US" sz="1800" b="1" dirty="0" smtClean="0">
              <a:latin typeface="+mn-lt"/>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a:t>
            </a:fld>
            <a:endParaRPr lang="en-US" altLang="en-US" dirty="0"/>
          </a:p>
        </p:txBody>
      </p:sp>
      <p:pic>
        <p:nvPicPr>
          <p:cNvPr id="7" name="Picture 6" descr="https://tse1.mm.bing.net/th?&amp;id=JN.T7v34j9o2//fWhjYCJeLo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962400"/>
            <a:ext cx="2057400" cy="1752600"/>
          </a:xfrm>
          <a:prstGeom prst="rect">
            <a:avLst/>
          </a:prstGeom>
          <a:noFill/>
          <a:ln>
            <a:noFill/>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304800" y="457200"/>
            <a:ext cx="8686800" cy="12954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Permitted </a:t>
            </a:r>
            <a:r>
              <a:rPr lang="en-US" altLang="en-US" sz="2400" dirty="0">
                <a:solidFill>
                  <a:schemeClr val="tx1"/>
                </a:solidFill>
                <a:effectLst/>
                <a:latin typeface="Palatino Linotype" pitchFamily="18" charset="0"/>
                <a:cs typeface="Times New Roman" pitchFamily="18" charset="0"/>
              </a:rPr>
              <a:t>Uses and Disclosures of PHI </a:t>
            </a:r>
            <a:r>
              <a:rPr lang="en-US" altLang="en-US" sz="2400" dirty="0" smtClean="0">
                <a:solidFill>
                  <a:schemeClr val="tx1"/>
                </a:solidFill>
                <a:effectLst/>
                <a:latin typeface="Palatino Linotype" pitchFamily="18" charset="0"/>
                <a:cs typeface="Times New Roman" pitchFamily="18" charset="0"/>
              </a:rPr>
              <a:t>Without Authorization</a:t>
            </a:r>
            <a:endParaRPr lang="en-US" altLang="en-US" sz="2400" dirty="0">
              <a:solidFill>
                <a:schemeClr val="tx1"/>
              </a:solidFill>
              <a:effectLst/>
              <a:latin typeface="Palatino Linotype" pitchFamily="18" charset="0"/>
              <a:cs typeface="Times New Roman" pitchFamily="18" charset="0"/>
            </a:endParaRPr>
          </a:p>
        </p:txBody>
      </p:sp>
      <p:sp>
        <p:nvSpPr>
          <p:cNvPr id="462851" name="Rectangle 3"/>
          <p:cNvSpPr>
            <a:spLocks noGrp="1" noChangeArrowheads="1"/>
          </p:cNvSpPr>
          <p:nvPr>
            <p:ph type="body" sz="half" idx="1"/>
          </p:nvPr>
        </p:nvSpPr>
        <p:spPr>
          <a:xfrm>
            <a:off x="228600" y="1981200"/>
            <a:ext cx="8534400" cy="2286000"/>
          </a:xfrm>
        </p:spPr>
        <p:txBody>
          <a:bodyPr>
            <a:normAutofit lnSpcReduction="10000"/>
          </a:bodyPr>
          <a:lstStyle/>
          <a:p>
            <a:pPr>
              <a:lnSpc>
                <a:spcPct val="80000"/>
              </a:lnSpc>
            </a:pPr>
            <a:r>
              <a:rPr lang="en-US" altLang="en-US" sz="2000" dirty="0">
                <a:latin typeface="Palatino Linotype" pitchFamily="18" charset="0"/>
                <a:cs typeface="Times New Roman" pitchFamily="18" charset="0"/>
              </a:rPr>
              <a:t>Uses and disclosures of PHI for (</a:t>
            </a:r>
            <a:r>
              <a:rPr lang="en-US" altLang="en-US" sz="2000" b="1" u="sng" dirty="0">
                <a:latin typeface="Palatino Linotype" pitchFamily="18" charset="0"/>
                <a:cs typeface="Times New Roman" pitchFamily="18" charset="0"/>
              </a:rPr>
              <a:t>TPO</a:t>
            </a:r>
            <a:r>
              <a:rPr lang="en-US" altLang="en-US" sz="2000" dirty="0">
                <a:latin typeface="Palatino Linotype" pitchFamily="18" charset="0"/>
                <a:cs typeface="Times New Roman" pitchFamily="18" charset="0"/>
              </a:rPr>
              <a:t>):</a:t>
            </a:r>
          </a:p>
          <a:p>
            <a:pPr lvl="1">
              <a:lnSpc>
                <a:spcPct val="80000"/>
              </a:lnSpc>
            </a:pPr>
            <a:r>
              <a:rPr lang="en-US" altLang="en-US" sz="2000" dirty="0">
                <a:latin typeface="Palatino Linotype" pitchFamily="18" charset="0"/>
                <a:cs typeface="Times New Roman" pitchFamily="18" charset="0"/>
              </a:rPr>
              <a:t>Treatment</a:t>
            </a:r>
          </a:p>
          <a:p>
            <a:pPr lvl="1">
              <a:lnSpc>
                <a:spcPct val="80000"/>
              </a:lnSpc>
            </a:pPr>
            <a:r>
              <a:rPr lang="en-US" altLang="en-US" sz="2000" dirty="0">
                <a:latin typeface="Palatino Linotype" pitchFamily="18" charset="0"/>
                <a:cs typeface="Times New Roman" pitchFamily="18" charset="0"/>
              </a:rPr>
              <a:t>Payment</a:t>
            </a:r>
          </a:p>
          <a:p>
            <a:pPr lvl="1">
              <a:lnSpc>
                <a:spcPct val="80000"/>
              </a:lnSpc>
            </a:pPr>
            <a:r>
              <a:rPr lang="en-US" altLang="en-US" sz="2000" dirty="0">
                <a:latin typeface="Palatino Linotype" pitchFamily="18" charset="0"/>
                <a:cs typeface="Times New Roman" pitchFamily="18" charset="0"/>
              </a:rPr>
              <a:t>Health Care Operations</a:t>
            </a:r>
          </a:p>
          <a:p>
            <a:pPr>
              <a:lnSpc>
                <a:spcPct val="80000"/>
              </a:lnSpc>
            </a:pPr>
            <a:r>
              <a:rPr lang="en-US" altLang="en-US" sz="2000" dirty="0" smtClean="0">
                <a:latin typeface="Palatino Linotype" pitchFamily="18" charset="0"/>
                <a:cs typeface="Times New Roman" pitchFamily="18" charset="0"/>
              </a:rPr>
              <a:t>Disclosures required or permitted by </a:t>
            </a:r>
            <a:r>
              <a:rPr lang="en-US" altLang="en-US" sz="2000" dirty="0">
                <a:latin typeface="Palatino Linotype" pitchFamily="18" charset="0"/>
                <a:cs typeface="Times New Roman" pitchFamily="18" charset="0"/>
              </a:rPr>
              <a:t>law.</a:t>
            </a:r>
          </a:p>
          <a:p>
            <a:pPr>
              <a:lnSpc>
                <a:spcPct val="80000"/>
              </a:lnSpc>
            </a:pPr>
            <a:r>
              <a:rPr lang="en-US" altLang="en-US" sz="2000" dirty="0">
                <a:latin typeface="Palatino Linotype" pitchFamily="18" charset="0"/>
                <a:cs typeface="Times New Roman" pitchFamily="18" charset="0"/>
              </a:rPr>
              <a:t>If use of the information does not fall under one of these categories you must have the patient’s signed authorization (written permission) before sharing that information with anyone.</a:t>
            </a:r>
          </a:p>
          <a:p>
            <a:pPr lvl="1">
              <a:lnSpc>
                <a:spcPct val="80000"/>
              </a:lnSpc>
            </a:pPr>
            <a:endParaRPr lang="en-US" altLang="en-US" sz="2600"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70</a:t>
            </a:fld>
            <a:endParaRPr lang="en-US" altLang="en-US" dirty="0"/>
          </a:p>
        </p:txBody>
      </p:sp>
      <p:pic>
        <p:nvPicPr>
          <p:cNvPr id="5122" name="Picture 2" descr="https://tse1.mm.bing.net/th?&amp;id=JN.cP10O7JCliMBY%2bkyVrAjH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5173"/>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sz="quarter"/>
          </p:nvPr>
        </p:nvSpPr>
        <p:spPr>
          <a:xfrm>
            <a:off x="990600" y="381000"/>
            <a:ext cx="6400800" cy="12192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When Authorization Is and Is Not Required</a:t>
            </a:r>
            <a:endParaRPr lang="en-US" altLang="en-US" sz="2400" dirty="0">
              <a:solidFill>
                <a:schemeClr val="tx1"/>
              </a:solidFill>
              <a:effectLst/>
              <a:latin typeface="Palatino Linotype" pitchFamily="18" charset="0"/>
              <a:cs typeface="Times New Roman" pitchFamily="18" charset="0"/>
            </a:endParaRPr>
          </a:p>
        </p:txBody>
      </p:sp>
      <p:sp>
        <p:nvSpPr>
          <p:cNvPr id="11" name="TextBox 10"/>
          <p:cNvSpPr txBox="1"/>
          <p:nvPr/>
        </p:nvSpPr>
        <p:spPr>
          <a:xfrm>
            <a:off x="304800" y="1752600"/>
            <a:ext cx="8229600" cy="2246769"/>
          </a:xfrm>
          <a:prstGeom prst="rect">
            <a:avLst/>
          </a:prstGeom>
          <a:noFill/>
          <a:ln>
            <a:solidFill>
              <a:srgbClr val="C00000"/>
            </a:solidFill>
          </a:ln>
        </p:spPr>
        <p:txBody>
          <a:bodyPr wrap="square" rtlCol="0">
            <a:spAutoFit/>
          </a:bodyPr>
          <a:lstStyle/>
          <a:p>
            <a:pPr algn="ctr"/>
            <a:r>
              <a:rPr lang="en-US" sz="2400" b="1" dirty="0" smtClean="0">
                <a:latin typeface="Palatino Linotype" pitchFamily="18" charset="0"/>
              </a:rPr>
              <a:t>When Authorization </a:t>
            </a:r>
            <a:r>
              <a:rPr lang="en-US" sz="2400" b="1" u="sng" dirty="0" smtClean="0">
                <a:latin typeface="Palatino Linotype" pitchFamily="18" charset="0"/>
              </a:rPr>
              <a:t>IS</a:t>
            </a:r>
            <a:r>
              <a:rPr lang="en-US" sz="2400" b="1" dirty="0" smtClean="0">
                <a:latin typeface="Palatino Linotype" pitchFamily="18" charset="0"/>
              </a:rPr>
              <a:t> Required:</a:t>
            </a:r>
          </a:p>
          <a:p>
            <a:endParaRPr lang="en-US" dirty="0" smtClean="0">
              <a:latin typeface="Palatino Linotype" pitchFamily="18" charset="0"/>
            </a:endParaRPr>
          </a:p>
          <a:p>
            <a:pPr marL="800100" lvl="1" indent="-342900">
              <a:buFont typeface="Arial" pitchFamily="34" charset="0"/>
              <a:buChar char="•"/>
            </a:pPr>
            <a:r>
              <a:rPr lang="en-US" sz="2000" dirty="0" smtClean="0">
                <a:latin typeface="Palatino Linotype" pitchFamily="18" charset="0"/>
              </a:rPr>
              <a:t>Use or disclosure of psychotherapy notes</a:t>
            </a:r>
          </a:p>
          <a:p>
            <a:pPr marL="800100" lvl="1" indent="-342900">
              <a:buFont typeface="Arial" pitchFamily="34" charset="0"/>
              <a:buChar char="•"/>
            </a:pPr>
            <a:r>
              <a:rPr lang="en-US" sz="2000" dirty="0" smtClean="0">
                <a:latin typeface="Palatino Linotype" pitchFamily="18" charset="0"/>
              </a:rPr>
              <a:t>Except in limited circumstances, use and disclosure of PHI for marketing purposes</a:t>
            </a:r>
          </a:p>
          <a:p>
            <a:pPr marL="800100" lvl="1" indent="-342900">
              <a:buFont typeface="Arial" pitchFamily="34" charset="0"/>
              <a:buChar char="•"/>
            </a:pPr>
            <a:r>
              <a:rPr lang="en-US" sz="2000" dirty="0" smtClean="0">
                <a:latin typeface="Palatino Linotype" pitchFamily="18" charset="0"/>
              </a:rPr>
              <a:t>When selling PHI</a:t>
            </a:r>
          </a:p>
          <a:p>
            <a:endParaRPr lang="en-US" dirty="0">
              <a:latin typeface="Palatino Linotype" pitchFamily="18" charset="0"/>
            </a:endParaRPr>
          </a:p>
        </p:txBody>
      </p:sp>
      <p:sp>
        <p:nvSpPr>
          <p:cNvPr id="14" name="TextBox 13"/>
          <p:cNvSpPr txBox="1"/>
          <p:nvPr/>
        </p:nvSpPr>
        <p:spPr>
          <a:xfrm>
            <a:off x="304800" y="4200525"/>
            <a:ext cx="8229600" cy="1661993"/>
          </a:xfrm>
          <a:prstGeom prst="rect">
            <a:avLst/>
          </a:prstGeom>
          <a:noFill/>
          <a:ln>
            <a:solidFill>
              <a:srgbClr val="C00000"/>
            </a:solidFill>
          </a:ln>
        </p:spPr>
        <p:txBody>
          <a:bodyPr wrap="square" rtlCol="0">
            <a:spAutoFit/>
          </a:bodyPr>
          <a:lstStyle/>
          <a:p>
            <a:pPr algn="ctr"/>
            <a:r>
              <a:rPr lang="en-US" sz="2400" b="1" dirty="0" smtClean="0"/>
              <a:t>When Authorization </a:t>
            </a:r>
            <a:r>
              <a:rPr lang="en-US" sz="2400" b="1" u="sng" dirty="0" smtClean="0"/>
              <a:t>IS NOT</a:t>
            </a:r>
            <a:r>
              <a:rPr lang="en-US" sz="2400" b="1" dirty="0" smtClean="0"/>
              <a:t> Required:</a:t>
            </a:r>
          </a:p>
          <a:p>
            <a:endParaRPr lang="en-US" dirty="0" smtClean="0"/>
          </a:p>
          <a:p>
            <a:pPr marL="800100" lvl="1" indent="-342900">
              <a:buFont typeface="Arial" pitchFamily="34" charset="0"/>
              <a:buChar char="•"/>
            </a:pPr>
            <a:r>
              <a:rPr lang="en-US" sz="2000" dirty="0" smtClean="0"/>
              <a:t>Disclosures to the individual</a:t>
            </a:r>
          </a:p>
          <a:p>
            <a:pPr marL="800100" lvl="1" indent="-342900">
              <a:buFont typeface="Arial" pitchFamily="34" charset="0"/>
              <a:buChar char="•"/>
            </a:pPr>
            <a:r>
              <a:rPr lang="en-US" sz="2000" dirty="0" smtClean="0"/>
              <a:t>Uses and disclosures for treatment by your physician</a:t>
            </a:r>
          </a:p>
          <a:p>
            <a:pPr marL="800100" lvl="1" indent="-342900">
              <a:buFont typeface="Arial" pitchFamily="34" charset="0"/>
              <a:buChar char="•"/>
            </a:pPr>
            <a:r>
              <a:rPr lang="en-US" sz="2000" dirty="0" smtClean="0"/>
              <a:t>Uses and disclosures for quality assurance activities</a:t>
            </a:r>
            <a:endParaRPr lang="en-US" sz="2000" dirty="0"/>
          </a:p>
        </p:txBody>
      </p:sp>
      <p:sp>
        <p:nvSpPr>
          <p:cNvPr id="4" name="Slide Number Placeholder 3"/>
          <p:cNvSpPr>
            <a:spLocks noGrp="1"/>
          </p:cNvSpPr>
          <p:nvPr>
            <p:ph type="sldNum" sz="quarter" idx="12"/>
          </p:nvPr>
        </p:nvSpPr>
        <p:spPr/>
        <p:txBody>
          <a:bodyPr/>
          <a:lstStyle/>
          <a:p>
            <a:fld id="{CC3ED1BA-FC74-4D90-9C84-5EA80032FEF2}" type="slidenum">
              <a:rPr lang="en-US" altLang="en-US" smtClean="0"/>
              <a:pPr/>
              <a:t>71</a:t>
            </a:fld>
            <a:endParaRPr lang="en-US" altLang="en-US" dirty="0"/>
          </a:p>
        </p:txBody>
      </p:sp>
      <p:pic>
        <p:nvPicPr>
          <p:cNvPr id="8" name="Picture 7"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1066800"/>
            <a:ext cx="965835" cy="457835"/>
          </a:xfrm>
          <a:prstGeom prst="rect">
            <a:avLst/>
          </a:prstGeom>
          <a:noFill/>
          <a:ln>
            <a:noFill/>
          </a:ln>
        </p:spPr>
      </p:pic>
      <p:pic>
        <p:nvPicPr>
          <p:cNvPr id="9" name="Picture 8"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047749"/>
            <a:ext cx="965835" cy="457835"/>
          </a:xfrm>
          <a:prstGeom prst="rect">
            <a:avLst/>
          </a:prstGeom>
          <a:noFill/>
          <a:ln>
            <a:noFill/>
          </a:ln>
        </p:spPr>
      </p:pic>
    </p:spTree>
    <p:extLst>
      <p:ext uri="{BB962C8B-B14F-4D97-AF65-F5344CB8AC3E}">
        <p14:creationId xmlns:p14="http://schemas.microsoft.com/office/powerpoint/2010/main" val="3351361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143000" y="304801"/>
            <a:ext cx="7772400" cy="1219199"/>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Identity </a:t>
            </a:r>
            <a:r>
              <a:rPr lang="en-US" altLang="en-US" sz="2400" dirty="0">
                <a:solidFill>
                  <a:schemeClr val="tx1"/>
                </a:solidFill>
                <a:effectLst/>
                <a:latin typeface="Palatino Linotype" pitchFamily="18" charset="0"/>
                <a:cs typeface="Times New Roman" pitchFamily="18" charset="0"/>
              </a:rPr>
              <a:t>Verification</a:t>
            </a:r>
          </a:p>
        </p:txBody>
      </p:sp>
      <p:sp>
        <p:nvSpPr>
          <p:cNvPr id="468995" name="Rectangle 3"/>
          <p:cNvSpPr>
            <a:spLocks noGrp="1" noChangeArrowheads="1"/>
          </p:cNvSpPr>
          <p:nvPr>
            <p:ph type="body" sz="half" idx="1"/>
          </p:nvPr>
        </p:nvSpPr>
        <p:spPr>
          <a:xfrm>
            <a:off x="381000" y="1524000"/>
            <a:ext cx="8382000" cy="4648200"/>
          </a:xfrm>
        </p:spPr>
        <p:txBody>
          <a:bodyPr/>
          <a:lstStyle/>
          <a:p>
            <a:pPr marL="517525" indent="-517525">
              <a:lnSpc>
                <a:spcPct val="90000"/>
              </a:lnSpc>
            </a:pPr>
            <a:r>
              <a:rPr lang="en-US" altLang="en-US" sz="2000" dirty="0">
                <a:latin typeface="Palatino Linotype" pitchFamily="18" charset="0"/>
                <a:cs typeface="Times New Roman" pitchFamily="18" charset="0"/>
              </a:rPr>
              <a:t>Prior to releasing PHI, ask the individual to provide you with enough information to identify the patient, such as:</a:t>
            </a:r>
          </a:p>
          <a:p>
            <a:pPr marL="1206500" lvl="1" indent="-517525">
              <a:lnSpc>
                <a:spcPct val="90000"/>
              </a:lnSpc>
            </a:pPr>
            <a:r>
              <a:rPr lang="en-US" altLang="en-US" sz="2000" dirty="0">
                <a:latin typeface="Palatino Linotype" pitchFamily="18" charset="0"/>
                <a:cs typeface="Times New Roman" pitchFamily="18" charset="0"/>
              </a:rPr>
              <a:t>Name</a:t>
            </a:r>
          </a:p>
          <a:p>
            <a:pPr marL="1206500" lvl="1" indent="-517525">
              <a:lnSpc>
                <a:spcPct val="90000"/>
              </a:lnSpc>
            </a:pPr>
            <a:r>
              <a:rPr lang="en-US" altLang="en-US" sz="2000" dirty="0">
                <a:latin typeface="Palatino Linotype" pitchFamily="18" charset="0"/>
                <a:cs typeface="Times New Roman" pitchFamily="18" charset="0"/>
              </a:rPr>
              <a:t>Date of Birth</a:t>
            </a:r>
          </a:p>
          <a:p>
            <a:pPr marL="1206500" lvl="1" indent="-517525">
              <a:lnSpc>
                <a:spcPct val="90000"/>
              </a:lnSpc>
            </a:pPr>
            <a:r>
              <a:rPr lang="en-US" altLang="en-US" sz="2000" dirty="0">
                <a:latin typeface="Palatino Linotype" pitchFamily="18" charset="0"/>
                <a:cs typeface="Times New Roman" pitchFamily="18" charset="0"/>
              </a:rPr>
              <a:t>Address</a:t>
            </a:r>
          </a:p>
          <a:p>
            <a:pPr marL="1206500" lvl="1" indent="-517525">
              <a:lnSpc>
                <a:spcPct val="90000"/>
              </a:lnSpc>
            </a:pPr>
            <a:r>
              <a:rPr lang="en-US" altLang="en-US" sz="2000" dirty="0">
                <a:latin typeface="Palatino Linotype" pitchFamily="18" charset="0"/>
                <a:cs typeface="Times New Roman" pitchFamily="18" charset="0"/>
              </a:rPr>
              <a:t>Other identifiers: </a:t>
            </a:r>
            <a:r>
              <a:rPr lang="en-US" altLang="en-US" sz="1800" dirty="0">
                <a:effectLst/>
                <a:latin typeface="Palatino Linotype" pitchFamily="18" charset="0"/>
                <a:cs typeface="Times New Roman" pitchFamily="18" charset="0"/>
              </a:rPr>
              <a:t>Social security number, mother’s maiden name</a:t>
            </a:r>
            <a:endParaRPr lang="en-US" altLang="en-US" sz="2000" dirty="0">
              <a:latin typeface="Palatino Linotype" pitchFamily="18" charset="0"/>
              <a:cs typeface="Times New Roman" pitchFamily="18" charset="0"/>
            </a:endParaRPr>
          </a:p>
          <a:p>
            <a:pPr marL="517525" indent="-517525">
              <a:lnSpc>
                <a:spcPct val="90000"/>
              </a:lnSpc>
            </a:pPr>
            <a:r>
              <a:rPr lang="en-US" altLang="en-US" sz="2000" dirty="0">
                <a:latin typeface="Palatino Linotype" pitchFamily="18" charset="0"/>
                <a:cs typeface="Times New Roman" pitchFamily="18" charset="0"/>
              </a:rPr>
              <a:t>Identify someone other than the patient by requesting </a:t>
            </a:r>
            <a:r>
              <a:rPr lang="en-US" altLang="en-US" sz="2000" dirty="0" smtClean="0">
                <a:latin typeface="Palatino Linotype" pitchFamily="18" charset="0"/>
                <a:cs typeface="Times New Roman" pitchFamily="18" charset="0"/>
              </a:rPr>
              <a:t>he or she</a:t>
            </a:r>
            <a:r>
              <a:rPr lang="en-US" altLang="en-US" sz="2000" dirty="0" smtClean="0">
                <a:solidFill>
                  <a:srgbClr val="16CDE6"/>
                </a:solidFill>
                <a:effectLst>
                  <a:outerShdw blurRad="38100" dist="38100" dir="2700000" algn="tl">
                    <a:srgbClr val="000000"/>
                  </a:outerShdw>
                </a:effectLst>
                <a:latin typeface="Palatino Linotype" pitchFamily="18" charset="0"/>
                <a:cs typeface="Times New Roman" pitchFamily="18" charset="0"/>
              </a:rPr>
              <a:t> </a:t>
            </a:r>
            <a:r>
              <a:rPr lang="en-US" altLang="en-US" sz="2000" dirty="0">
                <a:latin typeface="Palatino Linotype" pitchFamily="18" charset="0"/>
                <a:cs typeface="Times New Roman" pitchFamily="18" charset="0"/>
              </a:rPr>
              <a:t>provide you with all the above information, as well as his </a:t>
            </a:r>
            <a:r>
              <a:rPr lang="en-US" altLang="en-US" sz="2000" dirty="0" smtClean="0">
                <a:latin typeface="Palatino Linotype" pitchFamily="18" charset="0"/>
                <a:cs typeface="Times New Roman" pitchFamily="18" charset="0"/>
              </a:rPr>
              <a:t>or her relationship </a:t>
            </a:r>
            <a:r>
              <a:rPr lang="en-US" altLang="en-US" sz="2000" dirty="0">
                <a:latin typeface="Palatino Linotype" pitchFamily="18" charset="0"/>
                <a:cs typeface="Times New Roman" pitchFamily="18" charset="0"/>
              </a:rPr>
              <a:t>to the patient.</a:t>
            </a:r>
          </a:p>
          <a:p>
            <a:pPr marL="1206500" lvl="1" indent="-517525">
              <a:lnSpc>
                <a:spcPct val="90000"/>
              </a:lnSpc>
            </a:pPr>
            <a:r>
              <a:rPr lang="en-US" altLang="en-US" sz="1800" dirty="0">
                <a:effectLst/>
                <a:latin typeface="Palatino Linotype" pitchFamily="18" charset="0"/>
                <a:cs typeface="Times New Roman" pitchFamily="18" charset="0"/>
              </a:rPr>
              <a:t>Check a physical signature against a known one on file</a:t>
            </a:r>
          </a:p>
          <a:p>
            <a:pPr marL="1206500" lvl="1" indent="-517525">
              <a:lnSpc>
                <a:spcPct val="90000"/>
              </a:lnSpc>
            </a:pPr>
            <a:r>
              <a:rPr lang="en-US" altLang="en-US" sz="1800" dirty="0">
                <a:effectLst/>
                <a:latin typeface="Palatino Linotype" pitchFamily="18" charset="0"/>
                <a:cs typeface="Times New Roman" pitchFamily="18" charset="0"/>
              </a:rPr>
              <a:t>Make a call-back to a known </a:t>
            </a:r>
            <a:r>
              <a:rPr lang="en-US" altLang="en-US" sz="1800" dirty="0" smtClean="0">
                <a:effectLst/>
                <a:latin typeface="Palatino Linotype" pitchFamily="18" charset="0"/>
                <a:cs typeface="Times New Roman" pitchFamily="18" charset="0"/>
              </a:rPr>
              <a:t>number</a:t>
            </a:r>
            <a:endParaRPr lang="en-US" altLang="en-US" sz="1800" dirty="0">
              <a:effectLst/>
              <a:latin typeface="Palatino Linotype" pitchFamily="18" charset="0"/>
              <a:cs typeface="Times New Roman" pitchFamily="18" charset="0"/>
            </a:endParaRPr>
          </a:p>
          <a:p>
            <a:pPr marL="1206500" lvl="1" indent="-517525">
              <a:lnSpc>
                <a:spcPct val="90000"/>
              </a:lnSpc>
            </a:pPr>
            <a:r>
              <a:rPr lang="en-US" altLang="en-US" sz="1800" dirty="0">
                <a:effectLst/>
                <a:latin typeface="Palatino Linotype" pitchFamily="18" charset="0"/>
                <a:cs typeface="Times New Roman" pitchFamily="18" charset="0"/>
              </a:rPr>
              <a:t>Ask for a photo ID</a:t>
            </a:r>
          </a:p>
          <a:p>
            <a:pPr marL="1206500" lvl="1" indent="-517525">
              <a:lnSpc>
                <a:spcPct val="90000"/>
              </a:lnSpc>
            </a:pPr>
            <a:r>
              <a:rPr lang="en-US" altLang="en-US" sz="1800" dirty="0">
                <a:effectLst/>
                <a:latin typeface="Palatino Linotype" pitchFamily="18" charset="0"/>
                <a:cs typeface="Times New Roman" pitchFamily="18" charset="0"/>
              </a:rPr>
              <a:t>Ask for a business card</a:t>
            </a:r>
          </a:p>
          <a:p>
            <a:pPr marL="517525" indent="-517525">
              <a:lnSpc>
                <a:spcPct val="90000"/>
              </a:lnSpc>
            </a:pPr>
            <a:r>
              <a:rPr lang="en-US" altLang="en-US" sz="2000" dirty="0">
                <a:latin typeface="Palatino Linotype" pitchFamily="18" charset="0"/>
                <a:cs typeface="Times New Roman" pitchFamily="18" charset="0"/>
              </a:rPr>
              <a:t>Provide only the minimum necessary to safeguard </a:t>
            </a:r>
            <a:r>
              <a:rPr lang="en-US" altLang="en-US" sz="2000" dirty="0" smtClean="0">
                <a:latin typeface="Palatino Linotype" pitchFamily="18" charset="0"/>
                <a:cs typeface="Times New Roman" pitchFamily="18" charset="0"/>
              </a:rPr>
              <a:t>PHI.</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72</a:t>
            </a:fld>
            <a:endParaRPr lang="en-US" altLang="en-US" dirty="0"/>
          </a:p>
        </p:txBody>
      </p:sp>
      <p:pic>
        <p:nvPicPr>
          <p:cNvPr id="7" name="Picture 6" descr="https://tse1.mm.bing.net/th?&amp;id=JN.rqJs7UuzLZwPTlBgFRIdog&amp;w=301&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4724400"/>
            <a:ext cx="1295400" cy="762000"/>
          </a:xfrm>
          <a:prstGeom prst="rect">
            <a:avLst/>
          </a:prstGeom>
          <a:noFill/>
          <a:ln>
            <a:noFill/>
          </a:ln>
        </p:spPr>
      </p:pic>
    </p:spTree>
    <p:extLst>
      <p:ext uri="{BB962C8B-B14F-4D97-AF65-F5344CB8AC3E}">
        <p14:creationId xmlns:p14="http://schemas.microsoft.com/office/powerpoint/2010/main" val="220246573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3" name="Rectangle 3"/>
          <p:cNvSpPr>
            <a:spLocks noGrp="1" noChangeArrowheads="1"/>
          </p:cNvSpPr>
          <p:nvPr>
            <p:ph type="title"/>
          </p:nvPr>
        </p:nvSpPr>
        <p:spPr>
          <a:xfrm>
            <a:off x="838200" y="228600"/>
            <a:ext cx="8077200" cy="12954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Authority </a:t>
            </a:r>
            <a:r>
              <a:rPr lang="en-US" altLang="en-US" sz="2400" dirty="0">
                <a:solidFill>
                  <a:schemeClr val="tx1"/>
                </a:solidFill>
                <a:effectLst/>
                <a:latin typeface="Palatino Linotype" pitchFamily="18" charset="0"/>
                <a:cs typeface="Times New Roman" pitchFamily="18" charset="0"/>
              </a:rPr>
              <a:t>Verification</a:t>
            </a:r>
          </a:p>
        </p:txBody>
      </p:sp>
      <p:sp>
        <p:nvSpPr>
          <p:cNvPr id="471046" name="Rectangle 6"/>
          <p:cNvSpPr>
            <a:spLocks noChangeArrowheads="1"/>
          </p:cNvSpPr>
          <p:nvPr/>
        </p:nvSpPr>
        <p:spPr bwMode="auto">
          <a:xfrm>
            <a:off x="609600" y="13716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32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tx1"/>
              </a:buClr>
              <a:buChar char="–"/>
              <a:defRPr sz="28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70000"/>
              <a:buFont typeface="Wingdings" pitchFamily="2" charset="2"/>
              <a:buChar char="n"/>
              <a:defRPr sz="24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tx1"/>
              </a:buClr>
              <a:buChar char="–"/>
              <a:defRPr sz="2000">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9pPr>
          </a:lstStyle>
          <a:p>
            <a:r>
              <a:rPr lang="en-US" altLang="en-US" sz="2400" dirty="0">
                <a:effectLst/>
                <a:latin typeface="Palatino Linotype" pitchFamily="18" charset="0"/>
                <a:cs typeface="Times New Roman" pitchFamily="18" charset="0"/>
              </a:rPr>
              <a:t>Once you know who the requestor is, be sure he or she has the right to access this </a:t>
            </a:r>
            <a:r>
              <a:rPr lang="en-US" altLang="en-US" sz="2400" dirty="0" smtClean="0">
                <a:effectLst/>
                <a:latin typeface="Palatino Linotype" pitchFamily="18" charset="0"/>
                <a:cs typeface="Times New Roman" pitchFamily="18" charset="0"/>
              </a:rPr>
              <a:t>information</a:t>
            </a:r>
            <a:endParaRPr lang="en-US" altLang="en-US" sz="2400" dirty="0">
              <a:effectLst/>
              <a:latin typeface="Palatino Linotype" pitchFamily="18" charset="0"/>
              <a:cs typeface="Times New Roman" pitchFamily="18" charset="0"/>
            </a:endParaRPr>
          </a:p>
          <a:p>
            <a:pPr eaLnBrk="1" hangingPunct="1"/>
            <a:r>
              <a:rPr lang="en-US" altLang="en-US" sz="2400" dirty="0">
                <a:effectLst/>
                <a:latin typeface="Palatino Linotype" pitchFamily="18" charset="0"/>
                <a:cs typeface="Times New Roman" pitchFamily="18" charset="0"/>
              </a:rPr>
              <a:t>Routine requests from employees you know in </a:t>
            </a:r>
            <a:r>
              <a:rPr lang="en-US" altLang="en-US" sz="2400" dirty="0" smtClean="0">
                <a:effectLst/>
                <a:latin typeface="Palatino Linotype" pitchFamily="18" charset="0"/>
                <a:cs typeface="Times New Roman" pitchFamily="18" charset="0"/>
              </a:rPr>
              <a:t>[the organization] </a:t>
            </a:r>
            <a:r>
              <a:rPr lang="en-US" altLang="en-US" sz="2400" dirty="0">
                <a:effectLst/>
                <a:latin typeface="Palatino Linotype" pitchFamily="18" charset="0"/>
                <a:cs typeface="Times New Roman" pitchFamily="18" charset="0"/>
              </a:rPr>
              <a:t>who have </a:t>
            </a:r>
            <a:r>
              <a:rPr lang="en-US" altLang="en-US" sz="2400" dirty="0" smtClean="0">
                <a:effectLst/>
                <a:latin typeface="Palatino Linotype" pitchFamily="18" charset="0"/>
                <a:cs typeface="Times New Roman" pitchFamily="18" charset="0"/>
              </a:rPr>
              <a:t>business related reason to obtain information are authorized to do so</a:t>
            </a:r>
            <a:endParaRPr lang="en-US" altLang="en-US" sz="2400" dirty="0">
              <a:effectLst/>
              <a:latin typeface="Palatino Linotype" pitchFamily="18" charset="0"/>
              <a:cs typeface="Times New Roman" pitchFamily="18" charset="0"/>
            </a:endParaRPr>
          </a:p>
          <a:p>
            <a:pPr eaLnBrk="1" hangingPunct="1"/>
            <a:r>
              <a:rPr lang="en-US" altLang="en-US" sz="2400" dirty="0">
                <a:effectLst/>
                <a:latin typeface="Palatino Linotype" pitchFamily="18" charset="0"/>
                <a:cs typeface="Times New Roman" pitchFamily="18" charset="0"/>
              </a:rPr>
              <a:t>Unusual requests from individuals you don’t know can be risky, so before sharing PHI:</a:t>
            </a:r>
          </a:p>
          <a:p>
            <a:pPr lvl="1" eaLnBrk="1" hangingPunct="1"/>
            <a:r>
              <a:rPr lang="en-US" altLang="en-US" sz="2000" dirty="0">
                <a:effectLst/>
                <a:latin typeface="Palatino Linotype" pitchFamily="18" charset="0"/>
                <a:cs typeface="Times New Roman" pitchFamily="18" charset="0"/>
              </a:rPr>
              <a:t>Ask your </a:t>
            </a:r>
            <a:r>
              <a:rPr lang="en-US" altLang="en-US" sz="2000" dirty="0" smtClean="0">
                <a:effectLst/>
                <a:latin typeface="Palatino Linotype" pitchFamily="18" charset="0"/>
                <a:cs typeface="Times New Roman" pitchFamily="18" charset="0"/>
              </a:rPr>
              <a:t>supervisor</a:t>
            </a:r>
            <a:endParaRPr lang="en-US" altLang="en-US" sz="2000" dirty="0">
              <a:effectLst/>
              <a:latin typeface="Palatino Linotype" pitchFamily="18" charset="0"/>
              <a:cs typeface="Times New Roman" pitchFamily="18" charset="0"/>
            </a:endParaRPr>
          </a:p>
          <a:p>
            <a:pPr lvl="1" eaLnBrk="1" hangingPunct="1"/>
            <a:r>
              <a:rPr lang="en-US" altLang="en-US" sz="2000" dirty="0">
                <a:effectLst/>
                <a:latin typeface="Palatino Linotype" pitchFamily="18" charset="0"/>
                <a:cs typeface="Times New Roman" pitchFamily="18" charset="0"/>
              </a:rPr>
              <a:t>And/or check </a:t>
            </a:r>
            <a:r>
              <a:rPr lang="en-US" altLang="en-US" sz="2000" dirty="0" smtClean="0">
                <a:effectLst/>
                <a:latin typeface="Palatino Linotype" pitchFamily="18" charset="0"/>
                <a:cs typeface="Times New Roman" pitchFamily="18" charset="0"/>
              </a:rPr>
              <a:t>Green Hills Direct Family Care’s HIPAA Privacy Policies and Procedures</a:t>
            </a:r>
            <a:endParaRPr lang="en-US" altLang="en-US" sz="2000" dirty="0">
              <a:solidFill>
                <a:srgbClr val="D8290C"/>
              </a:solidFill>
              <a:effectLst>
                <a:outerShdw blurRad="38100" dist="38100" dir="2700000" algn="tl">
                  <a:srgbClr val="000000"/>
                </a:outerShdw>
              </a:effectLst>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9B7845E-3DC7-4089-B204-774B7E23384C}" type="slidenum">
              <a:rPr lang="en-US" smtClean="0"/>
              <a:pPr>
                <a:defRPr/>
              </a:pPr>
              <a:t>73</a:t>
            </a:fld>
            <a:endParaRPr lang="en-US" dirty="0"/>
          </a:p>
        </p:txBody>
      </p:sp>
    </p:spTree>
    <p:extLst>
      <p:ext uri="{BB962C8B-B14F-4D97-AF65-F5344CB8AC3E}">
        <p14:creationId xmlns:p14="http://schemas.microsoft.com/office/powerpoint/2010/main" val="724440319"/>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533400" y="457200"/>
            <a:ext cx="6858000" cy="1143000"/>
          </a:xfrm>
        </p:spPr>
        <p:txBody>
          <a:bodyPr>
            <a:noAutofit/>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Minimum </a:t>
            </a:r>
            <a:r>
              <a:rPr lang="en-US" altLang="en-US" sz="2400" dirty="0">
                <a:solidFill>
                  <a:schemeClr val="tx1"/>
                </a:solidFill>
                <a:effectLst/>
                <a:latin typeface="Palatino Linotype" pitchFamily="18" charset="0"/>
                <a:cs typeface="Times New Roman" pitchFamily="18" charset="0"/>
              </a:rPr>
              <a:t>Necessary</a:t>
            </a:r>
          </a:p>
        </p:txBody>
      </p:sp>
      <p:sp>
        <p:nvSpPr>
          <p:cNvPr id="479235" name="Rectangle 3"/>
          <p:cNvSpPr>
            <a:spLocks noGrp="1" noChangeArrowheads="1"/>
          </p:cNvSpPr>
          <p:nvPr>
            <p:ph type="body" idx="1"/>
          </p:nvPr>
        </p:nvSpPr>
        <p:spPr>
          <a:xfrm>
            <a:off x="457200" y="1752600"/>
            <a:ext cx="8305800" cy="4267200"/>
          </a:xfrm>
        </p:spPr>
        <p:txBody>
          <a:bodyPr>
            <a:normAutofit fontScale="92500" lnSpcReduction="10000"/>
          </a:bodyPr>
          <a:lstStyle/>
          <a:p>
            <a:pPr>
              <a:lnSpc>
                <a:spcPct val="80000"/>
              </a:lnSpc>
            </a:pPr>
            <a:r>
              <a:rPr lang="en-US" altLang="en-US" sz="2400" dirty="0" smtClean="0">
                <a:latin typeface="Palatino Linotype" pitchFamily="18" charset="0"/>
                <a:cs typeface="Times New Roman" pitchFamily="18" charset="0"/>
              </a:rPr>
              <a:t>HIPAA requires reasonable steps to limit the use and disclosures of, and requests for, protected health information to the minimum necessary to accomplish the intended purpose. </a:t>
            </a:r>
          </a:p>
          <a:p>
            <a:pPr marL="109537" indent="0">
              <a:lnSpc>
                <a:spcPct val="80000"/>
              </a:lnSpc>
              <a:buNone/>
            </a:pPr>
            <a:endParaRPr lang="en-US" altLang="en-US" sz="2400" dirty="0">
              <a:latin typeface="Palatino Linotype" pitchFamily="18" charset="0"/>
              <a:cs typeface="Times New Roman" pitchFamily="18" charset="0"/>
            </a:endParaRPr>
          </a:p>
          <a:p>
            <a:pPr>
              <a:lnSpc>
                <a:spcPct val="80000"/>
              </a:lnSpc>
            </a:pPr>
            <a:r>
              <a:rPr lang="en-US" altLang="en-US" sz="2400" dirty="0" smtClean="0">
                <a:latin typeface="Palatino Linotype" pitchFamily="18" charset="0"/>
                <a:cs typeface="Times New Roman" pitchFamily="18" charset="0"/>
              </a:rPr>
              <a:t>The standard does not apply to the following:</a:t>
            </a:r>
          </a:p>
          <a:p>
            <a:pPr lvl="1">
              <a:lnSpc>
                <a:spcPct val="80000"/>
              </a:lnSpc>
            </a:pPr>
            <a:r>
              <a:rPr lang="en-US" altLang="en-US" sz="2000" dirty="0" smtClean="0">
                <a:latin typeface="Palatino Linotype" pitchFamily="18" charset="0"/>
                <a:cs typeface="Times New Roman" pitchFamily="18" charset="0"/>
              </a:rPr>
              <a:t>Disclosures to or requests by a health care provider for treatment purposes</a:t>
            </a:r>
          </a:p>
          <a:p>
            <a:pPr lvl="1">
              <a:lnSpc>
                <a:spcPct val="80000"/>
              </a:lnSpc>
            </a:pPr>
            <a:r>
              <a:rPr lang="en-US" altLang="en-US" sz="2000" dirty="0" smtClean="0">
                <a:latin typeface="Palatino Linotype" pitchFamily="18" charset="0"/>
                <a:cs typeface="Times New Roman" pitchFamily="18" charset="0"/>
              </a:rPr>
              <a:t>Disclosures to the individual subject of the information</a:t>
            </a:r>
          </a:p>
          <a:p>
            <a:pPr lvl="1">
              <a:lnSpc>
                <a:spcPct val="80000"/>
              </a:lnSpc>
            </a:pPr>
            <a:r>
              <a:rPr lang="en-US" altLang="en-US" sz="2000" dirty="0" smtClean="0">
                <a:latin typeface="Palatino Linotype" pitchFamily="18" charset="0"/>
                <a:cs typeface="Times New Roman" pitchFamily="18" charset="0"/>
              </a:rPr>
              <a:t>Uses or disclosures made pursuant to the individual’s authorization</a:t>
            </a:r>
          </a:p>
          <a:p>
            <a:pPr lvl="1">
              <a:lnSpc>
                <a:spcPct val="80000"/>
              </a:lnSpc>
            </a:pPr>
            <a:r>
              <a:rPr lang="en-US" altLang="en-US" sz="2000" dirty="0" smtClean="0">
                <a:latin typeface="Palatino Linotype" pitchFamily="18" charset="0"/>
                <a:cs typeface="Times New Roman" pitchFamily="18" charset="0"/>
              </a:rPr>
              <a:t>Use or disclosures required for compliance with Health Insurance</a:t>
            </a:r>
            <a:r>
              <a:rPr lang="en-US" altLang="en-US" sz="2000" dirty="0">
                <a:latin typeface="Palatino Linotype" pitchFamily="18" charset="0"/>
                <a:cs typeface="Times New Roman" pitchFamily="18" charset="0"/>
              </a:rPr>
              <a:t> </a:t>
            </a:r>
            <a:r>
              <a:rPr lang="en-US" altLang="en-US" sz="2000" dirty="0" smtClean="0">
                <a:latin typeface="Palatino Linotype" pitchFamily="18" charset="0"/>
                <a:cs typeface="Times New Roman" pitchFamily="18" charset="0"/>
              </a:rPr>
              <a:t>HIPAA administrative Simplification Rules</a:t>
            </a:r>
          </a:p>
          <a:p>
            <a:pPr lvl="1">
              <a:lnSpc>
                <a:spcPct val="80000"/>
              </a:lnSpc>
            </a:pPr>
            <a:r>
              <a:rPr lang="en-US" altLang="en-US" sz="2000" dirty="0" smtClean="0">
                <a:latin typeface="Palatino Linotype" pitchFamily="18" charset="0"/>
                <a:cs typeface="Times New Roman" pitchFamily="18" charset="0"/>
              </a:rPr>
              <a:t>Disclosures to the Dept. of Health and Human Services (HHS) when disclosure is required under the Privacy Rule for enforcement purposes</a:t>
            </a:r>
          </a:p>
          <a:p>
            <a:pPr lvl="1">
              <a:lnSpc>
                <a:spcPct val="80000"/>
              </a:lnSpc>
            </a:pPr>
            <a:r>
              <a:rPr lang="en-US" altLang="en-US" sz="2000" dirty="0" smtClean="0">
                <a:latin typeface="Palatino Linotype" pitchFamily="18" charset="0"/>
                <a:cs typeface="Times New Roman" pitchFamily="18" charset="0"/>
              </a:rPr>
              <a:t>Uses or disclosures that are required by other laws</a:t>
            </a:r>
            <a:r>
              <a:rPr lang="en-US" altLang="en-US" sz="2000" dirty="0" smtClean="0">
                <a:latin typeface="Palatino Linotype" pitchFamily="18" charset="0"/>
              </a:rPr>
              <a:t> </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74</a:t>
            </a:fld>
            <a:endParaRPr lang="en-US" dirty="0"/>
          </a:p>
        </p:txBody>
      </p:sp>
    </p:spTree>
    <p:extLst>
      <p:ext uri="{BB962C8B-B14F-4D97-AF65-F5344CB8AC3E}">
        <p14:creationId xmlns:p14="http://schemas.microsoft.com/office/powerpoint/2010/main" val="25611599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609600" y="457200"/>
            <a:ext cx="8077200" cy="9144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Release of Information</a:t>
            </a:r>
            <a:br>
              <a:rPr lang="en-US" altLang="en-US" sz="40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Family </a:t>
            </a:r>
            <a:r>
              <a:rPr lang="en-US" altLang="en-US" sz="2700" dirty="0">
                <a:solidFill>
                  <a:schemeClr val="tx1"/>
                </a:solidFill>
                <a:effectLst/>
                <a:latin typeface="Palatino Linotype" pitchFamily="18" charset="0"/>
                <a:cs typeface="Times New Roman" pitchFamily="18" charset="0"/>
              </a:rPr>
              <a:t>and Friends</a:t>
            </a:r>
          </a:p>
        </p:txBody>
      </p:sp>
      <p:sp>
        <p:nvSpPr>
          <p:cNvPr id="487427" name="Rectangle 3"/>
          <p:cNvSpPr>
            <a:spLocks noGrp="1" noChangeArrowheads="1"/>
          </p:cNvSpPr>
          <p:nvPr>
            <p:ph type="body" idx="1"/>
          </p:nvPr>
        </p:nvSpPr>
        <p:spPr>
          <a:xfrm>
            <a:off x="533400" y="1600200"/>
            <a:ext cx="7924800" cy="4114800"/>
          </a:xfrm>
        </p:spPr>
        <p:txBody>
          <a:bodyPr>
            <a:normAutofit lnSpcReduction="10000"/>
          </a:bodyPr>
          <a:lstStyle/>
          <a:p>
            <a:pPr>
              <a:lnSpc>
                <a:spcPct val="80000"/>
              </a:lnSpc>
            </a:pPr>
            <a:r>
              <a:rPr lang="en-US" altLang="en-US" sz="2400" dirty="0" smtClean="0">
                <a:latin typeface="Palatino Linotype" pitchFamily="18" charset="0"/>
                <a:cs typeface="Times New Roman" pitchFamily="18" charset="0"/>
              </a:rPr>
              <a:t>Verbal disclosure of information permissible when:</a:t>
            </a:r>
          </a:p>
          <a:p>
            <a:pPr lvl="1">
              <a:lnSpc>
                <a:spcPct val="80000"/>
              </a:lnSpc>
            </a:pPr>
            <a:r>
              <a:rPr lang="en-US" altLang="en-US" sz="2000" dirty="0" smtClean="0">
                <a:latin typeface="Palatino Linotype" pitchFamily="18" charset="0"/>
                <a:cs typeface="Times New Roman" pitchFamily="18" charset="0"/>
              </a:rPr>
              <a:t>Patient </a:t>
            </a:r>
            <a:r>
              <a:rPr lang="en-US" altLang="en-US" sz="2000" dirty="0">
                <a:latin typeface="Palatino Linotype" pitchFamily="18" charset="0"/>
                <a:cs typeface="Times New Roman" pitchFamily="18" charset="0"/>
              </a:rPr>
              <a:t>present and alert – patient </a:t>
            </a:r>
            <a:r>
              <a:rPr lang="en-US" altLang="en-US" sz="2000" dirty="0" smtClean="0">
                <a:latin typeface="Palatino Linotype" pitchFamily="18" charset="0"/>
                <a:cs typeface="Times New Roman" pitchFamily="18" charset="0"/>
              </a:rPr>
              <a:t>decides</a:t>
            </a:r>
            <a:endParaRPr lang="en-US" altLang="en-US" sz="2000" dirty="0">
              <a:latin typeface="Palatino Linotype" pitchFamily="18" charset="0"/>
              <a:cs typeface="Times New Roman" pitchFamily="18" charset="0"/>
            </a:endParaRPr>
          </a:p>
          <a:p>
            <a:pPr lvl="1">
              <a:lnSpc>
                <a:spcPct val="80000"/>
              </a:lnSpc>
            </a:pPr>
            <a:r>
              <a:rPr lang="en-US" altLang="en-US" sz="2000" dirty="0">
                <a:latin typeface="Palatino Linotype" pitchFamily="18" charset="0"/>
                <a:cs typeface="Times New Roman" pitchFamily="18" charset="0"/>
              </a:rPr>
              <a:t>Patient incapable to make wishes known – inferred permission to discuss current </a:t>
            </a:r>
            <a:r>
              <a:rPr lang="en-US" altLang="en-US" sz="2000" dirty="0" smtClean="0">
                <a:latin typeface="Palatino Linotype" pitchFamily="18" charset="0"/>
                <a:cs typeface="Times New Roman" pitchFamily="18" charset="0"/>
              </a:rPr>
              <a:t>care</a:t>
            </a:r>
            <a:endParaRPr lang="en-US" altLang="en-US" sz="2000" dirty="0">
              <a:latin typeface="Palatino Linotype" pitchFamily="18" charset="0"/>
              <a:cs typeface="Times New Roman" pitchFamily="18" charset="0"/>
            </a:endParaRPr>
          </a:p>
          <a:p>
            <a:pPr lvl="1">
              <a:lnSpc>
                <a:spcPct val="80000"/>
              </a:lnSpc>
            </a:pPr>
            <a:r>
              <a:rPr lang="en-US" altLang="en-US" sz="2000" dirty="0" smtClean="0">
                <a:latin typeface="Palatino Linotype" pitchFamily="18" charset="0"/>
                <a:cs typeface="Times New Roman" pitchFamily="18" charset="0"/>
              </a:rPr>
              <a:t>Needed for care </a:t>
            </a:r>
            <a:r>
              <a:rPr lang="en-US" altLang="en-US" sz="2000" dirty="0">
                <a:latin typeface="Palatino Linotype" pitchFamily="18" charset="0"/>
                <a:cs typeface="Times New Roman" pitchFamily="18" charset="0"/>
              </a:rPr>
              <a:t>or </a:t>
            </a:r>
            <a:r>
              <a:rPr lang="en-US" altLang="en-US" sz="2000" dirty="0" smtClean="0">
                <a:latin typeface="Palatino Linotype" pitchFamily="18" charset="0"/>
                <a:cs typeface="Times New Roman" pitchFamily="18" charset="0"/>
              </a:rPr>
              <a:t>payment</a:t>
            </a:r>
            <a:endParaRPr lang="en-US" altLang="en-US" sz="2000" dirty="0">
              <a:latin typeface="Palatino Linotype" pitchFamily="18" charset="0"/>
              <a:cs typeface="Times New Roman" pitchFamily="18" charset="0"/>
            </a:endParaRPr>
          </a:p>
          <a:p>
            <a:pPr lvl="2">
              <a:lnSpc>
                <a:spcPct val="80000"/>
              </a:lnSpc>
            </a:pPr>
            <a:r>
              <a:rPr lang="en-US" altLang="en-US" sz="1800" dirty="0">
                <a:latin typeface="Palatino Linotype" pitchFamily="18" charset="0"/>
                <a:cs typeface="Times New Roman" pitchFamily="18" charset="0"/>
              </a:rPr>
              <a:t>Information needed for patient’s </a:t>
            </a:r>
            <a:r>
              <a:rPr lang="en-US" altLang="en-US" sz="1800" dirty="0" smtClean="0">
                <a:latin typeface="Palatino Linotype" pitchFamily="18" charset="0"/>
                <a:cs typeface="Times New Roman" pitchFamily="18" charset="0"/>
              </a:rPr>
              <a:t>care</a:t>
            </a:r>
            <a:endParaRPr lang="en-US" altLang="en-US" sz="1800" dirty="0">
              <a:latin typeface="Palatino Linotype" pitchFamily="18" charset="0"/>
              <a:cs typeface="Times New Roman" pitchFamily="18" charset="0"/>
            </a:endParaRPr>
          </a:p>
          <a:p>
            <a:pPr lvl="2">
              <a:lnSpc>
                <a:spcPct val="80000"/>
              </a:lnSpc>
            </a:pPr>
            <a:r>
              <a:rPr lang="en-US" altLang="en-US" sz="1800" dirty="0" smtClean="0">
                <a:latin typeface="Palatino Linotype" pitchFamily="18" charset="0"/>
                <a:cs typeface="Times New Roman" pitchFamily="18" charset="0"/>
              </a:rPr>
              <a:t>Family member/friend must </a:t>
            </a:r>
            <a:r>
              <a:rPr lang="en-US" altLang="en-US" sz="1800" dirty="0">
                <a:latin typeface="Palatino Linotype" pitchFamily="18" charset="0"/>
                <a:cs typeface="Times New Roman" pitchFamily="18" charset="0"/>
              </a:rPr>
              <a:t>clearly be involved in payment for care (involvement is obvious, patient stated so</a:t>
            </a:r>
            <a:r>
              <a:rPr lang="en-US" altLang="en-US" sz="1800" dirty="0" smtClean="0">
                <a:latin typeface="Palatino Linotype" pitchFamily="18" charset="0"/>
                <a:cs typeface="Times New Roman" pitchFamily="18" charset="0"/>
              </a:rPr>
              <a:t>)</a:t>
            </a:r>
            <a:endParaRPr lang="en-US" altLang="en-US" sz="1800" dirty="0">
              <a:latin typeface="Palatino Linotype" pitchFamily="18" charset="0"/>
              <a:cs typeface="Times New Roman" pitchFamily="18" charset="0"/>
            </a:endParaRPr>
          </a:p>
          <a:p>
            <a:pPr>
              <a:lnSpc>
                <a:spcPct val="80000"/>
              </a:lnSpc>
            </a:pPr>
            <a:r>
              <a:rPr lang="en-US" altLang="en-US" sz="2400" dirty="0">
                <a:latin typeface="Palatino Linotype" pitchFamily="18" charset="0"/>
                <a:cs typeface="Times New Roman" pitchFamily="18" charset="0"/>
              </a:rPr>
              <a:t>Notify </a:t>
            </a:r>
            <a:r>
              <a:rPr lang="en-US" altLang="en-US" sz="2400" dirty="0" smtClean="0">
                <a:latin typeface="Palatino Linotype" pitchFamily="18" charset="0"/>
                <a:cs typeface="Times New Roman" pitchFamily="18" charset="0"/>
              </a:rPr>
              <a:t>family or </a:t>
            </a:r>
            <a:r>
              <a:rPr lang="en-US" altLang="en-US" sz="2400" dirty="0">
                <a:latin typeface="Palatino Linotype" pitchFamily="18" charset="0"/>
                <a:cs typeface="Times New Roman" pitchFamily="18" charset="0"/>
              </a:rPr>
              <a:t>friend(s</a:t>
            </a:r>
            <a:r>
              <a:rPr lang="en-US" altLang="en-US" sz="2400" dirty="0" smtClean="0">
                <a:latin typeface="Palatino Linotype" pitchFamily="18" charset="0"/>
                <a:cs typeface="Times New Roman" pitchFamily="18" charset="0"/>
              </a:rPr>
              <a:t>) who are involved </a:t>
            </a:r>
            <a:r>
              <a:rPr lang="en-US" altLang="en-US" sz="2400" dirty="0">
                <a:latin typeface="Palatino Linotype" pitchFamily="18" charset="0"/>
                <a:cs typeface="Times New Roman" pitchFamily="18" charset="0"/>
              </a:rPr>
              <a:t>in </a:t>
            </a:r>
            <a:r>
              <a:rPr lang="en-US" altLang="en-US" sz="2400" dirty="0" smtClean="0">
                <a:latin typeface="Palatino Linotype" pitchFamily="18" charset="0"/>
                <a:cs typeface="Times New Roman" pitchFamily="18" charset="0"/>
              </a:rPr>
              <a:t>patient’s care of:</a:t>
            </a:r>
            <a:endParaRPr lang="en-US" altLang="en-US" sz="2400" dirty="0">
              <a:latin typeface="Palatino Linotype" pitchFamily="18" charset="0"/>
              <a:cs typeface="Times New Roman" pitchFamily="18" charset="0"/>
            </a:endParaRPr>
          </a:p>
          <a:p>
            <a:pPr lvl="1">
              <a:lnSpc>
                <a:spcPct val="80000"/>
              </a:lnSpc>
            </a:pPr>
            <a:r>
              <a:rPr lang="en-US" altLang="en-US" sz="2000" dirty="0" smtClean="0">
                <a:latin typeface="Palatino Linotype" pitchFamily="18" charset="0"/>
                <a:cs typeface="Times New Roman" pitchFamily="18" charset="0"/>
              </a:rPr>
              <a:t>Patient’s </a:t>
            </a:r>
            <a:r>
              <a:rPr lang="en-US" altLang="en-US" sz="2000" dirty="0">
                <a:latin typeface="Palatino Linotype" pitchFamily="18" charset="0"/>
                <a:cs typeface="Times New Roman" pitchFamily="18" charset="0"/>
              </a:rPr>
              <a:t>general </a:t>
            </a:r>
            <a:r>
              <a:rPr lang="en-US" altLang="en-US" sz="2000" dirty="0" smtClean="0">
                <a:latin typeface="Palatino Linotype" pitchFamily="18" charset="0"/>
                <a:cs typeface="Times New Roman" pitchFamily="18" charset="0"/>
              </a:rPr>
              <a:t>condition</a:t>
            </a:r>
            <a:endParaRPr lang="en-US" altLang="en-US" sz="2000" dirty="0">
              <a:latin typeface="Palatino Linotype" pitchFamily="18" charset="0"/>
              <a:cs typeface="Times New Roman" pitchFamily="18" charset="0"/>
            </a:endParaRPr>
          </a:p>
          <a:p>
            <a:pPr lvl="1">
              <a:lnSpc>
                <a:spcPct val="80000"/>
              </a:lnSpc>
            </a:pPr>
            <a:r>
              <a:rPr lang="en-US" altLang="en-US" sz="2000" dirty="0" smtClean="0">
                <a:latin typeface="Palatino Linotype" pitchFamily="18" charset="0"/>
                <a:cs typeface="Times New Roman" pitchFamily="18" charset="0"/>
              </a:rPr>
              <a:t>Patient’s location</a:t>
            </a:r>
            <a:endParaRPr lang="en-US" altLang="en-US" sz="2000" dirty="0">
              <a:latin typeface="Palatino Linotype" pitchFamily="18" charset="0"/>
              <a:cs typeface="Times New Roman" pitchFamily="18" charset="0"/>
            </a:endParaRPr>
          </a:p>
          <a:p>
            <a:pPr lvl="1">
              <a:lnSpc>
                <a:spcPct val="80000"/>
              </a:lnSpc>
            </a:pPr>
            <a:r>
              <a:rPr lang="en-US" altLang="en-US" sz="2000" dirty="0" smtClean="0">
                <a:latin typeface="Palatino Linotype" pitchFamily="18" charset="0"/>
                <a:cs typeface="Times New Roman" pitchFamily="18" charset="0"/>
              </a:rPr>
              <a:t>Patient being </a:t>
            </a:r>
            <a:r>
              <a:rPr lang="en-US" altLang="en-US" sz="2000" dirty="0">
                <a:latin typeface="Palatino Linotype" pitchFamily="18" charset="0"/>
                <a:cs typeface="Times New Roman" pitchFamily="18" charset="0"/>
              </a:rPr>
              <a:t>ready for </a:t>
            </a:r>
            <a:r>
              <a:rPr lang="en-US" altLang="en-US" sz="2000" dirty="0" smtClean="0">
                <a:latin typeface="Palatino Linotype" pitchFamily="18" charset="0"/>
                <a:cs typeface="Times New Roman" pitchFamily="18" charset="0"/>
              </a:rPr>
              <a:t>discharge</a:t>
            </a:r>
            <a:endParaRPr lang="en-US" altLang="en-US" sz="2000" dirty="0">
              <a:latin typeface="Palatino Linotype" pitchFamily="18" charset="0"/>
              <a:cs typeface="Times New Roman" pitchFamily="18" charset="0"/>
            </a:endParaRPr>
          </a:p>
          <a:p>
            <a:pPr lvl="1">
              <a:lnSpc>
                <a:spcPct val="80000"/>
              </a:lnSpc>
            </a:pPr>
            <a:r>
              <a:rPr lang="en-US" altLang="en-US" sz="2000" dirty="0" smtClean="0">
                <a:latin typeface="Palatino Linotype" pitchFamily="18" charset="0"/>
                <a:cs typeface="Times New Roman" pitchFamily="18" charset="0"/>
              </a:rPr>
              <a:t>Patient’s death</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75</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343400"/>
            <a:ext cx="1841500" cy="1161415"/>
          </a:xfrm>
          <a:prstGeom prst="rect">
            <a:avLst/>
          </a:prstGeom>
          <a:noFill/>
          <a:ln>
            <a:noFill/>
          </a:ln>
        </p:spPr>
      </p:pic>
    </p:spTree>
    <p:extLst>
      <p:ext uri="{BB962C8B-B14F-4D97-AF65-F5344CB8AC3E}">
        <p14:creationId xmlns:p14="http://schemas.microsoft.com/office/powerpoint/2010/main" val="1367304005"/>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1181100" y="381000"/>
            <a:ext cx="6629400" cy="9906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Release of Information</a:t>
            </a:r>
            <a:br>
              <a:rPr lang="en-US" altLang="en-US" sz="40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To </a:t>
            </a:r>
            <a:r>
              <a:rPr lang="en-US" altLang="en-US" sz="2700" dirty="0">
                <a:solidFill>
                  <a:schemeClr val="tx1"/>
                </a:solidFill>
                <a:effectLst/>
                <a:latin typeface="Palatino Linotype" pitchFamily="18" charset="0"/>
                <a:cs typeface="Times New Roman" pitchFamily="18" charset="0"/>
              </a:rPr>
              <a:t>Another Facility </a:t>
            </a:r>
          </a:p>
        </p:txBody>
      </p:sp>
      <p:sp>
        <p:nvSpPr>
          <p:cNvPr id="501763" name="Rectangle 3"/>
          <p:cNvSpPr>
            <a:spLocks noGrp="1" noChangeArrowheads="1"/>
          </p:cNvSpPr>
          <p:nvPr>
            <p:ph type="body" idx="1"/>
          </p:nvPr>
        </p:nvSpPr>
        <p:spPr>
          <a:xfrm>
            <a:off x="381000" y="1524000"/>
            <a:ext cx="8458200" cy="4267200"/>
          </a:xfrm>
        </p:spPr>
        <p:txBody>
          <a:bodyPr/>
          <a:lstStyle/>
          <a:p>
            <a:pPr marL="569913" indent="-569913">
              <a:lnSpc>
                <a:spcPct val="90000"/>
              </a:lnSpc>
            </a:pPr>
            <a:r>
              <a:rPr lang="en-US" altLang="en-US" sz="2400" dirty="0">
                <a:latin typeface="Palatino Linotype" pitchFamily="18" charset="0"/>
                <a:cs typeface="Times New Roman" pitchFamily="18" charset="0"/>
              </a:rPr>
              <a:t>Can I release a patient’s address and/or insurance information to a nursing home?</a:t>
            </a:r>
          </a:p>
          <a:p>
            <a:pPr marL="1258888" lvl="1" indent="-517525">
              <a:lnSpc>
                <a:spcPct val="90000"/>
              </a:lnSpc>
            </a:pPr>
            <a:r>
              <a:rPr lang="en-US" altLang="en-US" sz="2400" dirty="0" smtClean="0">
                <a:latin typeface="Palatino Linotype" pitchFamily="18" charset="0"/>
                <a:cs typeface="Times New Roman" pitchFamily="18" charset="0"/>
              </a:rPr>
              <a:t>Yes, if you know the requesting individual and the request is legitimate</a:t>
            </a:r>
          </a:p>
          <a:p>
            <a:pPr marL="1258888" lvl="1" indent="-517525">
              <a:lnSpc>
                <a:spcPct val="90000"/>
              </a:lnSpc>
            </a:pPr>
            <a:r>
              <a:rPr lang="en-US" altLang="en-US" sz="2400" dirty="0" smtClean="0">
                <a:latin typeface="Palatino Linotype" pitchFamily="18" charset="0"/>
                <a:cs typeface="Times New Roman" pitchFamily="18" charset="0"/>
              </a:rPr>
              <a:t>If </a:t>
            </a:r>
            <a:r>
              <a:rPr lang="en-US" altLang="en-US" sz="2400" dirty="0">
                <a:latin typeface="Palatino Linotype" pitchFamily="18" charset="0"/>
                <a:cs typeface="Times New Roman" pitchFamily="18" charset="0"/>
              </a:rPr>
              <a:t>you </a:t>
            </a:r>
            <a:r>
              <a:rPr lang="en-US" altLang="en-US" sz="2400" dirty="0" smtClean="0">
                <a:latin typeface="Palatino Linotype" pitchFamily="18" charset="0"/>
                <a:cs typeface="Times New Roman" pitchFamily="18" charset="0"/>
              </a:rPr>
              <a:t>are unfamiliar with </a:t>
            </a:r>
            <a:r>
              <a:rPr lang="en-US" altLang="en-US" sz="2400" dirty="0">
                <a:latin typeface="Palatino Linotype" pitchFamily="18" charset="0"/>
                <a:cs typeface="Times New Roman" pitchFamily="18" charset="0"/>
              </a:rPr>
              <a:t>the </a:t>
            </a:r>
            <a:r>
              <a:rPr lang="en-US" altLang="en-US" sz="2400" dirty="0" smtClean="0">
                <a:latin typeface="Palatino Linotype" pitchFamily="18" charset="0"/>
                <a:cs typeface="Times New Roman" pitchFamily="18" charset="0"/>
              </a:rPr>
              <a:t>individual requesting the information, ask for the following in writing:</a:t>
            </a:r>
          </a:p>
          <a:p>
            <a:pPr marL="1497013" lvl="2" indent="-517525">
              <a:lnSpc>
                <a:spcPct val="90000"/>
              </a:lnSpc>
            </a:pPr>
            <a:r>
              <a:rPr lang="en-US" altLang="en-US" sz="1800" dirty="0" smtClean="0">
                <a:latin typeface="Palatino Linotype" pitchFamily="18" charset="0"/>
                <a:cs typeface="Times New Roman" pitchFamily="18" charset="0"/>
              </a:rPr>
              <a:t>Patient’s </a:t>
            </a:r>
            <a:r>
              <a:rPr lang="en-US" altLang="en-US" sz="1800" dirty="0">
                <a:latin typeface="Palatino Linotype" pitchFamily="18" charset="0"/>
                <a:cs typeface="Times New Roman" pitchFamily="18" charset="0"/>
              </a:rPr>
              <a:t>name, date of birth, and </a:t>
            </a:r>
            <a:r>
              <a:rPr lang="en-US" altLang="en-US" sz="1800" dirty="0" smtClean="0">
                <a:latin typeface="Palatino Linotype" pitchFamily="18" charset="0"/>
                <a:cs typeface="Times New Roman" pitchFamily="18" charset="0"/>
              </a:rPr>
              <a:t>address</a:t>
            </a:r>
          </a:p>
          <a:p>
            <a:pPr marL="1497013" lvl="2" indent="-517525">
              <a:lnSpc>
                <a:spcPct val="90000"/>
              </a:lnSpc>
            </a:pPr>
            <a:r>
              <a:rPr lang="en-US" altLang="en-US" sz="1800" dirty="0" smtClean="0">
                <a:latin typeface="Palatino Linotype" pitchFamily="18" charset="0"/>
                <a:cs typeface="Times New Roman" pitchFamily="18" charset="0"/>
              </a:rPr>
              <a:t>Why </a:t>
            </a:r>
            <a:r>
              <a:rPr lang="en-US" altLang="en-US" sz="1800" dirty="0">
                <a:latin typeface="Palatino Linotype" pitchFamily="18" charset="0"/>
                <a:cs typeface="Times New Roman" pitchFamily="18" charset="0"/>
              </a:rPr>
              <a:t>the information is </a:t>
            </a:r>
            <a:r>
              <a:rPr lang="en-US" altLang="en-US" sz="1800" dirty="0" smtClean="0">
                <a:latin typeface="Palatino Linotype" pitchFamily="18" charset="0"/>
                <a:cs typeface="Times New Roman" pitchFamily="18" charset="0"/>
              </a:rPr>
              <a:t>needed</a:t>
            </a:r>
          </a:p>
          <a:p>
            <a:pPr marL="1497013" lvl="2" indent="-517525">
              <a:lnSpc>
                <a:spcPct val="90000"/>
              </a:lnSpc>
            </a:pPr>
            <a:r>
              <a:rPr lang="en-US" altLang="en-US" sz="1800" dirty="0" smtClean="0">
                <a:latin typeface="Palatino Linotype" pitchFamily="18" charset="0"/>
                <a:cs typeface="Times New Roman" pitchFamily="18" charset="0"/>
              </a:rPr>
              <a:t>Specific reason (e.g. treatment or payment)</a:t>
            </a:r>
            <a:endParaRPr lang="en-US" altLang="en-US" sz="1800" dirty="0">
              <a:latin typeface="Palatino Linotype" pitchFamily="18" charset="0"/>
              <a:cs typeface="Times New Roman" pitchFamily="18" charset="0"/>
            </a:endParaRPr>
          </a:p>
          <a:p>
            <a:pPr marL="1497013" lvl="2" indent="-517525">
              <a:lnSpc>
                <a:spcPct val="90000"/>
              </a:lnSpc>
            </a:pPr>
            <a:r>
              <a:rPr lang="en-US" altLang="en-US" sz="1800" dirty="0" smtClean="0">
                <a:latin typeface="Palatino Linotype" pitchFamily="18" charset="0"/>
                <a:cs typeface="Times New Roman" pitchFamily="18" charset="0"/>
              </a:rPr>
              <a:t>The </a:t>
            </a:r>
            <a:r>
              <a:rPr lang="en-US" altLang="en-US" sz="1800" dirty="0">
                <a:latin typeface="Palatino Linotype" pitchFamily="18" charset="0"/>
                <a:cs typeface="Times New Roman" pitchFamily="18" charset="0"/>
              </a:rPr>
              <a:t>requestor’s name, name of the nursing home, and a direct telephone to the nursing home (switchboard</a:t>
            </a:r>
            <a:r>
              <a:rPr lang="en-US" altLang="en-US" sz="1800" dirty="0" smtClean="0">
                <a:latin typeface="Palatino Linotype" pitchFamily="18" charset="0"/>
                <a:cs typeface="Times New Roman" pitchFamily="18" charset="0"/>
              </a:rPr>
              <a:t>)</a:t>
            </a:r>
            <a:endParaRPr lang="en-US" altLang="en-US" sz="1800" dirty="0">
              <a:latin typeface="Palatino Linotype" pitchFamily="18" charset="0"/>
              <a:cs typeface="Times New Roman" pitchFamily="18" charset="0"/>
            </a:endParaRPr>
          </a:p>
          <a:p>
            <a:pPr marL="1258888" lvl="1" indent="-517525">
              <a:lnSpc>
                <a:spcPct val="90000"/>
              </a:lnSpc>
            </a:pPr>
            <a:r>
              <a:rPr lang="en-US" altLang="en-US" sz="2000" dirty="0" smtClean="0">
                <a:latin typeface="Palatino Linotype" pitchFamily="18" charset="0"/>
                <a:cs typeface="Times New Roman" pitchFamily="18" charset="0"/>
              </a:rPr>
              <a:t>If </a:t>
            </a:r>
            <a:r>
              <a:rPr lang="en-US" altLang="en-US" sz="2000" dirty="0">
                <a:latin typeface="Palatino Linotype" pitchFamily="18" charset="0"/>
                <a:cs typeface="Times New Roman" pitchFamily="18" charset="0"/>
              </a:rPr>
              <a:t>uncertain, </a:t>
            </a:r>
            <a:r>
              <a:rPr lang="en-US" altLang="en-US" sz="2000" dirty="0" smtClean="0">
                <a:latin typeface="Palatino Linotype" pitchFamily="18" charset="0"/>
                <a:cs typeface="Times New Roman" pitchFamily="18" charset="0"/>
              </a:rPr>
              <a:t>obtain patient authorization</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76</a:t>
            </a:fld>
            <a:endParaRPr lang="en-US" dirty="0"/>
          </a:p>
        </p:txBody>
      </p:sp>
      <p:pic>
        <p:nvPicPr>
          <p:cNvPr id="7" name="Picture 6" descr="https://tse1.mm.bing.net/th?&amp;id=JN.R5SMbXiZjk3%2b3ZhRsxSUb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029200"/>
            <a:ext cx="1517650" cy="1441450"/>
          </a:xfrm>
          <a:prstGeom prst="rect">
            <a:avLst/>
          </a:prstGeom>
          <a:noFill/>
          <a:ln>
            <a:noFill/>
          </a:ln>
        </p:spPr>
      </p:pic>
    </p:spTree>
    <p:extLst>
      <p:ext uri="{BB962C8B-B14F-4D97-AF65-F5344CB8AC3E}">
        <p14:creationId xmlns:p14="http://schemas.microsoft.com/office/powerpoint/2010/main" val="6904601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1371600" y="457200"/>
            <a:ext cx="6172200" cy="9906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Release of Information</a:t>
            </a:r>
            <a:br>
              <a:rPr lang="en-US" altLang="en-US" sz="40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Leaving </a:t>
            </a:r>
            <a:r>
              <a:rPr lang="en-US" altLang="en-US" sz="2700" dirty="0">
                <a:solidFill>
                  <a:schemeClr val="tx1"/>
                </a:solidFill>
                <a:effectLst/>
                <a:latin typeface="Palatino Linotype" pitchFamily="18" charset="0"/>
                <a:cs typeface="Times New Roman" pitchFamily="18" charset="0"/>
              </a:rPr>
              <a:t>Messages </a:t>
            </a:r>
          </a:p>
        </p:txBody>
      </p:sp>
      <p:sp>
        <p:nvSpPr>
          <p:cNvPr id="503811" name="Rectangle 3"/>
          <p:cNvSpPr>
            <a:spLocks noGrp="1" noChangeArrowheads="1"/>
          </p:cNvSpPr>
          <p:nvPr>
            <p:ph type="body" idx="1"/>
          </p:nvPr>
        </p:nvSpPr>
        <p:spPr>
          <a:xfrm>
            <a:off x="381000" y="1524000"/>
            <a:ext cx="8458200" cy="3733800"/>
          </a:xfrm>
        </p:spPr>
        <p:txBody>
          <a:bodyPr/>
          <a:lstStyle/>
          <a:p>
            <a:pPr marL="517525" indent="-517525">
              <a:lnSpc>
                <a:spcPct val="90000"/>
              </a:lnSpc>
            </a:pPr>
            <a:r>
              <a:rPr lang="en-US" altLang="en-US" sz="2000" dirty="0">
                <a:latin typeface="Palatino Linotype" pitchFamily="18" charset="0"/>
                <a:cs typeface="Times New Roman" pitchFamily="18" charset="0"/>
              </a:rPr>
              <a:t>A spouse answers the phone, </a:t>
            </a:r>
            <a:r>
              <a:rPr lang="en-US" altLang="en-US" sz="2000" dirty="0" smtClean="0">
                <a:latin typeface="Palatino Linotype" pitchFamily="18" charset="0"/>
                <a:cs typeface="Times New Roman" pitchFamily="18" charset="0"/>
              </a:rPr>
              <a:t>or </a:t>
            </a:r>
            <a:r>
              <a:rPr lang="en-US" altLang="en-US" sz="2000" dirty="0">
                <a:latin typeface="Palatino Linotype" pitchFamily="18" charset="0"/>
                <a:cs typeface="Times New Roman" pitchFamily="18" charset="0"/>
              </a:rPr>
              <a:t>voice mail picks up.  What information may I provide?  </a:t>
            </a:r>
          </a:p>
          <a:p>
            <a:pPr marL="1139825" lvl="1" indent="-508000">
              <a:lnSpc>
                <a:spcPct val="90000"/>
              </a:lnSpc>
            </a:pPr>
            <a:r>
              <a:rPr lang="en-US" altLang="en-US" sz="2000" dirty="0">
                <a:latin typeface="Palatino Linotype" pitchFamily="18" charset="0"/>
                <a:cs typeface="Times New Roman" pitchFamily="18" charset="0"/>
              </a:rPr>
              <a:t>State your first name and that you are calling from </a:t>
            </a:r>
            <a:r>
              <a:rPr lang="en-US" altLang="en-US" sz="2000" dirty="0" smtClean="0">
                <a:latin typeface="Palatino Linotype" pitchFamily="18" charset="0"/>
                <a:cs typeface="Times New Roman" pitchFamily="18" charset="0"/>
              </a:rPr>
              <a:t>Green Hills Direct Family Care.</a:t>
            </a:r>
            <a:endParaRPr lang="en-US" altLang="en-US" sz="2000" dirty="0">
              <a:latin typeface="Palatino Linotype" pitchFamily="18" charset="0"/>
              <a:cs typeface="Times New Roman" pitchFamily="18" charset="0"/>
            </a:endParaRPr>
          </a:p>
          <a:p>
            <a:pPr marL="1139825" lvl="1" indent="-508000">
              <a:lnSpc>
                <a:spcPct val="90000"/>
              </a:lnSpc>
            </a:pPr>
            <a:r>
              <a:rPr lang="en-US" altLang="en-US" sz="2000" dirty="0">
                <a:latin typeface="Palatino Linotype" pitchFamily="18" charset="0"/>
                <a:cs typeface="Times New Roman" pitchFamily="18" charset="0"/>
              </a:rPr>
              <a:t>Ask the patient to return your call, and provide your direct phone </a:t>
            </a:r>
            <a:r>
              <a:rPr lang="en-US" altLang="en-US" sz="2000" dirty="0" smtClean="0">
                <a:latin typeface="Palatino Linotype" pitchFamily="18" charset="0"/>
                <a:cs typeface="Times New Roman" pitchFamily="18" charset="0"/>
              </a:rPr>
              <a:t>number.</a:t>
            </a:r>
            <a:endParaRPr lang="en-US" altLang="en-US" sz="2000" dirty="0">
              <a:latin typeface="Palatino Linotype" pitchFamily="18" charset="0"/>
              <a:cs typeface="Times New Roman" pitchFamily="18" charset="0"/>
            </a:endParaRPr>
          </a:p>
          <a:p>
            <a:pPr marL="1139825" lvl="1" indent="-508000">
              <a:lnSpc>
                <a:spcPct val="90000"/>
              </a:lnSpc>
            </a:pPr>
            <a:r>
              <a:rPr lang="en-US" altLang="en-US" sz="2000" dirty="0">
                <a:latin typeface="Palatino Linotype" pitchFamily="18" charset="0"/>
                <a:cs typeface="Times New Roman" pitchFamily="18" charset="0"/>
              </a:rPr>
              <a:t>Do not provide lab results, or other detailed information, other than an appointment </a:t>
            </a:r>
            <a:r>
              <a:rPr lang="en-US" altLang="en-US" sz="2000" dirty="0" smtClean="0">
                <a:latin typeface="Palatino Linotype" pitchFamily="18" charset="0"/>
                <a:cs typeface="Times New Roman" pitchFamily="18" charset="0"/>
              </a:rPr>
              <a:t>reminder.</a:t>
            </a:r>
            <a:endParaRPr lang="en-US" altLang="en-US" sz="2000" dirty="0">
              <a:latin typeface="Palatino Linotype" pitchFamily="18" charset="0"/>
              <a:cs typeface="Times New Roman" pitchFamily="18" charset="0"/>
            </a:endParaRPr>
          </a:p>
          <a:p>
            <a:pPr marL="1139825" lvl="1" indent="-508000">
              <a:lnSpc>
                <a:spcPct val="90000"/>
              </a:lnSpc>
            </a:pPr>
            <a:r>
              <a:rPr lang="en-US" altLang="en-US" sz="2000" dirty="0">
                <a:latin typeface="Palatino Linotype" pitchFamily="18" charset="0"/>
                <a:cs typeface="Times New Roman" pitchFamily="18" charset="0"/>
              </a:rPr>
              <a:t>Example: “This is Sally from </a:t>
            </a:r>
            <a:r>
              <a:rPr lang="en-US" altLang="en-US" sz="2000" dirty="0" smtClean="0">
                <a:latin typeface="Palatino Linotype" pitchFamily="18" charset="0"/>
                <a:cs typeface="Times New Roman" pitchFamily="18" charset="0"/>
              </a:rPr>
              <a:t>Green Hills Direct Family Care calling </a:t>
            </a:r>
            <a:r>
              <a:rPr lang="en-US" altLang="en-US" sz="2000" dirty="0">
                <a:latin typeface="Palatino Linotype" pitchFamily="18" charset="0"/>
                <a:cs typeface="Times New Roman" pitchFamily="18" charset="0"/>
              </a:rPr>
              <a:t>for Johnny Doe.  Please call me back at your earliest convenience at [number].  Thank you.”</a:t>
            </a:r>
          </a:p>
          <a:p>
            <a:pPr marL="1139825" lvl="1" indent="-508000">
              <a:lnSpc>
                <a:spcPct val="90000"/>
              </a:lnSpc>
            </a:pPr>
            <a:r>
              <a:rPr lang="en-US" altLang="en-US" sz="2000" dirty="0" smtClean="0">
                <a:latin typeface="Palatino Linotype" pitchFamily="18" charset="0"/>
                <a:cs typeface="Times New Roman" pitchFamily="18" charset="0"/>
              </a:rPr>
              <a:t>Ensure call is disconnected.</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77</a:t>
            </a:fld>
            <a:endParaRPr lang="en-US" dirty="0"/>
          </a:p>
        </p:txBody>
      </p:sp>
      <p:pic>
        <p:nvPicPr>
          <p:cNvPr id="7" name="Picture 6" descr="https://tse1.mm.bing.net/th?&amp;id=JN.lqKkoVp3fMq1h/5x/BDG4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4" y="4953000"/>
            <a:ext cx="1495425" cy="1196340"/>
          </a:xfrm>
          <a:prstGeom prst="rect">
            <a:avLst/>
          </a:prstGeom>
          <a:noFill/>
          <a:ln>
            <a:noFill/>
          </a:ln>
        </p:spPr>
      </p:pic>
    </p:spTree>
    <p:extLst>
      <p:ext uri="{BB962C8B-B14F-4D97-AF65-F5344CB8AC3E}">
        <p14:creationId xmlns:p14="http://schemas.microsoft.com/office/powerpoint/2010/main" val="40094854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533400" y="457200"/>
            <a:ext cx="7162800" cy="8382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Release of Information</a:t>
            </a:r>
            <a:br>
              <a:rPr lang="en-US" altLang="en-US" sz="40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Faxing PHI</a:t>
            </a:r>
            <a:endParaRPr lang="en-US" altLang="en-US" sz="2700" dirty="0">
              <a:solidFill>
                <a:schemeClr val="tx1"/>
              </a:solidFill>
              <a:effectLst/>
              <a:latin typeface="Palatino Linotype" pitchFamily="18" charset="0"/>
              <a:cs typeface="Times New Roman" pitchFamily="18" charset="0"/>
            </a:endParaRPr>
          </a:p>
        </p:txBody>
      </p:sp>
      <p:sp>
        <p:nvSpPr>
          <p:cNvPr id="512003" name="Rectangle 3"/>
          <p:cNvSpPr>
            <a:spLocks noGrp="1" noChangeArrowheads="1"/>
          </p:cNvSpPr>
          <p:nvPr>
            <p:ph type="body" idx="1"/>
          </p:nvPr>
        </p:nvSpPr>
        <p:spPr>
          <a:xfrm>
            <a:off x="304800" y="1524000"/>
            <a:ext cx="8610600" cy="4648200"/>
          </a:xfrm>
        </p:spPr>
        <p:txBody>
          <a:bodyPr>
            <a:normAutofit lnSpcReduction="10000"/>
          </a:bodyPr>
          <a:lstStyle/>
          <a:p>
            <a:pPr marL="517525" indent="-517525">
              <a:lnSpc>
                <a:spcPct val="90000"/>
              </a:lnSpc>
            </a:pPr>
            <a:r>
              <a:rPr lang="en-US" altLang="en-US" sz="2800" b="1" dirty="0">
                <a:solidFill>
                  <a:srgbClr val="04CFF8"/>
                </a:solidFill>
                <a:effectLst>
                  <a:outerShdw blurRad="38100" dist="38100" dir="2700000" algn="tl">
                    <a:srgbClr val="000000"/>
                  </a:outerShdw>
                </a:effectLst>
              </a:rPr>
              <a:t>  </a:t>
            </a:r>
            <a:r>
              <a:rPr lang="en-US" altLang="en-US" sz="2400" dirty="0">
                <a:latin typeface="Palatino Linotype" pitchFamily="18" charset="0"/>
                <a:cs typeface="Times New Roman" pitchFamily="18" charset="0"/>
              </a:rPr>
              <a:t>May </a:t>
            </a:r>
            <a:r>
              <a:rPr lang="en-US" altLang="en-US" sz="2400" dirty="0" smtClean="0">
                <a:latin typeface="Palatino Linotype" pitchFamily="18" charset="0"/>
                <a:cs typeface="Times New Roman" pitchFamily="18" charset="0"/>
              </a:rPr>
              <a:t>PHI Be Transmitted via Fax Machine?</a:t>
            </a:r>
            <a:endParaRPr lang="en-US" altLang="en-US" sz="2400" dirty="0">
              <a:latin typeface="Palatino Linotype" pitchFamily="18" charset="0"/>
              <a:cs typeface="Times New Roman" pitchFamily="18" charset="0"/>
            </a:endParaRPr>
          </a:p>
          <a:p>
            <a:pPr marL="1087438" lvl="1" indent="-455613">
              <a:lnSpc>
                <a:spcPct val="90000"/>
              </a:lnSpc>
            </a:pPr>
            <a:r>
              <a:rPr lang="en-US" altLang="en-US" sz="2200" dirty="0" smtClean="0">
                <a:latin typeface="Palatino Linotype" pitchFamily="18" charset="0"/>
                <a:cs typeface="Times New Roman" pitchFamily="18" charset="0"/>
              </a:rPr>
              <a:t>Yes, </a:t>
            </a:r>
            <a:r>
              <a:rPr lang="en-US" altLang="en-US" sz="2200" dirty="0">
                <a:latin typeface="Palatino Linotype" pitchFamily="18" charset="0"/>
                <a:cs typeface="Times New Roman" pitchFamily="18" charset="0"/>
              </a:rPr>
              <a:t>but only when </a:t>
            </a:r>
            <a:r>
              <a:rPr lang="en-US" altLang="en-US" sz="2200" dirty="0" smtClean="0">
                <a:latin typeface="Palatino Linotype" pitchFamily="18" charset="0"/>
                <a:cs typeface="Times New Roman" pitchFamily="18" charset="0"/>
              </a:rPr>
              <a:t>in </a:t>
            </a:r>
            <a:r>
              <a:rPr lang="en-US" altLang="en-US" sz="2200" dirty="0">
                <a:latin typeface="Palatino Linotype" pitchFamily="18" charset="0"/>
                <a:cs typeface="Times New Roman" pitchFamily="18" charset="0"/>
              </a:rPr>
              <a:t>best interest of patient care or payment of claims.</a:t>
            </a:r>
          </a:p>
          <a:p>
            <a:pPr marL="1087438" lvl="1" indent="-455613">
              <a:lnSpc>
                <a:spcPct val="90000"/>
              </a:lnSpc>
            </a:pPr>
            <a:r>
              <a:rPr lang="en-US" altLang="en-US" sz="2200" dirty="0" smtClean="0">
                <a:latin typeface="Palatino Linotype" pitchFamily="18" charset="0"/>
                <a:cs typeface="Times New Roman" pitchFamily="18" charset="0"/>
              </a:rPr>
              <a:t>Faxing sensitive PHI, such as HIV</a:t>
            </a:r>
            <a:r>
              <a:rPr lang="en-US" altLang="en-US" sz="2200" dirty="0">
                <a:latin typeface="Palatino Linotype" pitchFamily="18" charset="0"/>
                <a:cs typeface="Times New Roman" pitchFamily="18" charset="0"/>
              </a:rPr>
              <a:t>, mental health, AODA,</a:t>
            </a:r>
            <a:r>
              <a:rPr lang="en-US" altLang="en-US" sz="2200" dirty="0">
                <a:solidFill>
                  <a:srgbClr val="D8290C"/>
                </a:solidFill>
                <a:effectLst>
                  <a:outerShdw blurRad="38100" dist="38100" dir="2700000" algn="tl">
                    <a:srgbClr val="000000"/>
                  </a:outerShdw>
                </a:effectLst>
                <a:latin typeface="Palatino Linotype" pitchFamily="18" charset="0"/>
                <a:cs typeface="Times New Roman" pitchFamily="18" charset="0"/>
              </a:rPr>
              <a:t> </a:t>
            </a:r>
            <a:r>
              <a:rPr lang="en-US" altLang="en-US" sz="2200" dirty="0" smtClean="0">
                <a:latin typeface="Palatino Linotype" pitchFamily="18" charset="0"/>
                <a:cs typeface="Times New Roman" pitchFamily="18" charset="0"/>
              </a:rPr>
              <a:t>and STD’s is strongly discouraged.</a:t>
            </a:r>
            <a:endParaRPr lang="en-US" altLang="en-US" sz="2200" dirty="0">
              <a:latin typeface="Palatino Linotype" pitchFamily="18" charset="0"/>
              <a:cs typeface="Times New Roman" pitchFamily="18" charset="0"/>
            </a:endParaRPr>
          </a:p>
          <a:p>
            <a:pPr marL="1087438" lvl="1" indent="-455613">
              <a:lnSpc>
                <a:spcPct val="90000"/>
              </a:lnSpc>
            </a:pPr>
            <a:r>
              <a:rPr lang="en-US" altLang="en-US" sz="2200" dirty="0">
                <a:latin typeface="Palatino Linotype" pitchFamily="18" charset="0"/>
                <a:cs typeface="Times New Roman" pitchFamily="18" charset="0"/>
              </a:rPr>
              <a:t>It is best practice to test a fax number prior to </a:t>
            </a:r>
            <a:r>
              <a:rPr lang="en-US" altLang="en-US" sz="2200" dirty="0" smtClean="0">
                <a:latin typeface="Palatino Linotype" pitchFamily="18" charset="0"/>
                <a:cs typeface="Times New Roman" pitchFamily="18" charset="0"/>
              </a:rPr>
              <a:t>transmitting information.  If this is not possible:</a:t>
            </a:r>
            <a:endParaRPr lang="en-US" altLang="en-US" sz="2200" dirty="0">
              <a:latin typeface="Palatino Linotype" pitchFamily="18" charset="0"/>
              <a:cs typeface="Times New Roman" pitchFamily="18" charset="0"/>
            </a:endParaRPr>
          </a:p>
          <a:p>
            <a:pPr marL="1603375" lvl="2" indent="-401638">
              <a:lnSpc>
                <a:spcPct val="90000"/>
              </a:lnSpc>
            </a:pPr>
            <a:r>
              <a:rPr lang="en-US" altLang="en-US" sz="2000" dirty="0">
                <a:latin typeface="Palatino Linotype" pitchFamily="18" charset="0"/>
                <a:cs typeface="Times New Roman" pitchFamily="18" charset="0"/>
              </a:rPr>
              <a:t>Restate the fax number to the individual providing </a:t>
            </a:r>
            <a:r>
              <a:rPr lang="en-US" altLang="en-US" sz="2000" dirty="0" smtClean="0">
                <a:latin typeface="Palatino Linotype" pitchFamily="18" charset="0"/>
                <a:cs typeface="Times New Roman" pitchFamily="18" charset="0"/>
              </a:rPr>
              <a:t>it.</a:t>
            </a:r>
            <a:endParaRPr lang="en-US" altLang="en-US" sz="2000" dirty="0">
              <a:latin typeface="Palatino Linotype" pitchFamily="18" charset="0"/>
              <a:cs typeface="Times New Roman" pitchFamily="18" charset="0"/>
            </a:endParaRPr>
          </a:p>
          <a:p>
            <a:pPr marL="1603375" lvl="2" indent="-401638">
              <a:lnSpc>
                <a:spcPct val="90000"/>
              </a:lnSpc>
            </a:pPr>
            <a:r>
              <a:rPr lang="en-US" altLang="en-US" sz="2000" dirty="0">
                <a:latin typeface="Palatino Linotype" pitchFamily="18" charset="0"/>
                <a:cs typeface="Times New Roman" pitchFamily="18" charset="0"/>
              </a:rPr>
              <a:t>Obtain </a:t>
            </a:r>
            <a:r>
              <a:rPr lang="en-US" altLang="en-US" sz="2000" dirty="0" smtClean="0">
                <a:latin typeface="Palatino Linotype" pitchFamily="18" charset="0"/>
                <a:cs typeface="Times New Roman" pitchFamily="18" charset="0"/>
              </a:rPr>
              <a:t>telephone </a:t>
            </a:r>
            <a:r>
              <a:rPr lang="en-US" altLang="en-US" sz="2000" dirty="0">
                <a:latin typeface="Palatino Linotype" pitchFamily="18" charset="0"/>
                <a:cs typeface="Times New Roman" pitchFamily="18" charset="0"/>
              </a:rPr>
              <a:t>number to contact the recipient with any questions.</a:t>
            </a:r>
          </a:p>
          <a:p>
            <a:pPr marL="1603375" lvl="2" indent="-401638">
              <a:lnSpc>
                <a:spcPct val="90000"/>
              </a:lnSpc>
            </a:pPr>
            <a:r>
              <a:rPr lang="en-US" altLang="en-US" sz="2000" dirty="0">
                <a:latin typeface="Palatino Linotype" pitchFamily="18" charset="0"/>
                <a:cs typeface="Times New Roman" pitchFamily="18" charset="0"/>
              </a:rPr>
              <a:t>Do not include PHI on the cover sheet</a:t>
            </a:r>
            <a:r>
              <a:rPr lang="en-US" altLang="en-US" sz="2000" dirty="0" smtClean="0">
                <a:latin typeface="Palatino Linotype" pitchFamily="18" charset="0"/>
                <a:cs typeface="Times New Roman" pitchFamily="18" charset="0"/>
              </a:rPr>
              <a:t>.</a:t>
            </a:r>
            <a:endParaRPr lang="en-US" altLang="en-US" sz="2000" dirty="0">
              <a:latin typeface="Palatino Linotype" pitchFamily="18" charset="0"/>
              <a:cs typeface="Times New Roman" pitchFamily="18" charset="0"/>
            </a:endParaRPr>
          </a:p>
          <a:p>
            <a:pPr marL="1603375" lvl="2" indent="-401638">
              <a:lnSpc>
                <a:spcPct val="90000"/>
              </a:lnSpc>
            </a:pPr>
            <a:r>
              <a:rPr lang="en-US" altLang="en-US" sz="2000" dirty="0" smtClean="0">
                <a:latin typeface="Palatino Linotype" pitchFamily="18" charset="0"/>
                <a:cs typeface="Times New Roman" pitchFamily="18" charset="0"/>
              </a:rPr>
              <a:t>Verify </a:t>
            </a:r>
            <a:r>
              <a:rPr lang="en-US" altLang="en-US" sz="2000" dirty="0">
                <a:latin typeface="Palatino Linotype" pitchFamily="18" charset="0"/>
                <a:cs typeface="Times New Roman" pitchFamily="18" charset="0"/>
              </a:rPr>
              <a:t>you are including only </a:t>
            </a:r>
            <a:r>
              <a:rPr lang="en-US" altLang="en-US" sz="2000" dirty="0" smtClean="0">
                <a:latin typeface="Palatino Linotype" pitchFamily="18" charset="0"/>
                <a:cs typeface="Times New Roman" pitchFamily="18" charset="0"/>
              </a:rPr>
              <a:t>correct </a:t>
            </a:r>
            <a:r>
              <a:rPr lang="en-US" altLang="en-US" sz="2000" dirty="0">
                <a:latin typeface="Palatino Linotype" pitchFamily="18" charset="0"/>
                <a:cs typeface="Times New Roman" pitchFamily="18" charset="0"/>
              </a:rPr>
              <a:t>patient’s information (i.e. </a:t>
            </a:r>
            <a:r>
              <a:rPr lang="en-US" altLang="en-US" sz="2000" dirty="0" smtClean="0">
                <a:latin typeface="Palatino Linotype" pitchFamily="18" charset="0"/>
                <a:cs typeface="Times New Roman" pitchFamily="18" charset="0"/>
              </a:rPr>
              <a:t>check </a:t>
            </a:r>
            <a:r>
              <a:rPr lang="en-US" altLang="en-US" sz="2000" dirty="0">
                <a:latin typeface="Palatino Linotype" pitchFamily="18" charset="0"/>
                <a:cs typeface="Times New Roman" pitchFamily="18" charset="0"/>
              </a:rPr>
              <a:t>the top and bottom pages).</a:t>
            </a:r>
          </a:p>
          <a:p>
            <a:pPr marL="1603375" lvl="2" indent="-401638">
              <a:lnSpc>
                <a:spcPct val="90000"/>
              </a:lnSpc>
            </a:pPr>
            <a:r>
              <a:rPr lang="en-US" altLang="en-US" sz="2000" dirty="0">
                <a:latin typeface="Palatino Linotype" pitchFamily="18" charset="0"/>
                <a:cs typeface="Times New Roman" pitchFamily="18" charset="0"/>
              </a:rPr>
              <a:t>Double check the fax number prior </a:t>
            </a:r>
            <a:r>
              <a:rPr lang="en-US" altLang="en-US" sz="2000" dirty="0" smtClean="0">
                <a:latin typeface="Palatino Linotype" pitchFamily="18" charset="0"/>
                <a:cs typeface="Times New Roman" pitchFamily="18" charset="0"/>
              </a:rPr>
              <a:t>to transmission</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78</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04800"/>
            <a:ext cx="131096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261157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2095500" y="838200"/>
            <a:ext cx="5257800" cy="12192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Release of Information</a:t>
            </a:r>
            <a:br>
              <a:rPr lang="en-US" altLang="en-US" sz="36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E-Mail</a:t>
            </a:r>
            <a:endParaRPr lang="en-US" altLang="en-US" sz="2700" dirty="0">
              <a:solidFill>
                <a:schemeClr val="tx1"/>
              </a:solidFill>
              <a:effectLst/>
              <a:latin typeface="Palatino Linotype" pitchFamily="18" charset="0"/>
              <a:cs typeface="Times New Roman" pitchFamily="18" charset="0"/>
            </a:endParaRPr>
          </a:p>
        </p:txBody>
      </p:sp>
      <p:sp>
        <p:nvSpPr>
          <p:cNvPr id="516099" name="Rectangle 3"/>
          <p:cNvSpPr>
            <a:spLocks noGrp="1" noChangeArrowheads="1"/>
          </p:cNvSpPr>
          <p:nvPr>
            <p:ph type="body" sz="half" idx="1"/>
          </p:nvPr>
        </p:nvSpPr>
        <p:spPr>
          <a:xfrm>
            <a:off x="381000" y="2076450"/>
            <a:ext cx="8343900" cy="2133600"/>
          </a:xfrm>
        </p:spPr>
        <p:txBody>
          <a:bodyPr>
            <a:normAutofit fontScale="92500" lnSpcReduction="20000"/>
          </a:bodyPr>
          <a:lstStyle/>
          <a:p>
            <a:pPr marL="622300" indent="-622300"/>
            <a:r>
              <a:rPr lang="en-US" altLang="en-US" sz="2000" dirty="0" smtClean="0">
                <a:latin typeface="Palatino Linotype" pitchFamily="18" charset="0"/>
                <a:cs typeface="Times New Roman" pitchFamily="18" charset="0"/>
              </a:rPr>
              <a:t>When communicating </a:t>
            </a:r>
            <a:r>
              <a:rPr lang="en-US" altLang="en-US" sz="2000" dirty="0">
                <a:latin typeface="Palatino Linotype" pitchFamily="18" charset="0"/>
                <a:cs typeface="Times New Roman" pitchFamily="18" charset="0"/>
              </a:rPr>
              <a:t>with patients through </a:t>
            </a:r>
            <a:r>
              <a:rPr lang="en-US" altLang="en-US" sz="2000" dirty="0" smtClean="0">
                <a:latin typeface="Palatino Linotype" pitchFamily="18" charset="0"/>
                <a:cs typeface="Times New Roman" pitchFamily="18" charset="0"/>
              </a:rPr>
              <a:t>e-mail ensure that the e-mail address that you have is correct.  </a:t>
            </a:r>
          </a:p>
          <a:p>
            <a:pPr marL="622300" indent="-622300"/>
            <a:r>
              <a:rPr lang="en-US" altLang="en-US" sz="2000" dirty="0" smtClean="0">
                <a:latin typeface="Palatino Linotype" pitchFamily="18" charset="0"/>
                <a:cs typeface="Times New Roman" pitchFamily="18" charset="0"/>
              </a:rPr>
              <a:t>Ensure that encryption is in place when sending </a:t>
            </a:r>
            <a:r>
              <a:rPr lang="en-US" altLang="en-US" sz="2000" dirty="0" err="1" smtClean="0">
                <a:latin typeface="Palatino Linotype" pitchFamily="18" charset="0"/>
                <a:cs typeface="Times New Roman" pitchFamily="18" charset="0"/>
              </a:rPr>
              <a:t>ePHI</a:t>
            </a:r>
            <a:r>
              <a:rPr lang="en-US" altLang="en-US" sz="2000" dirty="0" smtClean="0">
                <a:latin typeface="Palatino Linotype" pitchFamily="18" charset="0"/>
                <a:cs typeface="Times New Roman" pitchFamily="18" charset="0"/>
              </a:rPr>
              <a:t> to patients or other organizations.</a:t>
            </a:r>
          </a:p>
          <a:p>
            <a:pPr marL="622300" lvl="0" indent="-622300"/>
            <a:r>
              <a:rPr lang="en-US" altLang="en-US" dirty="0">
                <a:solidFill>
                  <a:prstClr val="black">
                    <a:lumMod val="50000"/>
                    <a:lumOff val="50000"/>
                  </a:prstClr>
                </a:solidFill>
                <a:latin typeface="Times New Roman" pitchFamily="18" charset="0"/>
                <a:cs typeface="Times New Roman" pitchFamily="18" charset="0"/>
              </a:rPr>
              <a:t>We may communicate with patients through e-mail </a:t>
            </a:r>
            <a:r>
              <a:rPr lang="en-US" altLang="en-US" dirty="0">
                <a:solidFill>
                  <a:srgbClr val="2F5897"/>
                </a:solidFill>
                <a:latin typeface="Times New Roman" pitchFamily="18" charset="0"/>
                <a:cs typeface="Times New Roman" pitchFamily="18" charset="0"/>
              </a:rPr>
              <a:t>only if</a:t>
            </a:r>
            <a:r>
              <a:rPr lang="en-US" altLang="en-US" dirty="0">
                <a:solidFill>
                  <a:prstClr val="black">
                    <a:lumMod val="50000"/>
                    <a:lumOff val="50000"/>
                  </a:prstClr>
                </a:solidFill>
                <a:latin typeface="Times New Roman" pitchFamily="18" charset="0"/>
                <a:cs typeface="Times New Roman" pitchFamily="18" charset="0"/>
              </a:rPr>
              <a:t> the patient has signed Green Hills Direct Family Care’s Patient Agreement.  </a:t>
            </a:r>
          </a:p>
          <a:p>
            <a:pPr marL="622300" indent="-622300"/>
            <a:endParaRPr lang="en-US" altLang="en-US" sz="2000" dirty="0" smtClean="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79</a:t>
            </a:fld>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14800"/>
            <a:ext cx="2209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881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524000" y="304800"/>
            <a:ext cx="6172200" cy="990600"/>
          </a:xfrm>
        </p:spPr>
        <p:txBody>
          <a:bodyPr>
            <a:normAutofit/>
          </a:bodyPr>
          <a:lstStyle/>
          <a:p>
            <a:pPr eaLnBrk="1" hangingPunct="1">
              <a:defRPr/>
            </a:pPr>
            <a:r>
              <a:rPr lang="en-US" altLang="en-US" sz="3600" dirty="0" smtClean="0">
                <a:solidFill>
                  <a:schemeClr val="accent6">
                    <a:lumMod val="60000"/>
                    <a:lumOff val="40000"/>
                  </a:schemeClr>
                </a:solidFill>
                <a:effectLst/>
                <a:latin typeface="Palatino Linotype" panose="02040502050505030304" pitchFamily="18" charset="0"/>
                <a:cs typeface="Times New Roman" pitchFamily="18" charset="0"/>
              </a:rPr>
              <a:t>Why Comply With HIPAA?</a:t>
            </a:r>
            <a:endParaRPr lang="en-US" altLang="en-US" sz="3600" dirty="0">
              <a:solidFill>
                <a:schemeClr val="accent6">
                  <a:lumMod val="60000"/>
                  <a:lumOff val="40000"/>
                </a:schemeClr>
              </a:solidFill>
              <a:effectLst/>
              <a:latin typeface="Palatino Linotype" panose="02040502050505030304" pitchFamily="18" charset="0"/>
              <a:cs typeface="Times New Roman" pitchFamily="18" charset="0"/>
            </a:endParaRPr>
          </a:p>
        </p:txBody>
      </p:sp>
      <p:sp>
        <p:nvSpPr>
          <p:cNvPr id="40963" name="Rectangle 3"/>
          <p:cNvSpPr>
            <a:spLocks noGrp="1" noChangeArrowheads="1"/>
          </p:cNvSpPr>
          <p:nvPr>
            <p:ph type="body" sz="half" idx="1"/>
          </p:nvPr>
        </p:nvSpPr>
        <p:spPr>
          <a:xfrm>
            <a:off x="762000" y="1257300"/>
            <a:ext cx="7696200" cy="3619500"/>
          </a:xfrm>
        </p:spPr>
        <p:txBody>
          <a:bodyPr>
            <a:normAutofit lnSpcReduction="10000"/>
          </a:bodyPr>
          <a:lstStyle/>
          <a:p>
            <a:pPr eaLnBrk="1" hangingPunct="1">
              <a:lnSpc>
                <a:spcPct val="90000"/>
              </a:lnSpc>
            </a:pPr>
            <a:r>
              <a:rPr lang="en-US" altLang="en-US" sz="2000" dirty="0" smtClean="0">
                <a:latin typeface="Palatino Linotype" panose="02040502050505030304" pitchFamily="18" charset="0"/>
                <a:cs typeface="Times New Roman" pitchFamily="18" charset="0"/>
              </a:rPr>
              <a:t>To show our commitment to protecting privacy</a:t>
            </a:r>
          </a:p>
          <a:p>
            <a:pPr eaLnBrk="1" hangingPunct="1">
              <a:lnSpc>
                <a:spcPct val="90000"/>
              </a:lnSpc>
            </a:pPr>
            <a:r>
              <a:rPr lang="en-US" altLang="en-US" sz="2000" dirty="0" smtClean="0">
                <a:latin typeface="Palatino Linotype" panose="02040502050505030304" pitchFamily="18" charset="0"/>
                <a:cs typeface="Times New Roman" pitchFamily="18" charset="0"/>
              </a:rPr>
              <a:t>As an employee, you are obligated to comply with Green Hills Direct Family Care’s privacy and security policies and procedures</a:t>
            </a:r>
          </a:p>
          <a:p>
            <a:pPr eaLnBrk="1" hangingPunct="1">
              <a:lnSpc>
                <a:spcPct val="90000"/>
              </a:lnSpc>
            </a:pPr>
            <a:r>
              <a:rPr lang="en-US" altLang="en-US" sz="2000" dirty="0" smtClean="0">
                <a:latin typeface="Palatino Linotype" panose="02040502050505030304" pitchFamily="18" charset="0"/>
                <a:cs typeface="Times New Roman" pitchFamily="18" charset="0"/>
              </a:rPr>
              <a:t>Our patients/members are placing their trust in us to preserve the privacy of their most sensitive and personal information </a:t>
            </a:r>
          </a:p>
          <a:p>
            <a:pPr eaLnBrk="1" hangingPunct="1">
              <a:lnSpc>
                <a:spcPct val="90000"/>
              </a:lnSpc>
            </a:pPr>
            <a:r>
              <a:rPr lang="en-US" altLang="en-US" sz="2000" dirty="0" smtClean="0">
                <a:latin typeface="Palatino Linotype" panose="02040502050505030304" pitchFamily="18" charset="0"/>
                <a:cs typeface="Times New Roman" pitchFamily="18" charset="0"/>
              </a:rPr>
              <a:t>Compliance is not an option, it is required.</a:t>
            </a:r>
          </a:p>
          <a:p>
            <a:pPr eaLnBrk="1" hangingPunct="1">
              <a:lnSpc>
                <a:spcPct val="90000"/>
              </a:lnSpc>
            </a:pPr>
            <a:r>
              <a:rPr lang="en-US" altLang="en-US" sz="2000" b="1" dirty="0" smtClean="0">
                <a:solidFill>
                  <a:srgbClr val="FF0000"/>
                </a:solidFill>
                <a:latin typeface="Palatino Linotype" panose="02040502050505030304" pitchFamily="18" charset="0"/>
                <a:cs typeface="Times New Roman" pitchFamily="18" charset="0"/>
              </a:rPr>
              <a:t>If you choose not to follow the rules:</a:t>
            </a:r>
            <a:endParaRPr lang="en-US" altLang="en-US" sz="2000" dirty="0" smtClean="0">
              <a:solidFill>
                <a:srgbClr val="FF0000"/>
              </a:solidFill>
              <a:latin typeface="Palatino Linotype" panose="02040502050505030304" pitchFamily="18" charset="0"/>
              <a:cs typeface="Times New Roman" pitchFamily="18" charset="0"/>
            </a:endParaRPr>
          </a:p>
          <a:p>
            <a:pPr lvl="1" eaLnBrk="1" hangingPunct="1">
              <a:lnSpc>
                <a:spcPct val="90000"/>
              </a:lnSpc>
            </a:pPr>
            <a:r>
              <a:rPr lang="en-US" altLang="en-US" sz="2000" dirty="0" smtClean="0">
                <a:latin typeface="Palatino Linotype" panose="02040502050505030304" pitchFamily="18" charset="0"/>
                <a:cs typeface="Times New Roman" pitchFamily="18" charset="0"/>
              </a:rPr>
              <a:t>You could be put at risk, including </a:t>
            </a:r>
            <a:r>
              <a:rPr lang="en-US" altLang="en-US" sz="2000" b="1" dirty="0" smtClean="0">
                <a:solidFill>
                  <a:srgbClr val="FF0000"/>
                </a:solidFill>
                <a:latin typeface="Palatino Linotype" panose="02040502050505030304" pitchFamily="18" charset="0"/>
                <a:cs typeface="Times New Roman" pitchFamily="18" charset="0"/>
              </a:rPr>
              <a:t>personal</a:t>
            </a:r>
            <a:r>
              <a:rPr lang="en-US" altLang="en-US" sz="2000" dirty="0" smtClean="0">
                <a:latin typeface="Palatino Linotype" panose="02040502050505030304" pitchFamily="18" charset="0"/>
                <a:cs typeface="Times New Roman" pitchFamily="18" charset="0"/>
              </a:rPr>
              <a:t> penalties and sanctions</a:t>
            </a:r>
          </a:p>
          <a:p>
            <a:pPr lvl="1" eaLnBrk="1" hangingPunct="1">
              <a:lnSpc>
                <a:spcPct val="90000"/>
              </a:lnSpc>
            </a:pPr>
            <a:r>
              <a:rPr lang="en-US" altLang="en-US" sz="2000" dirty="0" smtClean="0">
                <a:latin typeface="Palatino Linotype" panose="02040502050505030304" pitchFamily="18" charset="0"/>
                <a:cs typeface="Times New Roman" pitchFamily="18" charset="0"/>
              </a:rPr>
              <a:t>You could put Green Hills Direct Family Care at risk, including financial and reputational harm</a:t>
            </a: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648200"/>
            <a:ext cx="24384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48024" y="1905000"/>
            <a:ext cx="3152775" cy="769441"/>
          </a:xfrm>
          <a:prstGeom prst="rect">
            <a:avLst/>
          </a:prstGeom>
          <a:noFill/>
        </p:spPr>
        <p:txBody>
          <a:bodyPr wrap="square" rtlCol="0">
            <a:spAutoFit/>
          </a:bodyPr>
          <a:lstStyle/>
          <a:p>
            <a:r>
              <a:rPr lang="en-US" sz="4400" b="1" dirty="0" smtClean="0">
                <a:solidFill>
                  <a:schemeClr val="accent6">
                    <a:lumMod val="60000"/>
                    <a:lumOff val="40000"/>
                  </a:schemeClr>
                </a:solidFill>
              </a:rPr>
              <a:t>Section IX</a:t>
            </a:r>
          </a:p>
        </p:txBody>
      </p:sp>
      <p:sp>
        <p:nvSpPr>
          <p:cNvPr id="10" name="TextBox 9"/>
          <p:cNvSpPr txBox="1"/>
          <p:nvPr/>
        </p:nvSpPr>
        <p:spPr>
          <a:xfrm>
            <a:off x="2105025" y="2819400"/>
            <a:ext cx="5181600" cy="584775"/>
          </a:xfrm>
          <a:prstGeom prst="rect">
            <a:avLst/>
          </a:prstGeom>
          <a:noFill/>
        </p:spPr>
        <p:txBody>
          <a:bodyPr wrap="square" rtlCol="0">
            <a:spAutoFit/>
          </a:bodyPr>
          <a:lstStyle/>
          <a:p>
            <a:pPr algn="ctr"/>
            <a:r>
              <a:rPr lang="en-US" sz="3200" b="1" dirty="0" smtClean="0"/>
              <a:t>HIPAA Security Rule</a:t>
            </a:r>
            <a:endParaRPr lang="en-US" dirty="0"/>
          </a:p>
        </p:txBody>
      </p:sp>
      <p:sp>
        <p:nvSpPr>
          <p:cNvPr id="5" name="Slide Number Placeholder 4"/>
          <p:cNvSpPr>
            <a:spLocks noGrp="1"/>
          </p:cNvSpPr>
          <p:nvPr>
            <p:ph type="sldNum" sz="quarter" idx="12"/>
          </p:nvPr>
        </p:nvSpPr>
        <p:spPr>
          <a:xfrm>
            <a:off x="8458200" y="6408738"/>
            <a:ext cx="555625" cy="365125"/>
          </a:xfrm>
        </p:spPr>
        <p:txBody>
          <a:bodyPr/>
          <a:lstStyle/>
          <a:p>
            <a:pPr>
              <a:defRPr/>
            </a:pPr>
            <a:fld id="{D9B7845E-3DC7-4089-B204-774B7E23384C}" type="slidenum">
              <a:rPr lang="en-US" smtClean="0"/>
              <a:pPr>
                <a:defRPr/>
              </a:pPr>
              <a:t>80</a:t>
            </a:fld>
            <a:endParaRPr lang="en-US" dirty="0"/>
          </a:p>
        </p:txBody>
      </p:sp>
      <p:pic>
        <p:nvPicPr>
          <p:cNvPr id="11" name="Picture 10" descr="https://tse1.mm.bing.net/th?&amp;id=JN.HNGyeHYKRYBFBjhkgJKRe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727" y="3733800"/>
            <a:ext cx="1560195" cy="1447800"/>
          </a:xfrm>
          <a:prstGeom prst="rect">
            <a:avLst/>
          </a:prstGeom>
          <a:noFill/>
          <a:ln>
            <a:noFill/>
          </a:ln>
        </p:spPr>
      </p:pic>
    </p:spTree>
    <p:extLst>
      <p:ext uri="{BB962C8B-B14F-4D97-AF65-F5344CB8AC3E}">
        <p14:creationId xmlns:p14="http://schemas.microsoft.com/office/powerpoint/2010/main" val="1706648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1905000" y="457200"/>
            <a:ext cx="4953000" cy="762000"/>
          </a:xfrm>
        </p:spPr>
        <p:txBody>
          <a:bodyPr/>
          <a:lstStyle/>
          <a:p>
            <a:pPr eaLnBrk="1" hangingPunct="1">
              <a:defRPr/>
            </a:pPr>
            <a:r>
              <a:rPr lang="en-US" altLang="en-US" sz="3600" dirty="0" smtClean="0">
                <a:solidFill>
                  <a:srgbClr val="FF0000"/>
                </a:solidFill>
                <a:effectLst/>
                <a:latin typeface="Palatino Linotype" pitchFamily="18" charset="0"/>
                <a:cs typeface="Times New Roman" pitchFamily="18" charset="0"/>
              </a:rPr>
              <a:t>HIPAA Security Rule</a:t>
            </a:r>
            <a:endParaRPr lang="en-US" altLang="en-US" sz="3600" dirty="0">
              <a:solidFill>
                <a:srgbClr val="FF0000"/>
              </a:solidFill>
              <a:effectLst/>
              <a:latin typeface="Palatino Linotype" pitchFamily="18" charset="0"/>
              <a:cs typeface="Times New Roman" pitchFamily="18" charset="0"/>
            </a:endParaRPr>
          </a:p>
        </p:txBody>
      </p:sp>
      <p:sp>
        <p:nvSpPr>
          <p:cNvPr id="94211" name="Rectangle 3"/>
          <p:cNvSpPr>
            <a:spLocks noGrp="1" noChangeArrowheads="1"/>
          </p:cNvSpPr>
          <p:nvPr>
            <p:ph type="body" idx="1"/>
          </p:nvPr>
        </p:nvSpPr>
        <p:spPr>
          <a:xfrm>
            <a:off x="762000" y="1295400"/>
            <a:ext cx="7086600" cy="4724400"/>
          </a:xfrm>
        </p:spPr>
        <p:txBody>
          <a:bodyPr>
            <a:normAutofit lnSpcReduction="10000"/>
          </a:bodyPr>
          <a:lstStyle/>
          <a:p>
            <a:pPr eaLnBrk="1" hangingPunct="1"/>
            <a:r>
              <a:rPr lang="en-US" altLang="en-US" sz="2400" dirty="0" smtClean="0">
                <a:latin typeface="Palatino Linotype" pitchFamily="18" charset="0"/>
                <a:cs typeface="Times New Roman" pitchFamily="18" charset="0"/>
              </a:rPr>
              <a:t>In general, the HIPAA Security Rule requires covered entities and business associates to do the following:</a:t>
            </a:r>
          </a:p>
          <a:p>
            <a:pPr lvl="1" eaLnBrk="1" hangingPunct="1"/>
            <a:r>
              <a:rPr lang="en-US" altLang="en-US" sz="2000" dirty="0" smtClean="0">
                <a:latin typeface="Palatino Linotype" pitchFamily="18" charset="0"/>
                <a:cs typeface="Times New Roman" pitchFamily="18" charset="0"/>
              </a:rPr>
              <a:t>Implement administrative, physical, and technical safeguards that reasonably and appropriately protect the confidentiality, integrity, and availability of electronic protected health information (ePHI) that is created, received, maintained or transmitted.</a:t>
            </a:r>
          </a:p>
          <a:p>
            <a:pPr lvl="1" eaLnBrk="1" hangingPunct="1"/>
            <a:r>
              <a:rPr lang="en-US" altLang="en-US" sz="2000" dirty="0">
                <a:latin typeface="Palatino Linotype" pitchFamily="18" charset="0"/>
                <a:cs typeface="Times New Roman" pitchFamily="18" charset="0"/>
              </a:rPr>
              <a:t>Protect against any reasonably anticipated threats or hazards to the security or integrity of ePHI.</a:t>
            </a:r>
          </a:p>
          <a:p>
            <a:pPr lvl="1" eaLnBrk="1" hangingPunct="1"/>
            <a:r>
              <a:rPr lang="en-US" altLang="en-US" sz="2000" dirty="0">
                <a:latin typeface="Palatino Linotype" pitchFamily="18" charset="0"/>
                <a:cs typeface="Times New Roman" pitchFamily="18" charset="0"/>
              </a:rPr>
              <a:t>Protect against any reasonably anticipated uses or disclosures of ePHI that are not permitted or required under the Privacy Rule.</a:t>
            </a:r>
          </a:p>
          <a:p>
            <a:pPr lvl="1" eaLnBrk="1" hangingPunct="1"/>
            <a:r>
              <a:rPr lang="en-US" altLang="en-US" sz="2000" dirty="0">
                <a:latin typeface="Palatino Linotype" pitchFamily="18" charset="0"/>
                <a:cs typeface="Times New Roman" pitchFamily="18" charset="0"/>
              </a:rPr>
              <a:t>Ensure compliance with security by its workforce. </a:t>
            </a:r>
          </a:p>
          <a:p>
            <a:pPr lvl="1" eaLnBrk="1" hangingPunct="1"/>
            <a:endParaRPr lang="en-US" altLang="en-US" sz="2000" dirty="0" smtClean="0">
              <a:latin typeface="Times New Roman" pitchFamily="18" charset="0"/>
              <a:cs typeface="Times New Roman" pitchFamily="18" charset="0"/>
            </a:endParaRPr>
          </a:p>
          <a:p>
            <a:pPr lvl="1" eaLnBrk="1" hangingPunct="1"/>
            <a:endParaRPr lang="en-US" altLang="en-US" sz="2000" dirty="0" smtClean="0">
              <a:latin typeface="Times New Roman" pitchFamily="18" charset="0"/>
              <a:cs typeface="Times New Roman" pitchFamily="18" charset="0"/>
            </a:endParaRPr>
          </a:p>
          <a:p>
            <a:pPr lvl="1" eaLnBrk="1" hangingPunct="1"/>
            <a:endParaRPr lang="en-US" altLang="en-US" sz="20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914400" y="381000"/>
            <a:ext cx="6667500" cy="609600"/>
          </a:xfrm>
        </p:spPr>
        <p:txBody>
          <a:bodyPr>
            <a:noAutofit/>
          </a:bodyPr>
          <a:lstStyle/>
          <a:p>
            <a:pPr eaLnBrk="1" hangingPunct="1">
              <a:defRPr/>
            </a:pPr>
            <a:r>
              <a:rPr lang="en-US" altLang="en-US" sz="3200" dirty="0" smtClean="0">
                <a:solidFill>
                  <a:srgbClr val="FF0000"/>
                </a:solidFill>
                <a:effectLst/>
                <a:latin typeface="Palatino Linotype" pitchFamily="18" charset="0"/>
                <a:cs typeface="Times New Roman" pitchFamily="18" charset="0"/>
              </a:rPr>
              <a:t>How We Apply the Security Rule</a:t>
            </a:r>
            <a:endParaRPr lang="en-US" altLang="en-US" sz="3200" dirty="0">
              <a:solidFill>
                <a:srgbClr val="FF0000"/>
              </a:solidFill>
              <a:effectLst/>
              <a:latin typeface="Palatino Linotype" pitchFamily="18" charset="0"/>
              <a:cs typeface="Times New Roman" pitchFamily="18" charset="0"/>
            </a:endParaRPr>
          </a:p>
        </p:txBody>
      </p:sp>
      <p:sp>
        <p:nvSpPr>
          <p:cNvPr id="236547" name="Rectangle 3"/>
          <p:cNvSpPr>
            <a:spLocks noGrp="1" noChangeArrowheads="1"/>
          </p:cNvSpPr>
          <p:nvPr>
            <p:ph type="body" sz="half" idx="1"/>
          </p:nvPr>
        </p:nvSpPr>
        <p:spPr>
          <a:xfrm>
            <a:off x="1295400" y="1143000"/>
            <a:ext cx="4191000" cy="1143000"/>
          </a:xfrm>
          <a:ln>
            <a:solidFill>
              <a:schemeClr val="accent1"/>
            </a:solidFill>
          </a:ln>
        </p:spPr>
        <p:txBody>
          <a:bodyPr>
            <a:normAutofit fontScale="62500" lnSpcReduction="20000"/>
          </a:bodyPr>
          <a:lstStyle/>
          <a:p>
            <a:pPr marL="107950" indent="0" eaLnBrk="1" hangingPunct="1">
              <a:lnSpc>
                <a:spcPct val="80000"/>
              </a:lnSpc>
              <a:buFont typeface="Wingdings 3" pitchFamily="18" charset="2"/>
              <a:buNone/>
            </a:pPr>
            <a:r>
              <a:rPr lang="en-US" altLang="en-US" sz="3200" b="1" dirty="0" smtClean="0">
                <a:latin typeface="Times New Roman" pitchFamily="18" charset="0"/>
                <a:cs typeface="Times New Roman" pitchFamily="18" charset="0"/>
              </a:rPr>
              <a:t>Administrative Safeguards</a:t>
            </a:r>
          </a:p>
          <a:p>
            <a:pPr marL="107950" indent="0" eaLnBrk="1" hangingPunct="1">
              <a:lnSpc>
                <a:spcPct val="80000"/>
              </a:lnSpc>
              <a:buFont typeface="Wingdings 3" pitchFamily="18" charset="2"/>
              <a:buNone/>
            </a:pPr>
            <a:r>
              <a:rPr lang="en-US" altLang="en-US" sz="3200" dirty="0" smtClean="0">
                <a:latin typeface="Times New Roman" pitchFamily="18" charset="0"/>
                <a:cs typeface="Times New Roman" pitchFamily="18" charset="0"/>
              </a:rPr>
              <a:t>Policies and procedures are REQUIRED and must be followed by employees to maintain security (i.e. disaster, internet and e-mail use</a:t>
            </a:r>
            <a:r>
              <a:rPr lang="en-US" altLang="en-US" sz="1400" dirty="0" smtClean="0">
                <a:latin typeface="Times New Roman" pitchFamily="18" charset="0"/>
                <a:cs typeface="Times New Roman" pitchFamily="18" charset="0"/>
              </a:rPr>
              <a:t>)</a:t>
            </a:r>
          </a:p>
        </p:txBody>
      </p:sp>
      <p:sp>
        <p:nvSpPr>
          <p:cNvPr id="236548" name="Rectangle 4"/>
          <p:cNvSpPr>
            <a:spLocks noGrp="1" noChangeArrowheads="1"/>
          </p:cNvSpPr>
          <p:nvPr>
            <p:ph sz="half" idx="2"/>
          </p:nvPr>
        </p:nvSpPr>
        <p:spPr>
          <a:xfrm>
            <a:off x="1295400" y="2438400"/>
            <a:ext cx="4038600" cy="1676400"/>
          </a:xfrm>
          <a:ln>
            <a:solidFill>
              <a:schemeClr val="accent1"/>
            </a:solidFill>
          </a:ln>
        </p:spPr>
        <p:txBody>
          <a:bodyPr/>
          <a:lstStyle/>
          <a:p>
            <a:pPr marL="107950" indent="0" eaLnBrk="1" hangingPunct="1">
              <a:buFont typeface="Wingdings 3" pitchFamily="18" charset="2"/>
              <a:buNone/>
            </a:pPr>
            <a:r>
              <a:rPr lang="en-US" altLang="en-US" sz="1800" b="1" dirty="0" smtClean="0">
                <a:latin typeface="Times New Roman" pitchFamily="18" charset="0"/>
                <a:cs typeface="Times New Roman" pitchFamily="18" charset="0"/>
              </a:rPr>
              <a:t>Technical Safeguards </a:t>
            </a:r>
          </a:p>
          <a:p>
            <a:pPr marL="107950" indent="0" eaLnBrk="1" hangingPunct="1">
              <a:buFont typeface="Wingdings 3" pitchFamily="18" charset="2"/>
              <a:buNone/>
            </a:pPr>
            <a:r>
              <a:rPr lang="en-US" altLang="en-US" sz="1400" dirty="0" smtClean="0">
                <a:latin typeface="Times New Roman" pitchFamily="18" charset="0"/>
                <a:cs typeface="Times New Roman" pitchFamily="18" charset="0"/>
              </a:rPr>
              <a:t>Technical devices needed to maintain security.  </a:t>
            </a:r>
          </a:p>
          <a:p>
            <a:pPr lvl="1" eaLnBrk="1" hangingPunct="1"/>
            <a:r>
              <a:rPr lang="en-US" altLang="en-US" sz="1400" dirty="0" smtClean="0">
                <a:latin typeface="Times New Roman" pitchFamily="18" charset="0"/>
                <a:cs typeface="Times New Roman" pitchFamily="18" charset="0"/>
              </a:rPr>
              <a:t>Assignment of different levels of access</a:t>
            </a:r>
          </a:p>
          <a:p>
            <a:pPr lvl="1" eaLnBrk="1" hangingPunct="1"/>
            <a:r>
              <a:rPr lang="en-US" altLang="en-US" sz="1400" dirty="0" smtClean="0">
                <a:latin typeface="Times New Roman" pitchFamily="18" charset="0"/>
                <a:cs typeface="Times New Roman" pitchFamily="18" charset="0"/>
              </a:rPr>
              <a:t>Screen savers</a:t>
            </a:r>
          </a:p>
          <a:p>
            <a:pPr lvl="1" eaLnBrk="1" hangingPunct="1"/>
            <a:r>
              <a:rPr lang="en-US" altLang="en-US" sz="1400" dirty="0" smtClean="0">
                <a:latin typeface="Times New Roman" pitchFamily="18" charset="0"/>
                <a:cs typeface="Times New Roman" pitchFamily="18" charset="0"/>
              </a:rPr>
              <a:t>Audit trails</a:t>
            </a:r>
          </a:p>
        </p:txBody>
      </p:sp>
      <p:sp>
        <p:nvSpPr>
          <p:cNvPr id="96262" name="TextBox 1"/>
          <p:cNvSpPr txBox="1">
            <a:spLocks noChangeArrowheads="1"/>
          </p:cNvSpPr>
          <p:nvPr/>
        </p:nvSpPr>
        <p:spPr bwMode="auto">
          <a:xfrm>
            <a:off x="1295400" y="4333875"/>
            <a:ext cx="4038600" cy="1346200"/>
          </a:xfrm>
          <a:prstGeom prst="rect">
            <a:avLst/>
          </a:prstGeom>
          <a:noFill/>
          <a:ln w="9525">
            <a:solidFill>
              <a:schemeClr val="accent1"/>
            </a:solidFill>
            <a:miter lim="800000"/>
            <a:headEnd/>
            <a:tailEnd/>
          </a:ln>
        </p:spPr>
        <p:txBody>
          <a:bodyPr>
            <a:spAutoFit/>
          </a:bodyPr>
          <a:lstStyle/>
          <a:p>
            <a:r>
              <a:rPr lang="en-US" b="1" dirty="0"/>
              <a:t>Physical Safeguards</a:t>
            </a:r>
          </a:p>
          <a:p>
            <a:r>
              <a:rPr lang="en-US" sz="1400" dirty="0"/>
              <a:t>Must have physical barriers and devices: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Lock </a:t>
            </a:r>
            <a:r>
              <a:rPr lang="en-US" altLang="en-US" sz="1400" dirty="0" smtClean="0">
                <a:solidFill>
                  <a:srgbClr val="000000"/>
                </a:solidFill>
                <a:cs typeface="Times New Roman" pitchFamily="18" charset="0"/>
              </a:rPr>
              <a:t>doors</a:t>
            </a:r>
            <a:endParaRPr lang="en-US" altLang="en-US" sz="1400" dirty="0">
              <a:solidFill>
                <a:srgbClr val="000000"/>
              </a:solidFill>
              <a:cs typeface="Times New Roman" pitchFamily="18" charset="0"/>
            </a:endParaRP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Monitor </a:t>
            </a:r>
            <a:r>
              <a:rPr lang="en-US" altLang="en-US" sz="1400" dirty="0" smtClean="0">
                <a:solidFill>
                  <a:srgbClr val="000000"/>
                </a:solidFill>
                <a:cs typeface="Times New Roman" pitchFamily="18" charset="0"/>
              </a:rPr>
              <a:t>visitors</a:t>
            </a:r>
            <a:endParaRPr lang="en-US" altLang="en-US" sz="1400" dirty="0">
              <a:solidFill>
                <a:srgbClr val="000000"/>
              </a:solidFill>
              <a:cs typeface="Times New Roman" pitchFamily="18" charset="0"/>
            </a:endParaRP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Secure unattended computers</a:t>
            </a:r>
          </a:p>
        </p:txBody>
      </p:sp>
      <p:sp>
        <p:nvSpPr>
          <p:cNvPr id="4" name="Slide Number Placeholder 3"/>
          <p:cNvSpPr>
            <a:spLocks noGrp="1"/>
          </p:cNvSpPr>
          <p:nvPr>
            <p:ph type="sldNum" sz="quarter" idx="12"/>
          </p:nvPr>
        </p:nvSpPr>
        <p:spPr/>
        <p:txBody>
          <a:bodyPr/>
          <a:lstStyle/>
          <a:p>
            <a:pPr>
              <a:defRPr/>
            </a:pPr>
            <a:fld id="{05F1CE4E-9CE3-41E2-8821-0C71E88EC0EA}" type="slidenum">
              <a:rPr lang="en-US" altLang="en-US" smtClean="0"/>
              <a:pPr>
                <a:defRPr/>
              </a:pPr>
              <a:t>82</a:t>
            </a:fld>
            <a:endParaRPr lang="en-US" altLang="en-US" dirty="0"/>
          </a:p>
        </p:txBody>
      </p:sp>
      <p:pic>
        <p:nvPicPr>
          <p:cNvPr id="9" name="Picture 8" descr="https://tse4.mm.bing.net/th?id=JN.proUHPnDkPh08qmDRoBwSw&amp;w=171&amp;h=171&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2819400"/>
            <a:ext cx="2362200" cy="1143000"/>
          </a:xfrm>
          <a:prstGeom prst="rect">
            <a:avLst/>
          </a:prstGeom>
          <a:noFill/>
          <a:ln>
            <a:noFill/>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2000"/>
                                        <p:tgtEl>
                                          <p:spTgt spid="236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7"/>
                                        </p:tgtEl>
                                        <p:attrNameLst>
                                          <p:attrName>style.visibility</p:attrName>
                                        </p:attrNameLst>
                                      </p:cBhvr>
                                      <p:to>
                                        <p:strVal val="visible"/>
                                      </p:to>
                                    </p:set>
                                    <p:animEffect transition="in" filter="fade">
                                      <p:cBhvr>
                                        <p:cTn id="10" dur="3000"/>
                                        <p:tgtEl>
                                          <p:spTgt spid="236547"/>
                                        </p:tgtEl>
                                      </p:cBhvr>
                                    </p:animEffect>
                                  </p:childTnLst>
                                </p:cTn>
                              </p:par>
                            </p:childTnLst>
                          </p:cTn>
                        </p:par>
                        <p:par>
                          <p:cTn id="11" fill="hold" nodeType="afterGroup">
                            <p:stCondLst>
                              <p:cond delay="3000"/>
                            </p:stCondLst>
                            <p:childTnLst>
                              <p:par>
                                <p:cTn id="12" presetID="2" presetClass="entr" presetSubtype="4" fill="hold" grpId="0" nodeType="afterEffect">
                                  <p:stCondLst>
                                    <p:cond delay="7000"/>
                                  </p:stCondLst>
                                  <p:childTnLst>
                                    <p:set>
                                      <p:cBhvr>
                                        <p:cTn id="13" dur="1" fill="hold">
                                          <p:stCondLst>
                                            <p:cond delay="0"/>
                                          </p:stCondLst>
                                        </p:cTn>
                                        <p:tgtEl>
                                          <p:spTgt spid="236548"/>
                                        </p:tgtEl>
                                        <p:attrNameLst>
                                          <p:attrName>style.visibility</p:attrName>
                                        </p:attrNameLst>
                                      </p:cBhvr>
                                      <p:to>
                                        <p:strVal val="visible"/>
                                      </p:to>
                                    </p:set>
                                    <p:anim calcmode="lin" valueType="num">
                                      <p:cBhvr additive="base">
                                        <p:cTn id="14" dur="5000" fill="hold"/>
                                        <p:tgtEl>
                                          <p:spTgt spid="236548"/>
                                        </p:tgtEl>
                                        <p:attrNameLst>
                                          <p:attrName>ppt_x</p:attrName>
                                        </p:attrNameLst>
                                      </p:cBhvr>
                                      <p:tavLst>
                                        <p:tav tm="0">
                                          <p:val>
                                            <p:strVal val="#ppt_x"/>
                                          </p:val>
                                        </p:tav>
                                        <p:tav tm="100000">
                                          <p:val>
                                            <p:strVal val="#ppt_x"/>
                                          </p:val>
                                        </p:tav>
                                      </p:tavLst>
                                    </p:anim>
                                    <p:anim calcmode="lin" valueType="num">
                                      <p:cBhvr additive="base">
                                        <p:cTn id="15" dur="5000" fill="hold"/>
                                        <p:tgtEl>
                                          <p:spTgt spid="236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P spid="23654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How We Apply the Security Rule</a:t>
            </a:r>
            <a:r>
              <a:rPr lang="en-US" altLang="en-US" sz="4400" dirty="0" smtClean="0">
                <a:solidFill>
                  <a:srgbClr val="FF0000"/>
                </a:solidFill>
                <a:effectLst/>
                <a:latin typeface="Palatino Linotype" pitchFamily="18" charset="0"/>
                <a:cs typeface="Times New Roman" pitchFamily="18" charset="0"/>
              </a:rPr>
              <a:t/>
            </a:r>
            <a:br>
              <a:rPr lang="en-US" altLang="en-US" sz="44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Policies and Procedures</a:t>
            </a:r>
            <a:endParaRPr lang="en-US" sz="2400" dirty="0">
              <a:solidFill>
                <a:schemeClr val="tx1"/>
              </a:solidFill>
              <a:latin typeface="Palatino Linotype" pitchFamily="18" charset="0"/>
            </a:endParaRPr>
          </a:p>
        </p:txBody>
      </p:sp>
      <p:sp>
        <p:nvSpPr>
          <p:cNvPr id="3" name="Text Placeholder 2"/>
          <p:cNvSpPr>
            <a:spLocks noGrp="1"/>
          </p:cNvSpPr>
          <p:nvPr>
            <p:ph type="body" sz="half" idx="1"/>
          </p:nvPr>
        </p:nvSpPr>
        <p:spPr>
          <a:xfrm>
            <a:off x="1066800" y="1676400"/>
            <a:ext cx="7543800" cy="4419600"/>
          </a:xfrm>
        </p:spPr>
        <p:txBody>
          <a:bodyPr/>
          <a:lstStyle/>
          <a:p>
            <a:pPr lvl="1"/>
            <a:r>
              <a:rPr lang="en-US" b="1" dirty="0" smtClean="0">
                <a:latin typeface="Palatino Linotype" pitchFamily="18" charset="0"/>
                <a:cs typeface="Times New Roman" pitchFamily="18" charset="0"/>
              </a:rPr>
              <a:t>Internet Use</a:t>
            </a:r>
          </a:p>
          <a:p>
            <a:pPr lvl="2"/>
            <a:r>
              <a:rPr lang="en-US" dirty="0" smtClean="0">
                <a:latin typeface="Palatino Linotype" pitchFamily="18" charset="0"/>
                <a:cs typeface="Times New Roman" pitchFamily="18" charset="0"/>
              </a:rPr>
              <a:t>Access only trusted, approved sites</a:t>
            </a:r>
          </a:p>
          <a:p>
            <a:pPr lvl="2"/>
            <a:r>
              <a:rPr lang="en-US" dirty="0" smtClean="0">
                <a:latin typeface="Palatino Linotype" pitchFamily="18" charset="0"/>
                <a:cs typeface="Times New Roman" pitchFamily="18" charset="0"/>
              </a:rPr>
              <a:t>Don’t download programs to your workstation</a:t>
            </a:r>
          </a:p>
          <a:p>
            <a:pPr lvl="2">
              <a:buNone/>
            </a:pPr>
            <a:endParaRPr lang="en-US" dirty="0" smtClean="0">
              <a:latin typeface="Palatino Linotype" pitchFamily="18" charset="0"/>
              <a:cs typeface="Times New Roman" pitchFamily="18" charset="0"/>
            </a:endParaRPr>
          </a:p>
          <a:p>
            <a:pPr lvl="1"/>
            <a:r>
              <a:rPr lang="en-US" b="1" dirty="0" smtClean="0">
                <a:latin typeface="Palatino Linotype" pitchFamily="18" charset="0"/>
                <a:cs typeface="Times New Roman" pitchFamily="18" charset="0"/>
              </a:rPr>
              <a:t>E-Mail</a:t>
            </a:r>
          </a:p>
          <a:p>
            <a:pPr lvl="2"/>
            <a:r>
              <a:rPr lang="en-US" dirty="0" smtClean="0">
                <a:latin typeface="Palatino Linotype" pitchFamily="18" charset="0"/>
                <a:cs typeface="Times New Roman" pitchFamily="18" charset="0"/>
              </a:rPr>
              <a:t>Keep e-mail content professional</a:t>
            </a:r>
          </a:p>
          <a:p>
            <a:pPr lvl="2"/>
            <a:r>
              <a:rPr lang="en-US" dirty="0" smtClean="0">
                <a:latin typeface="Palatino Linotype" pitchFamily="18" charset="0"/>
                <a:cs typeface="Times New Roman" pitchFamily="18" charset="0"/>
              </a:rPr>
              <a:t>Use work e-mail for work purposes only</a:t>
            </a:r>
          </a:p>
          <a:p>
            <a:pPr lvl="2"/>
            <a:r>
              <a:rPr lang="en-US" dirty="0" smtClean="0">
                <a:latin typeface="Palatino Linotype" pitchFamily="18" charset="0"/>
                <a:cs typeface="Times New Roman" pitchFamily="18" charset="0"/>
              </a:rPr>
              <a:t>Don’t open e-mails or attachments if you are suspicious of or don’t know the sender</a:t>
            </a:r>
          </a:p>
          <a:p>
            <a:pPr lvl="2"/>
            <a:r>
              <a:rPr lang="en-US" dirty="0" smtClean="0">
                <a:latin typeface="Palatino Linotype" pitchFamily="18" charset="0"/>
                <a:cs typeface="Times New Roman" pitchFamily="18" charset="0"/>
              </a:rPr>
              <a:t>Don’t forward jokes</a:t>
            </a:r>
          </a:p>
          <a:p>
            <a:pPr lvl="2"/>
            <a:r>
              <a:rPr lang="en-US" dirty="0" smtClean="0">
                <a:latin typeface="Palatino Linotype" pitchFamily="18" charset="0"/>
                <a:cs typeface="Times New Roman" pitchFamily="18" charset="0"/>
              </a:rPr>
              <a:t>Follow Green Hills Direct Family Care’s policy for sending secure E-mails</a:t>
            </a:r>
          </a:p>
          <a:p>
            <a:pPr lvl="2"/>
            <a:endParaRPr lang="en-US" dirty="0" smtClean="0">
              <a:latin typeface="Times New Roman" pitchFamily="18" charset="0"/>
              <a:cs typeface="Times New Roman" pitchFamily="18" charset="0"/>
            </a:endParaRPr>
          </a:p>
          <a:p>
            <a:pPr lvl="2"/>
            <a:endParaRPr lang="en-US"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05F1CE4E-9CE3-41E2-8821-0C71E88EC0EA}" type="slidenum">
              <a:rPr lang="en-US" altLang="en-US" smtClean="0"/>
              <a:pPr>
                <a:defRPr/>
              </a:pPr>
              <a:t>83</a:t>
            </a:fld>
            <a:endParaRPr lang="en-US" alt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38200" y="914400"/>
            <a:ext cx="6400800" cy="1066800"/>
          </a:xfrm>
        </p:spPr>
        <p:txBody>
          <a:bodyPr/>
          <a:lstStyle/>
          <a:p>
            <a:pPr algn="ctr" eaLnBrk="1" hangingPunct="1">
              <a:defRPr/>
            </a:pPr>
            <a:r>
              <a:rPr lang="en-US" altLang="en-US" sz="3200" dirty="0" smtClean="0">
                <a:solidFill>
                  <a:srgbClr val="FF0000"/>
                </a:solidFill>
                <a:effectLst/>
                <a:latin typeface="Palatino Linotype" pitchFamily="18" charset="0"/>
                <a:cs typeface="Times New Roman" pitchFamily="18" charset="0"/>
              </a:rPr>
              <a:t>How We Apply the Security Rule</a:t>
            </a:r>
            <a:br>
              <a:rPr lang="en-US" altLang="en-US" sz="32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ePHI Access</a:t>
            </a:r>
            <a:endParaRPr lang="en-US" altLang="en-US" sz="2400" dirty="0">
              <a:solidFill>
                <a:schemeClr val="tx1"/>
              </a:solidFill>
              <a:effectLst/>
              <a:latin typeface="Palatino Linotype" pitchFamily="18" charset="0"/>
              <a:cs typeface="Times New Roman" pitchFamily="18" charset="0"/>
            </a:endParaRPr>
          </a:p>
        </p:txBody>
      </p:sp>
      <p:sp>
        <p:nvSpPr>
          <p:cNvPr id="98307" name="Rectangle 3"/>
          <p:cNvSpPr>
            <a:spLocks noGrp="1" noChangeArrowheads="1"/>
          </p:cNvSpPr>
          <p:nvPr>
            <p:ph type="body" sz="half" idx="1"/>
          </p:nvPr>
        </p:nvSpPr>
        <p:spPr>
          <a:xfrm>
            <a:off x="914400" y="2209800"/>
            <a:ext cx="6629400" cy="3276600"/>
          </a:xfrm>
        </p:spPr>
        <p:txBody>
          <a:bodyPr/>
          <a:lstStyle/>
          <a:p>
            <a:pPr marL="609600" indent="-609600" eaLnBrk="1" hangingPunct="1">
              <a:lnSpc>
                <a:spcPct val="150000"/>
              </a:lnSpc>
            </a:pPr>
            <a:r>
              <a:rPr lang="en-US" altLang="en-US" sz="2400" b="1" dirty="0" smtClean="0">
                <a:latin typeface="Palatino Linotype" pitchFamily="18" charset="0"/>
                <a:cs typeface="Times New Roman" pitchFamily="18" charset="0"/>
              </a:rPr>
              <a:t>How Do We Control ePHI Access?</a:t>
            </a:r>
          </a:p>
          <a:p>
            <a:pPr marL="971550" lvl="1" indent="-514350" eaLnBrk="1" hangingPunct="1"/>
            <a:r>
              <a:rPr lang="en-US" altLang="en-US" dirty="0" smtClean="0">
                <a:latin typeface="Palatino Linotype" pitchFamily="18" charset="0"/>
                <a:cs typeface="Times New Roman" pitchFamily="18" charset="0"/>
              </a:rPr>
              <a:t>User names and passwords</a:t>
            </a:r>
          </a:p>
          <a:p>
            <a:pPr marL="971550" lvl="1" indent="-514350" eaLnBrk="1" hangingPunct="1"/>
            <a:r>
              <a:rPr lang="en-US" altLang="en-US" dirty="0" smtClean="0">
                <a:latin typeface="Palatino Linotype" pitchFamily="18" charset="0"/>
                <a:cs typeface="Times New Roman" pitchFamily="18" charset="0"/>
              </a:rPr>
              <a:t>Screen savers</a:t>
            </a:r>
          </a:p>
          <a:p>
            <a:pPr marL="971550" lvl="1" indent="-514350" eaLnBrk="1" hangingPunct="1"/>
            <a:r>
              <a:rPr lang="en-US" altLang="en-US" dirty="0" smtClean="0">
                <a:latin typeface="Palatino Linotype" pitchFamily="18" charset="0"/>
                <a:cs typeface="Times New Roman" pitchFamily="18" charset="0"/>
              </a:rPr>
              <a:t>Automatic logoff </a:t>
            </a:r>
          </a:p>
          <a:p>
            <a:pPr marL="971550" lvl="1" indent="-514350" eaLnBrk="1" hangingPunct="1"/>
            <a:endParaRPr lang="en-US" altLang="en-US" dirty="0" smtClean="0">
              <a:latin typeface="Times New Roman" pitchFamily="18" charset="0"/>
              <a:cs typeface="Times New Roman" pitchFamily="18" charset="0"/>
            </a:endParaRPr>
          </a:p>
          <a:p>
            <a:pPr marL="971550" lvl="1" indent="-514350" eaLnBrk="1" hangingPunct="1">
              <a:buFontTx/>
              <a:buNone/>
            </a:pPr>
            <a:endParaRPr lang="en-US" altLang="en-US" sz="2100" dirty="0" smtClean="0">
              <a:latin typeface="Times New Roman" pitchFamily="18" charset="0"/>
              <a:cs typeface="Times New Roman" pitchFamily="18" charset="0"/>
            </a:endParaRPr>
          </a:p>
        </p:txBody>
      </p:sp>
      <p:pic>
        <p:nvPicPr>
          <p:cNvPr id="10" name="Picture 9" descr="https://encrypted-tbn3.gstatic.com/images?q=tbn:ANd9GcRJXRLvZoCTPoSgA2wkWehQFUgBD0nr3i_FzlPfzECtA9GUmdsd">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162300"/>
            <a:ext cx="1371600" cy="1409700"/>
          </a:xfrm>
          <a:prstGeom prst="rect">
            <a:avLst/>
          </a:prstGeom>
          <a:noFill/>
          <a:ln>
            <a:noFill/>
          </a:ln>
        </p:spPr>
      </p:pic>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84</a:t>
            </a:fld>
            <a:endParaRPr lang="en-US"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95400" y="457200"/>
            <a:ext cx="6286500" cy="1298349"/>
          </a:xfrm>
        </p:spPr>
        <p:txBody>
          <a:bodyPr>
            <a:normAutofit fontScale="90000"/>
          </a:bodyPr>
          <a:lstStyle/>
          <a:p>
            <a:pPr algn="ctr" eaLnBrk="1" hangingPunct="1">
              <a:defRPr/>
            </a:pPr>
            <a:r>
              <a:rPr lang="en-US" altLang="en-US" sz="3600" dirty="0">
                <a:solidFill>
                  <a:srgbClr val="FF0000"/>
                </a:solidFill>
                <a:effectLst/>
                <a:latin typeface="Palatino Linotype" pitchFamily="18" charset="0"/>
                <a:cs typeface="Times New Roman" pitchFamily="18" charset="0"/>
              </a:rPr>
              <a:t>Access to </a:t>
            </a:r>
            <a:r>
              <a:rPr lang="en-US" altLang="en-US" sz="3600" dirty="0" smtClean="0">
                <a:solidFill>
                  <a:srgbClr val="FF0000"/>
                </a:solidFill>
                <a:effectLst/>
                <a:latin typeface="Palatino Linotype" pitchFamily="18" charset="0"/>
                <a:cs typeface="Times New Roman" pitchFamily="18" charset="0"/>
              </a:rPr>
              <a:t>ePHI </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Information Access Management</a:t>
            </a:r>
            <a:endParaRPr lang="en-US" altLang="en-US" sz="2400" dirty="0">
              <a:solidFill>
                <a:schemeClr val="tx1"/>
              </a:solidFill>
              <a:effectLst/>
              <a:latin typeface="Palatino Linotype" pitchFamily="18" charset="0"/>
              <a:cs typeface="Times New Roman" pitchFamily="18" charset="0"/>
            </a:endParaRPr>
          </a:p>
        </p:txBody>
      </p:sp>
      <p:sp>
        <p:nvSpPr>
          <p:cNvPr id="98307" name="Rectangle 3"/>
          <p:cNvSpPr>
            <a:spLocks noGrp="1" noChangeArrowheads="1"/>
          </p:cNvSpPr>
          <p:nvPr>
            <p:ph type="body" sz="half" idx="1"/>
          </p:nvPr>
        </p:nvSpPr>
        <p:spPr>
          <a:xfrm>
            <a:off x="914400" y="1905000"/>
            <a:ext cx="6629400" cy="2590800"/>
          </a:xfrm>
        </p:spPr>
        <p:txBody>
          <a:bodyPr>
            <a:normAutofit lnSpcReduction="10000"/>
          </a:bodyPr>
          <a:lstStyle/>
          <a:p>
            <a:pPr marL="342900" indent="-342900" eaLnBrk="1" hangingPunct="1">
              <a:buFont typeface="Wingdings" panose="05000000000000000000" pitchFamily="2" charset="2"/>
              <a:buChar char="Ø"/>
            </a:pPr>
            <a:r>
              <a:rPr lang="en-US" altLang="en-US" sz="2400" dirty="0" smtClean="0">
                <a:latin typeface="Palatino Linotype" pitchFamily="18" charset="0"/>
                <a:cs typeface="Times New Roman" pitchFamily="18" charset="0"/>
              </a:rPr>
              <a:t>Green Hills Direct Family Care must implement technical policies and procedures for electronic information systems that maintain ePHI to allow access only to those persons or software programs that have been granted access rights as specified in the HIPAA Security Rule</a:t>
            </a:r>
            <a:endParaRPr lang="en-US" altLang="en-US" sz="2400" b="1" dirty="0" smtClean="0">
              <a:latin typeface="Palatino Linotype" pitchFamily="18" charset="0"/>
              <a:cs typeface="Times New Roman" pitchFamily="18" charset="0"/>
            </a:endParaRPr>
          </a:p>
          <a:p>
            <a:pPr marL="971550" lvl="1" indent="-514350" eaLnBrk="1" hangingPunct="1">
              <a:buFontTx/>
              <a:buNone/>
            </a:pPr>
            <a:endParaRPr lang="en-US" altLang="en-US" sz="21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85</a:t>
            </a:fld>
            <a:endParaRPr lang="en-US" alt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357687"/>
            <a:ext cx="2857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3934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09800" y="457200"/>
            <a:ext cx="4648200" cy="1371600"/>
          </a:xfrm>
        </p:spPr>
        <p:txBody>
          <a:bodyPr>
            <a:normAutofit fontScale="90000"/>
          </a:bodyPr>
          <a:lstStyle/>
          <a:p>
            <a:pPr algn="ctr" eaLnBrk="1" hangingPunct="1">
              <a:defRPr/>
            </a:pPr>
            <a:r>
              <a:rPr lang="en-US" altLang="en-US" sz="3600" dirty="0">
                <a:solidFill>
                  <a:srgbClr val="FF0000"/>
                </a:solidFill>
                <a:effectLst/>
                <a:latin typeface="Palatino Linotype" pitchFamily="18" charset="0"/>
                <a:cs typeface="Times New Roman" pitchFamily="18" charset="0"/>
              </a:rPr>
              <a:t>Access to </a:t>
            </a:r>
            <a:r>
              <a:rPr lang="en-US" altLang="en-US" sz="3600" dirty="0" smtClean="0">
                <a:solidFill>
                  <a:srgbClr val="FF0000"/>
                </a:solidFill>
                <a:effectLst/>
                <a:latin typeface="Palatino Linotype" pitchFamily="18" charset="0"/>
                <a:cs typeface="Times New Roman" pitchFamily="18" charset="0"/>
              </a:rPr>
              <a:t>ePHI </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User Names</a:t>
            </a:r>
            <a:endParaRPr lang="en-US" altLang="en-US" sz="2400" dirty="0">
              <a:solidFill>
                <a:schemeClr val="tx1"/>
              </a:solidFill>
              <a:effectLst/>
              <a:latin typeface="Palatino Linotype" pitchFamily="18" charset="0"/>
              <a:cs typeface="Times New Roman" pitchFamily="18" charset="0"/>
            </a:endParaRPr>
          </a:p>
        </p:txBody>
      </p:sp>
      <p:sp>
        <p:nvSpPr>
          <p:cNvPr id="98307" name="Rectangle 3"/>
          <p:cNvSpPr>
            <a:spLocks noGrp="1" noChangeArrowheads="1"/>
          </p:cNvSpPr>
          <p:nvPr>
            <p:ph type="body" sz="half" idx="1"/>
          </p:nvPr>
        </p:nvSpPr>
        <p:spPr>
          <a:xfrm>
            <a:off x="914400" y="1676400"/>
            <a:ext cx="7086600" cy="2743200"/>
          </a:xfrm>
        </p:spPr>
        <p:txBody>
          <a:bodyPr/>
          <a:lstStyle/>
          <a:p>
            <a:pPr marL="0" indent="0" eaLnBrk="1" hangingPunct="1">
              <a:buNone/>
            </a:pPr>
            <a:endParaRPr lang="en-US" altLang="en-US" sz="2400" b="1" dirty="0">
              <a:latin typeface="Times New Roman" pitchFamily="18" charset="0"/>
              <a:cs typeface="Times New Roman" pitchFamily="18" charset="0"/>
            </a:endParaRPr>
          </a:p>
          <a:p>
            <a:pPr marL="342900" indent="-342900" eaLnBrk="1" hangingPunct="1">
              <a:buFont typeface="Wingdings" panose="05000000000000000000" pitchFamily="2" charset="2"/>
              <a:buChar char="Ø"/>
            </a:pPr>
            <a:r>
              <a:rPr lang="en-US" altLang="en-US" sz="2400" dirty="0" smtClean="0">
                <a:latin typeface="Palatino Linotype" pitchFamily="18" charset="0"/>
                <a:cs typeface="Times New Roman" pitchFamily="18" charset="0"/>
              </a:rPr>
              <a:t>Gree</a:t>
            </a:r>
            <a:r>
              <a:rPr lang="en-US" altLang="en-US" dirty="0" smtClean="0">
                <a:latin typeface="Palatino Linotype" pitchFamily="18" charset="0"/>
                <a:cs typeface="Times New Roman" pitchFamily="18" charset="0"/>
              </a:rPr>
              <a:t>n Hills Direct Family Care </a:t>
            </a:r>
            <a:r>
              <a:rPr lang="en-US" altLang="en-US" sz="2400" dirty="0" smtClean="0">
                <a:latin typeface="Palatino Linotype" pitchFamily="18" charset="0"/>
                <a:cs typeface="Times New Roman" pitchFamily="18" charset="0"/>
              </a:rPr>
              <a:t>must assign a unique name and/or number for identifying and tracking user identity.  It enables an entity to hold users accountable for functions performed on information systems with ePHI when logged into those systems.</a:t>
            </a:r>
            <a:endParaRPr lang="en-US" altLang="en-US" dirty="0" smtClean="0">
              <a:latin typeface="Palatino Linotype" pitchFamily="18" charset="0"/>
              <a:cs typeface="Times New Roman" pitchFamily="18" charset="0"/>
            </a:endParaRPr>
          </a:p>
          <a:p>
            <a:pPr marL="971550" lvl="1" indent="-514350" eaLnBrk="1" hangingPunct="1">
              <a:buFontTx/>
              <a:buNone/>
            </a:pPr>
            <a:endParaRPr lang="en-US" altLang="en-US" sz="21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86</a:t>
            </a:fld>
            <a:endParaRPr lang="en-US" altLang="en-US" dirty="0"/>
          </a:p>
        </p:txBody>
      </p:sp>
      <p:pic>
        <p:nvPicPr>
          <p:cNvPr id="7" name="Picture 6" descr="https://tse4.mm.bing.net/th?id=JN.U7rKCK%2fEMHkOjT7Sh59Kig&amp;w=147&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4419600"/>
            <a:ext cx="1348105" cy="1493520"/>
          </a:xfrm>
          <a:prstGeom prst="rect">
            <a:avLst/>
          </a:prstGeom>
          <a:noFill/>
          <a:ln>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600200" y="533400"/>
            <a:ext cx="5715000" cy="1295400"/>
          </a:xfrm>
        </p:spPr>
        <p:txBody>
          <a:bodyPr/>
          <a:lstStyle/>
          <a:p>
            <a:pPr algn="ctr" eaLnBrk="1" hangingPunct="1">
              <a:defRPr/>
            </a:pPr>
            <a:r>
              <a:rPr lang="en-US" altLang="en-US" sz="3600" dirty="0">
                <a:solidFill>
                  <a:srgbClr val="FF0000"/>
                </a:solidFill>
                <a:effectLst/>
                <a:latin typeface="Palatino Linotype" pitchFamily="18" charset="0"/>
                <a:cs typeface="Times New Roman" pitchFamily="18" charset="0"/>
              </a:rPr>
              <a:t>Access to </a:t>
            </a:r>
            <a:r>
              <a:rPr lang="en-US" altLang="en-US" sz="3600" dirty="0" smtClean="0">
                <a:solidFill>
                  <a:srgbClr val="FF0000"/>
                </a:solidFill>
                <a:effectLst/>
                <a:latin typeface="Palatino Linotype" pitchFamily="18" charset="0"/>
                <a:cs typeface="Times New Roman" pitchFamily="18" charset="0"/>
              </a:rPr>
              <a:t>ePHI </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Passwords</a:t>
            </a:r>
            <a:endParaRPr lang="en-US" altLang="en-US" sz="2400" dirty="0">
              <a:solidFill>
                <a:schemeClr val="tx1"/>
              </a:solidFill>
              <a:effectLst/>
              <a:latin typeface="Palatino Linotype" pitchFamily="18" charset="0"/>
              <a:cs typeface="Times New Roman" pitchFamily="18" charset="0"/>
            </a:endParaRPr>
          </a:p>
        </p:txBody>
      </p:sp>
      <p:sp>
        <p:nvSpPr>
          <p:cNvPr id="98307" name="Rectangle 3"/>
          <p:cNvSpPr>
            <a:spLocks noGrp="1" noChangeArrowheads="1"/>
          </p:cNvSpPr>
          <p:nvPr>
            <p:ph type="body" sz="half" idx="1"/>
          </p:nvPr>
        </p:nvSpPr>
        <p:spPr>
          <a:xfrm>
            <a:off x="533400" y="1905000"/>
            <a:ext cx="7620000" cy="2895600"/>
          </a:xfrm>
        </p:spPr>
        <p:txBody>
          <a:bodyPr>
            <a:normAutofit fontScale="92500" lnSpcReduction="10000"/>
          </a:bodyPr>
          <a:lstStyle/>
          <a:p>
            <a:pPr eaLnBrk="1" hangingPunct="1">
              <a:buFont typeface="Wingdings" panose="05000000000000000000" pitchFamily="2" charset="2"/>
              <a:buChar char="Ø"/>
            </a:pPr>
            <a:r>
              <a:rPr lang="en-US" altLang="en-US" sz="2400" dirty="0" smtClean="0">
                <a:latin typeface="Palatino Linotype" pitchFamily="18" charset="0"/>
                <a:cs typeface="Times New Roman" pitchFamily="18" charset="0"/>
              </a:rPr>
              <a:t>The Security Rule requires Green Hills Direct Family Care to implement procedures regarding access controls, which can include the creation and use of passwords, to verify that a person or entity seeking access to ePHI is the one claimed.</a:t>
            </a:r>
          </a:p>
          <a:p>
            <a:pPr marL="342900" indent="-233363" eaLnBrk="1" hangingPunct="1">
              <a:buFont typeface="Wingdings" panose="05000000000000000000" pitchFamily="2" charset="2"/>
              <a:buChar char="Ø"/>
            </a:pPr>
            <a:r>
              <a:rPr lang="en-US" altLang="en-US" sz="2400" dirty="0" smtClean="0">
                <a:latin typeface="Palatino Linotype" pitchFamily="18" charset="0"/>
                <a:cs typeface="Times New Roman" pitchFamily="18" charset="0"/>
              </a:rPr>
              <a:t>The use of a strong password to protect access to</a:t>
            </a:r>
          </a:p>
          <a:p>
            <a:pPr marL="342900" indent="-233363" eaLnBrk="1" hangingPunct="1">
              <a:buNone/>
            </a:pPr>
            <a:r>
              <a:rPr lang="en-US" altLang="en-US" sz="2400" dirty="0" smtClean="0">
                <a:latin typeface="Palatino Linotype" pitchFamily="18" charset="0"/>
                <a:cs typeface="Times New Roman" pitchFamily="18" charset="0"/>
              </a:rPr>
              <a:t>	ePHI is an appropriate and expected risk</a:t>
            </a:r>
          </a:p>
          <a:p>
            <a:pPr marL="342900" indent="-233363" eaLnBrk="1" hangingPunct="1">
              <a:buNone/>
            </a:pPr>
            <a:r>
              <a:rPr lang="en-US" altLang="en-US" sz="2400" dirty="0" smtClean="0">
                <a:latin typeface="Palatino Linotype" pitchFamily="18" charset="0"/>
                <a:cs typeface="Times New Roman" pitchFamily="18" charset="0"/>
              </a:rPr>
              <a:t>	management strategy. </a:t>
            </a:r>
          </a:p>
          <a:p>
            <a:pPr eaLnBrk="1" hangingPunct="1">
              <a:buNone/>
            </a:pPr>
            <a:endParaRPr lang="en-US" altLang="en-US" sz="1800" b="1"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87</a:t>
            </a:fld>
            <a:endParaRPr lang="en-US" altLang="en-US" dirty="0"/>
          </a:p>
        </p:txBody>
      </p:sp>
      <p:pic>
        <p:nvPicPr>
          <p:cNvPr id="7" name="Picture 6" descr="https://tse1.mm.bing.net/th?&amp;id=JN.ig65T9oQ9h1ktpD6Rjnz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774" y="4648200"/>
            <a:ext cx="1470026" cy="1461770"/>
          </a:xfrm>
          <a:prstGeom prst="rect">
            <a:avLst/>
          </a:prstGeom>
          <a:noFill/>
          <a:ln>
            <a:noFill/>
          </a:ln>
        </p:spPr>
      </p:pic>
    </p:spTree>
    <p:extLst>
      <p:ext uri="{BB962C8B-B14F-4D97-AF65-F5344CB8AC3E}">
        <p14:creationId xmlns:p14="http://schemas.microsoft.com/office/powerpoint/2010/main" val="40598683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7" name="Rectangle 3"/>
          <p:cNvSpPr>
            <a:spLocks noGrp="1" noChangeArrowheads="1"/>
          </p:cNvSpPr>
          <p:nvPr>
            <p:ph type="body" idx="1"/>
          </p:nvPr>
        </p:nvSpPr>
        <p:spPr>
          <a:xfrm>
            <a:off x="921544" y="1676400"/>
            <a:ext cx="7283450" cy="3200400"/>
          </a:xfrm>
        </p:spPr>
        <p:txBody>
          <a:bodyPr/>
          <a:lstStyle/>
          <a:p>
            <a:pPr algn="ctr" eaLnBrk="1" hangingPunct="1">
              <a:buFont typeface="Wingdings 3" pitchFamily="18" charset="2"/>
              <a:buNone/>
            </a:pPr>
            <a:r>
              <a:rPr lang="en-US" altLang="en-US" sz="2000" b="1" dirty="0" smtClean="0">
                <a:latin typeface="Palatino Linotype" pitchFamily="18" charset="0"/>
              </a:rPr>
              <a:t>What Makes a Strong Password?</a:t>
            </a:r>
          </a:p>
          <a:p>
            <a:pPr eaLnBrk="1" hangingPunct="1"/>
            <a:r>
              <a:rPr lang="en-US" altLang="en-US" sz="1800" dirty="0" smtClean="0">
                <a:latin typeface="Palatino Linotype" pitchFamily="18" charset="0"/>
              </a:rPr>
              <a:t>Use at least 6-8 characters.</a:t>
            </a:r>
          </a:p>
          <a:p>
            <a:pPr eaLnBrk="1" hangingPunct="1"/>
            <a:r>
              <a:rPr lang="en-US" altLang="en-US" sz="1800" dirty="0" smtClean="0">
                <a:latin typeface="Palatino Linotype" pitchFamily="18" charset="0"/>
              </a:rPr>
              <a:t>Use a minimum of 2 letters and 1 number, and capital and lower case letters</a:t>
            </a:r>
          </a:p>
          <a:p>
            <a:pPr eaLnBrk="1" hangingPunct="1"/>
            <a:r>
              <a:rPr lang="en-US" altLang="en-US" sz="1800" dirty="0" smtClean="0">
                <a:latin typeface="Palatino Linotype" pitchFamily="18" charset="0"/>
              </a:rPr>
              <a:t>Use a “pass-phrase” such as MbcFi2yo (My brown cat Fluffy is two years old)</a:t>
            </a:r>
          </a:p>
          <a:p>
            <a:pPr eaLnBrk="1" hangingPunct="1"/>
            <a:r>
              <a:rPr lang="en-US" altLang="en-US" sz="1800" dirty="0" smtClean="0">
                <a:latin typeface="Palatino Linotype" pitchFamily="18" charset="0"/>
              </a:rPr>
              <a:t>Do not use passwords that others may be able to guess:</a:t>
            </a:r>
          </a:p>
          <a:p>
            <a:pPr lvl="1" eaLnBrk="1" hangingPunct="1"/>
            <a:r>
              <a:rPr lang="en-US" altLang="en-US" sz="1700" dirty="0" smtClean="0">
                <a:latin typeface="Palatino Linotype" pitchFamily="18" charset="0"/>
              </a:rPr>
              <a:t>Spouse’s Name, Pet or Child’s Name</a:t>
            </a:r>
          </a:p>
          <a:p>
            <a:pPr lvl="1" eaLnBrk="1" hangingPunct="1"/>
            <a:r>
              <a:rPr lang="en-US" altLang="en-US" sz="1700" dirty="0" smtClean="0">
                <a:latin typeface="Palatino Linotype" pitchFamily="18" charset="0"/>
              </a:rPr>
              <a:t>Significant Dates</a:t>
            </a:r>
          </a:p>
          <a:p>
            <a:pPr lvl="1" eaLnBrk="1" hangingPunct="1"/>
            <a:r>
              <a:rPr lang="en-US" altLang="en-US" sz="1700" dirty="0" smtClean="0">
                <a:latin typeface="Palatino Linotype" pitchFamily="18" charset="0"/>
              </a:rPr>
              <a:t>Favorite sports teams </a:t>
            </a:r>
            <a:endParaRPr lang="en-US" altLang="en-US" sz="1500" dirty="0" smtClean="0">
              <a:solidFill>
                <a:srgbClr val="DD071B"/>
              </a:solidFill>
              <a:effectLst>
                <a:outerShdw blurRad="38100" dist="38100" dir="2700000" algn="tl">
                  <a:srgbClr val="C0C0C0"/>
                </a:outerShdw>
              </a:effectLst>
              <a:latin typeface="Palatino Linotype" pitchFamily="18" charset="0"/>
            </a:endParaRPr>
          </a:p>
        </p:txBody>
      </p:sp>
      <p:sp>
        <p:nvSpPr>
          <p:cNvPr id="102407" name="Text Box 7"/>
          <p:cNvSpPr txBox="1">
            <a:spLocks noChangeArrowheads="1"/>
          </p:cNvSpPr>
          <p:nvPr/>
        </p:nvSpPr>
        <p:spPr bwMode="auto">
          <a:xfrm>
            <a:off x="1439069" y="449855"/>
            <a:ext cx="6248400" cy="1015663"/>
          </a:xfrm>
          <a:prstGeom prst="rect">
            <a:avLst/>
          </a:prstGeom>
          <a:noFill/>
          <a:ln w="9525">
            <a:noFill/>
            <a:miter lim="800000"/>
            <a:headEnd/>
            <a:tailEnd/>
          </a:ln>
          <a:effectLst/>
        </p:spPr>
        <p:txBody>
          <a:bodyPr wrap="square">
            <a:spAutoFit/>
          </a:bodyPr>
          <a:lstStyle/>
          <a:p>
            <a:pPr algn="ctr"/>
            <a:r>
              <a:rPr lang="en-US" sz="3600" b="1" dirty="0">
                <a:solidFill>
                  <a:srgbClr val="FF0000"/>
                </a:solidFill>
              </a:rPr>
              <a:t>Access to ePHI</a:t>
            </a:r>
          </a:p>
          <a:p>
            <a:pPr algn="ctr"/>
            <a:r>
              <a:rPr lang="en-US" sz="2400" b="1" dirty="0"/>
              <a:t>User Names and Passwords</a:t>
            </a:r>
          </a:p>
        </p:txBody>
      </p:sp>
      <p:sp>
        <p:nvSpPr>
          <p:cNvPr id="102408" name="Text Box 8"/>
          <p:cNvSpPr txBox="1">
            <a:spLocks noChangeArrowheads="1"/>
          </p:cNvSpPr>
          <p:nvPr/>
        </p:nvSpPr>
        <p:spPr bwMode="auto">
          <a:xfrm>
            <a:off x="1743869" y="5724525"/>
            <a:ext cx="5638800" cy="286232"/>
          </a:xfrm>
          <a:prstGeom prst="rect">
            <a:avLst/>
          </a:prstGeom>
          <a:noFill/>
          <a:ln w="9525">
            <a:noFill/>
            <a:miter lim="800000"/>
            <a:headEnd/>
            <a:tailEnd/>
          </a:ln>
          <a:effectLst/>
        </p:spPr>
        <p:txBody>
          <a:bodyPr wrap="square">
            <a:spAutoFit/>
          </a:bodyPr>
          <a:lstStyle/>
          <a:p>
            <a:pPr>
              <a:lnSpc>
                <a:spcPct val="90000"/>
              </a:lnSpc>
              <a:spcBef>
                <a:spcPts val="400"/>
              </a:spcBef>
              <a:buClr>
                <a:schemeClr val="accent1"/>
              </a:buClr>
              <a:buSzPct val="68000"/>
              <a:buFont typeface="Wingdings 3" pitchFamily="18" charset="2"/>
              <a:buNone/>
            </a:pPr>
            <a:r>
              <a:rPr lang="en-US" altLang="en-US" sz="1400" b="1" dirty="0">
                <a:solidFill>
                  <a:srgbClr val="FF0000"/>
                </a:solidFill>
              </a:rPr>
              <a:t>User Names and Passwords are required by the HIPAA Security Rule</a:t>
            </a:r>
            <a:endParaRPr lang="en-US" sz="1400" b="1" dirty="0">
              <a:solidFill>
                <a:srgbClr val="FF0000"/>
              </a:solidFill>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88</a:t>
            </a:fld>
            <a:endParaRPr lang="en-US" dirty="0"/>
          </a:p>
        </p:txBody>
      </p:sp>
      <p:pic>
        <p:nvPicPr>
          <p:cNvPr id="7170" name="Picture 2" descr="https://tse1.mm.bing.net/th?&amp;id=JN.//0vcYR1P/yLipqiCGV2c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3886200"/>
            <a:ext cx="1546041" cy="1674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49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457200" y="1752599"/>
            <a:ext cx="8153400" cy="3733801"/>
          </a:xfrm>
        </p:spPr>
        <p:txBody>
          <a:bodyPr>
            <a:normAutofit lnSpcReduction="10000"/>
          </a:bodyPr>
          <a:lstStyle/>
          <a:p>
            <a:pPr eaLnBrk="1" hangingPunct="1">
              <a:defRPr/>
            </a:pPr>
            <a:r>
              <a:rPr lang="en-US" altLang="en-US" sz="2000" dirty="0">
                <a:latin typeface="Palatino Linotype" pitchFamily="18" charset="0"/>
                <a:cs typeface="Times New Roman" pitchFamily="18" charset="0"/>
              </a:rPr>
              <a:t>Workstation use</a:t>
            </a:r>
          </a:p>
          <a:p>
            <a:pPr lvl="1" eaLnBrk="1" hangingPunct="1">
              <a:defRPr/>
            </a:pPr>
            <a:r>
              <a:rPr lang="en-US" altLang="en-US" sz="2000" dirty="0">
                <a:latin typeface="Palatino Linotype" pitchFamily="18" charset="0"/>
                <a:cs typeface="Times New Roman" pitchFamily="18" charset="0"/>
              </a:rPr>
              <a:t>Restrict viewing access to others</a:t>
            </a:r>
          </a:p>
          <a:p>
            <a:pPr lvl="1" eaLnBrk="1" hangingPunct="1">
              <a:defRPr/>
            </a:pPr>
            <a:r>
              <a:rPr lang="en-US" altLang="en-US" sz="2000" dirty="0">
                <a:latin typeface="Palatino Linotype" pitchFamily="18" charset="0"/>
                <a:cs typeface="Times New Roman" pitchFamily="18" charset="0"/>
              </a:rPr>
              <a:t>Follow appropriate log-on and log-off procedures</a:t>
            </a:r>
          </a:p>
          <a:p>
            <a:pPr lvl="1" eaLnBrk="1" hangingPunct="1">
              <a:defRPr/>
            </a:pPr>
            <a:r>
              <a:rPr lang="en-US" altLang="en-US" sz="2000" dirty="0" smtClean="0">
                <a:latin typeface="Palatino Linotype" pitchFamily="18" charset="0"/>
                <a:cs typeface="Times New Roman" pitchFamily="18" charset="0"/>
              </a:rPr>
              <a:t>Use </a:t>
            </a:r>
            <a:r>
              <a:rPr lang="en-US" altLang="en-US" sz="2000" dirty="0">
                <a:latin typeface="Palatino Linotype" pitchFamily="18" charset="0"/>
                <a:cs typeface="Times New Roman" pitchFamily="18" charset="0"/>
              </a:rPr>
              <a:t>automatic screen savers that lock your computer when not in </a:t>
            </a:r>
            <a:r>
              <a:rPr lang="en-US" altLang="en-US" sz="2000" dirty="0" smtClean="0">
                <a:latin typeface="Palatino Linotype" pitchFamily="18" charset="0"/>
                <a:cs typeface="Times New Roman" pitchFamily="18" charset="0"/>
              </a:rPr>
              <a:t>use</a:t>
            </a:r>
            <a:endParaRPr lang="en-US" altLang="en-US" sz="2000" dirty="0">
              <a:latin typeface="Palatino Linotype" pitchFamily="18" charset="0"/>
              <a:cs typeface="Times New Roman" pitchFamily="18" charset="0"/>
            </a:endParaRPr>
          </a:p>
          <a:p>
            <a:pPr marL="342900" indent="-342900" eaLnBrk="1" hangingPunct="1">
              <a:lnSpc>
                <a:spcPct val="80000"/>
              </a:lnSpc>
            </a:pPr>
            <a:r>
              <a:rPr lang="en-US" altLang="en-US" sz="2000" dirty="0" smtClean="0">
                <a:latin typeface="Palatino Linotype" pitchFamily="18" charset="0"/>
              </a:rPr>
              <a:t>Do not add your own software and do not change or delete ours</a:t>
            </a:r>
          </a:p>
          <a:p>
            <a:pPr marL="342900" indent="-342900" eaLnBrk="1" hangingPunct="1">
              <a:lnSpc>
                <a:spcPct val="80000"/>
              </a:lnSpc>
            </a:pPr>
            <a:r>
              <a:rPr lang="en-US" altLang="en-US" sz="2000" dirty="0" smtClean="0">
                <a:latin typeface="Palatino Linotype" pitchFamily="18" charset="0"/>
              </a:rPr>
              <a:t>Know and follow organizational policies </a:t>
            </a:r>
          </a:p>
          <a:p>
            <a:pPr marL="342900" indent="-342900" eaLnBrk="1" hangingPunct="1">
              <a:lnSpc>
                <a:spcPct val="80000"/>
              </a:lnSpc>
            </a:pPr>
            <a:r>
              <a:rPr lang="en-US" sz="2000" dirty="0">
                <a:latin typeface="Palatino Linotype" pitchFamily="18" charset="0"/>
                <a:cs typeface="Times New Roman" pitchFamily="18" charset="0"/>
              </a:rPr>
              <a:t>If devices are lost, stolen or compromised, notify your supervisor immediately</a:t>
            </a:r>
            <a:r>
              <a:rPr lang="en-US" sz="2000" dirty="0" smtClean="0">
                <a:latin typeface="Palatino Linotype" pitchFamily="18" charset="0"/>
                <a:cs typeface="Times New Roman" pitchFamily="18" charset="0"/>
              </a:rPr>
              <a:t>!</a:t>
            </a:r>
          </a:p>
          <a:p>
            <a:pPr marL="342900" indent="-342900" eaLnBrk="1" hangingPunct="1">
              <a:lnSpc>
                <a:spcPct val="80000"/>
              </a:lnSpc>
            </a:pPr>
            <a:r>
              <a:rPr lang="en-US" sz="2000" dirty="0" smtClean="0">
                <a:latin typeface="Palatino Linotype" pitchFamily="18" charset="0"/>
                <a:cs typeface="Times New Roman" pitchFamily="18" charset="0"/>
              </a:rPr>
              <a:t>Do not store PHI on mobile devices unless you are authorized to do so and appropriate security safeguards have been implemented by Green Hills Direct Family Care.</a:t>
            </a:r>
            <a:endParaRPr lang="en-US" sz="1800" dirty="0">
              <a:latin typeface="Palatino Linotype" pitchFamily="18" charset="0"/>
              <a:cs typeface="Times New Roman" pitchFamily="18" charset="0"/>
            </a:endParaRPr>
          </a:p>
          <a:p>
            <a:pPr marL="812800" indent="-812800" eaLnBrk="1" hangingPunct="1">
              <a:lnSpc>
                <a:spcPct val="80000"/>
              </a:lnSpc>
            </a:pPr>
            <a:endParaRPr lang="en-US" sz="2000" dirty="0">
              <a:latin typeface="Times New Roman" pitchFamily="18" charset="0"/>
              <a:cs typeface="Times New Roman" pitchFamily="18" charset="0"/>
            </a:endParaRPr>
          </a:p>
          <a:p>
            <a:pPr marL="812800" indent="-812800" eaLnBrk="1" hangingPunct="1">
              <a:lnSpc>
                <a:spcPct val="80000"/>
              </a:lnSpc>
            </a:pPr>
            <a:endParaRPr lang="en-US" altLang="en-US" sz="2000" dirty="0" smtClean="0">
              <a:latin typeface="Times New Roman" pitchFamily="18" charset="0"/>
            </a:endParaRPr>
          </a:p>
        </p:txBody>
      </p:sp>
      <p:sp>
        <p:nvSpPr>
          <p:cNvPr id="106503" name="Text Box 7"/>
          <p:cNvSpPr txBox="1">
            <a:spLocks noChangeArrowheads="1"/>
          </p:cNvSpPr>
          <p:nvPr/>
        </p:nvSpPr>
        <p:spPr bwMode="auto">
          <a:xfrm>
            <a:off x="1210877" y="609600"/>
            <a:ext cx="6461897" cy="954107"/>
          </a:xfrm>
          <a:prstGeom prst="rect">
            <a:avLst/>
          </a:prstGeom>
          <a:noFill/>
          <a:ln w="9525" algn="ctr">
            <a:noFill/>
            <a:miter lim="800000"/>
            <a:headEnd/>
            <a:tailEnd/>
          </a:ln>
          <a:effectLst/>
        </p:spPr>
        <p:txBody>
          <a:bodyPr wrap="none">
            <a:spAutoFit/>
          </a:bodyPr>
          <a:lstStyle/>
          <a:p>
            <a:pPr algn="ctr"/>
            <a:r>
              <a:rPr lang="en-US" sz="2800" b="1" dirty="0">
                <a:solidFill>
                  <a:srgbClr val="FF0000"/>
                </a:solidFill>
              </a:rPr>
              <a:t>What Can I Do to </a:t>
            </a:r>
            <a:r>
              <a:rPr lang="en-US" sz="2800" b="1" dirty="0" smtClean="0">
                <a:solidFill>
                  <a:srgbClr val="FF0000"/>
                </a:solidFill>
              </a:rPr>
              <a:t>Help </a:t>
            </a:r>
            <a:r>
              <a:rPr lang="en-US" sz="2800" b="1" dirty="0">
                <a:solidFill>
                  <a:srgbClr val="FF0000"/>
                </a:solidFill>
              </a:rPr>
              <a:t>Protect </a:t>
            </a:r>
            <a:endParaRPr lang="en-US" sz="2800" b="1" dirty="0" smtClean="0">
              <a:solidFill>
                <a:srgbClr val="FF0000"/>
              </a:solidFill>
            </a:endParaRPr>
          </a:p>
          <a:p>
            <a:pPr algn="ctr"/>
            <a:r>
              <a:rPr lang="en-US" sz="2800" b="1" dirty="0" smtClean="0">
                <a:solidFill>
                  <a:srgbClr val="FF0000"/>
                </a:solidFill>
              </a:rPr>
              <a:t>Our </a:t>
            </a:r>
            <a:r>
              <a:rPr lang="en-US" sz="2800" b="1" dirty="0">
                <a:solidFill>
                  <a:srgbClr val="FF0000"/>
                </a:solidFill>
              </a:rPr>
              <a:t>Computer Systems and Equipment?</a:t>
            </a: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89</a:t>
            </a:fld>
            <a:endParaRPr lang="en-US" dirty="0"/>
          </a:p>
        </p:txBody>
      </p:sp>
      <p:pic>
        <p:nvPicPr>
          <p:cNvPr id="8" name="Picture 7" descr="https://tse1.mm.bing.net/th?&amp;id=JN.DoURuX60NJrD/KweIC1ku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5334000"/>
            <a:ext cx="1306830" cy="106680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362200" y="533400"/>
            <a:ext cx="4274344" cy="868362"/>
          </a:xfrm>
        </p:spPr>
        <p:txBody>
          <a:bodyPr>
            <a:noAutofit/>
          </a:bodyPr>
          <a:lstStyle/>
          <a:p>
            <a:pPr eaLnBrk="1" hangingPunct="1">
              <a:defRPr/>
            </a:pPr>
            <a:r>
              <a:rPr lang="en-US" altLang="en-US" sz="3600" dirty="0">
                <a:solidFill>
                  <a:schemeClr val="accent6">
                    <a:lumMod val="60000"/>
                    <a:lumOff val="40000"/>
                  </a:schemeClr>
                </a:solidFill>
                <a:effectLst/>
                <a:latin typeface="Palatino Linotype" panose="02040502050505030304" pitchFamily="18" charset="0"/>
                <a:cs typeface="Times New Roman" pitchFamily="18" charset="0"/>
              </a:rPr>
              <a:t>HIPAA Regulations</a:t>
            </a:r>
          </a:p>
        </p:txBody>
      </p:sp>
      <p:sp>
        <p:nvSpPr>
          <p:cNvPr id="43011" name="Rectangle 3"/>
          <p:cNvSpPr>
            <a:spLocks noGrp="1" noChangeArrowheads="1"/>
          </p:cNvSpPr>
          <p:nvPr>
            <p:ph type="body" idx="1"/>
          </p:nvPr>
        </p:nvSpPr>
        <p:spPr>
          <a:xfrm>
            <a:off x="457200" y="1600200"/>
            <a:ext cx="8305800" cy="3200400"/>
          </a:xfrm>
        </p:spPr>
        <p:txBody>
          <a:bodyPr/>
          <a:lstStyle/>
          <a:p>
            <a:pPr marL="0" indent="0" eaLnBrk="1" hangingPunct="1">
              <a:lnSpc>
                <a:spcPct val="80000"/>
              </a:lnSpc>
              <a:buFont typeface="Wingdings 3" pitchFamily="18" charset="2"/>
              <a:buNone/>
            </a:pPr>
            <a:r>
              <a:rPr lang="en-US" altLang="en-US" sz="1800" dirty="0" smtClean="0">
                <a:latin typeface="Palatino Linotype" panose="02040502050505030304" pitchFamily="18" charset="0"/>
                <a:cs typeface="Times New Roman" pitchFamily="18" charset="0"/>
              </a:rPr>
              <a:t>HIPAA Regulations require we protect our patients’ PHI in all media including, but not limited to, PHI created, stored, or transmitted in/on the following media:</a:t>
            </a:r>
          </a:p>
          <a:p>
            <a:pPr marL="0" indent="0" eaLnBrk="1" hangingPunct="1">
              <a:lnSpc>
                <a:spcPct val="80000"/>
              </a:lnSpc>
              <a:buFont typeface="Wingdings 3" pitchFamily="18" charset="2"/>
              <a:buNone/>
            </a:pPr>
            <a:endParaRPr lang="en-US" altLang="en-US" sz="1800" dirty="0" smtClean="0">
              <a:latin typeface="Palatino Linotype" panose="02040502050505030304" pitchFamily="18" charset="0"/>
              <a:cs typeface="Times New Roman" pitchFamily="18" charset="0"/>
            </a:endParaRPr>
          </a:p>
          <a:p>
            <a:pPr marL="971550" lvl="1" indent="-514350" eaLnBrk="1" hangingPunct="1">
              <a:lnSpc>
                <a:spcPct val="80000"/>
              </a:lnSpc>
            </a:pPr>
            <a:r>
              <a:rPr lang="en-US" altLang="en-US" sz="1800" b="1" dirty="0" smtClean="0">
                <a:solidFill>
                  <a:srgbClr val="FF0000"/>
                </a:solidFill>
                <a:latin typeface="Palatino Linotype" panose="02040502050505030304" pitchFamily="18" charset="0"/>
                <a:cs typeface="Times New Roman" pitchFamily="18" charset="0"/>
              </a:rPr>
              <a:t>Verbal</a:t>
            </a:r>
            <a:r>
              <a:rPr lang="en-US" altLang="en-US" sz="1800" dirty="0" smtClean="0">
                <a:solidFill>
                  <a:srgbClr val="FF0000"/>
                </a:solidFill>
                <a:latin typeface="Palatino Linotype" panose="02040502050505030304" pitchFamily="18" charset="0"/>
                <a:cs typeface="Times New Roman" pitchFamily="18" charset="0"/>
              </a:rPr>
              <a:t> </a:t>
            </a:r>
            <a:r>
              <a:rPr lang="en-US" altLang="en-US" sz="1800" b="1" dirty="0" smtClean="0">
                <a:solidFill>
                  <a:srgbClr val="FF0000"/>
                </a:solidFill>
                <a:latin typeface="Palatino Linotype" panose="02040502050505030304" pitchFamily="18" charset="0"/>
                <a:cs typeface="Times New Roman" pitchFamily="18" charset="0"/>
              </a:rPr>
              <a:t>Discussions</a:t>
            </a:r>
            <a:r>
              <a:rPr lang="en-US" altLang="en-US" sz="1800" dirty="0" smtClean="0">
                <a:latin typeface="Palatino Linotype" panose="02040502050505030304" pitchFamily="18" charset="0"/>
                <a:cs typeface="Times New Roman" pitchFamily="18" charset="0"/>
              </a:rPr>
              <a:t> (i.e. in person or on the phone)</a:t>
            </a:r>
          </a:p>
          <a:p>
            <a:pPr marL="971550" lvl="1" indent="-514350" eaLnBrk="1" hangingPunct="1">
              <a:lnSpc>
                <a:spcPct val="80000"/>
              </a:lnSpc>
            </a:pPr>
            <a:r>
              <a:rPr lang="en-US" altLang="en-US" sz="1800" b="1" dirty="0" smtClean="0">
                <a:solidFill>
                  <a:srgbClr val="FF0000"/>
                </a:solidFill>
                <a:latin typeface="Palatino Linotype" panose="02040502050505030304" pitchFamily="18" charset="0"/>
                <a:cs typeface="Times New Roman" pitchFamily="18" charset="0"/>
              </a:rPr>
              <a:t>Written</a:t>
            </a:r>
            <a:r>
              <a:rPr lang="en-US" altLang="en-US" sz="1800" dirty="0" smtClean="0">
                <a:latin typeface="Palatino Linotype" panose="02040502050505030304" pitchFamily="18" charset="0"/>
                <a:cs typeface="Times New Roman" pitchFamily="18" charset="0"/>
              </a:rPr>
              <a:t> on paper (i.e. chart, progress notes, encounter forms, prescriptions, x-ray orders, referral forms and explanation of benefit (EOBs) forms</a:t>
            </a:r>
          </a:p>
          <a:p>
            <a:pPr marL="971550" lvl="1" indent="-514350" eaLnBrk="1" hangingPunct="1">
              <a:lnSpc>
                <a:spcPct val="80000"/>
              </a:lnSpc>
            </a:pPr>
            <a:r>
              <a:rPr lang="en-US" altLang="en-US" sz="1800" b="1" dirty="0" smtClean="0">
                <a:solidFill>
                  <a:srgbClr val="FF0000"/>
                </a:solidFill>
                <a:latin typeface="Palatino Linotype" panose="02040502050505030304" pitchFamily="18" charset="0"/>
                <a:cs typeface="Times New Roman" pitchFamily="18" charset="0"/>
              </a:rPr>
              <a:t>Computer Applications and Systems </a:t>
            </a:r>
            <a:r>
              <a:rPr lang="en-US" altLang="en-US" sz="1800" dirty="0" smtClean="0">
                <a:latin typeface="Palatino Linotype" panose="02040502050505030304" pitchFamily="18" charset="0"/>
                <a:cs typeface="Times New Roman" pitchFamily="18" charset="0"/>
              </a:rPr>
              <a:t>(i.e. electronic health record (EHR), Practice Management, Lab and X-Ray</a:t>
            </a:r>
          </a:p>
          <a:p>
            <a:pPr marL="971550" lvl="1" indent="-514350" eaLnBrk="1" hangingPunct="1">
              <a:lnSpc>
                <a:spcPct val="80000"/>
              </a:lnSpc>
            </a:pPr>
            <a:r>
              <a:rPr lang="en-US" altLang="en-US" sz="1800" b="1" dirty="0" smtClean="0">
                <a:solidFill>
                  <a:srgbClr val="FF0000"/>
                </a:solidFill>
                <a:latin typeface="Palatino Linotype" panose="02040502050505030304" pitchFamily="18" charset="0"/>
                <a:cs typeface="Times New Roman" pitchFamily="18" charset="0"/>
              </a:rPr>
              <a:t>Computer Hardware/Equipment  </a:t>
            </a:r>
            <a:r>
              <a:rPr lang="en-US" altLang="en-US" sz="1800" dirty="0" smtClean="0">
                <a:latin typeface="Palatino Linotype" panose="02040502050505030304" pitchFamily="18" charset="0"/>
                <a:cs typeface="Times New Roman" pitchFamily="18" charset="0"/>
              </a:rPr>
              <a:t>(i.e. PCs, laptops, PDAs, pagers, fax machines, servers and cell phones</a:t>
            </a:r>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9</a:t>
            </a:fld>
            <a:endParaRPr lang="en-US" dirty="0"/>
          </a:p>
        </p:txBody>
      </p:sp>
      <p:pic>
        <p:nvPicPr>
          <p:cNvPr id="2050" name="Picture 2" descr="C:\Users\jcoleman\AppData\Local\Microsoft\Windows\Temporary Internet Files\Content.IE5\ZJP0XQD7\thumbnail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5222875"/>
            <a:ext cx="2021840" cy="126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219200" y="1447800"/>
            <a:ext cx="6477000" cy="3124200"/>
          </a:xfrm>
        </p:spPr>
        <p:txBody>
          <a:bodyPr/>
          <a:lstStyle/>
          <a:p>
            <a:pPr marL="0" indent="0" eaLnBrk="1" hangingPunct="1">
              <a:lnSpc>
                <a:spcPct val="90000"/>
              </a:lnSpc>
              <a:buNone/>
            </a:pPr>
            <a:r>
              <a:rPr lang="en-US" altLang="en-US" sz="1800" dirty="0" smtClean="0">
                <a:latin typeface="Palatino Linotype" pitchFamily="18" charset="0"/>
              </a:rPr>
              <a:t>Appropriate use of e-mail can prevent the accidental disclosure of ePHI.  Some tips or best practices include:</a:t>
            </a:r>
            <a:endParaRPr lang="en-US" altLang="en-US" sz="1800" dirty="0">
              <a:latin typeface="Palatino Linotype" pitchFamily="18" charset="0"/>
            </a:endParaRPr>
          </a:p>
          <a:p>
            <a:pPr marL="285750" indent="-285750" eaLnBrk="1" hangingPunct="1">
              <a:lnSpc>
                <a:spcPct val="90000"/>
              </a:lnSpc>
            </a:pPr>
            <a:r>
              <a:rPr lang="en-US" altLang="en-US" sz="1800" dirty="0" smtClean="0">
                <a:latin typeface="Palatino Linotype" pitchFamily="18" charset="0"/>
              </a:rPr>
              <a:t>Use email in accordance with policies and procedures defined by Green Hills Direct Family Care.</a:t>
            </a:r>
            <a:endParaRPr lang="en-US" altLang="en-US" sz="1800" dirty="0">
              <a:latin typeface="Palatino Linotype" pitchFamily="18" charset="0"/>
            </a:endParaRPr>
          </a:p>
          <a:p>
            <a:pPr marL="285750" indent="-285750" eaLnBrk="1" hangingPunct="1">
              <a:lnSpc>
                <a:spcPct val="90000"/>
              </a:lnSpc>
            </a:pPr>
            <a:r>
              <a:rPr lang="en-US" altLang="en-US" sz="1800" dirty="0" smtClean="0">
                <a:latin typeface="Palatino Linotype" pitchFamily="18" charset="0"/>
              </a:rPr>
              <a:t>Use e-mail for business purposes and do not use e-mail in a way that is disruptive, offensive, or harmful.</a:t>
            </a:r>
          </a:p>
          <a:p>
            <a:pPr marL="285750" indent="-285750" eaLnBrk="1" hangingPunct="1">
              <a:lnSpc>
                <a:spcPct val="90000"/>
              </a:lnSpc>
            </a:pPr>
            <a:r>
              <a:rPr lang="en-US" altLang="en-US" sz="1800" dirty="0" smtClean="0">
                <a:latin typeface="Palatino Linotype" pitchFamily="18" charset="0"/>
              </a:rPr>
              <a:t>Verify email address before sending.</a:t>
            </a:r>
          </a:p>
          <a:p>
            <a:pPr marL="285750" indent="-285750" eaLnBrk="1" hangingPunct="1">
              <a:lnSpc>
                <a:spcPct val="90000"/>
              </a:lnSpc>
            </a:pPr>
            <a:r>
              <a:rPr lang="en-US" altLang="en-US" sz="1800" dirty="0" smtClean="0">
                <a:latin typeface="Palatino Linotype" pitchFamily="18" charset="0"/>
              </a:rPr>
              <a:t>Include a confidentiality disclaimer statement.</a:t>
            </a:r>
            <a:endParaRPr lang="en-US" altLang="en-US" sz="1800" dirty="0">
              <a:latin typeface="Palatino Linotype" pitchFamily="18" charset="0"/>
            </a:endParaRPr>
          </a:p>
          <a:p>
            <a:pPr marL="285750" indent="-285750" eaLnBrk="1" hangingPunct="1">
              <a:lnSpc>
                <a:spcPct val="90000"/>
              </a:lnSpc>
            </a:pPr>
            <a:r>
              <a:rPr lang="en-US" altLang="en-US" sz="1800" dirty="0" smtClean="0">
                <a:latin typeface="Palatino Linotype" pitchFamily="18" charset="0"/>
              </a:rPr>
              <a:t>Don’t open e-mail containing attachments when you don’t know the sender.</a:t>
            </a:r>
          </a:p>
        </p:txBody>
      </p:sp>
      <p:sp>
        <p:nvSpPr>
          <p:cNvPr id="108551" name="Text Box 7"/>
          <p:cNvSpPr txBox="1">
            <a:spLocks noChangeArrowheads="1"/>
          </p:cNvSpPr>
          <p:nvPr/>
        </p:nvSpPr>
        <p:spPr bwMode="auto">
          <a:xfrm>
            <a:off x="2438400" y="685799"/>
            <a:ext cx="4648200" cy="646331"/>
          </a:xfrm>
          <a:prstGeom prst="rect">
            <a:avLst/>
          </a:prstGeom>
          <a:noFill/>
          <a:ln w="9525" algn="ctr">
            <a:noFill/>
            <a:miter lim="800000"/>
            <a:headEnd/>
            <a:tailEnd/>
          </a:ln>
          <a:effectLst/>
        </p:spPr>
        <p:txBody>
          <a:bodyPr wrap="square">
            <a:spAutoFit/>
          </a:bodyPr>
          <a:lstStyle/>
          <a:p>
            <a:pPr algn="ctr"/>
            <a:r>
              <a:rPr lang="en-US" sz="3600" b="1" dirty="0">
                <a:solidFill>
                  <a:srgbClr val="FF0000"/>
                </a:solidFill>
              </a:rPr>
              <a:t>E-Mail Security</a:t>
            </a:r>
          </a:p>
        </p:txBody>
      </p:sp>
      <p:sp>
        <p:nvSpPr>
          <p:cNvPr id="4" name="Slide Number Placeholder 3"/>
          <p:cNvSpPr>
            <a:spLocks noGrp="1"/>
          </p:cNvSpPr>
          <p:nvPr>
            <p:ph type="sldNum" sz="quarter" idx="12"/>
          </p:nvPr>
        </p:nvSpPr>
        <p:spPr>
          <a:xfrm>
            <a:off x="8305800" y="6408738"/>
            <a:ext cx="708025" cy="365125"/>
          </a:xfrm>
        </p:spPr>
        <p:txBody>
          <a:bodyPr/>
          <a:lstStyle/>
          <a:p>
            <a:pPr>
              <a:defRPr/>
            </a:pPr>
            <a:fld id="{9E696FFB-220C-4EB6-B537-D9C8AD780086}" type="slidenum">
              <a:rPr lang="en-US" smtClean="0"/>
              <a:pPr>
                <a:defRPr/>
              </a:pPr>
              <a:t>90</a:t>
            </a:fld>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9709" y="4572000"/>
            <a:ext cx="2133600" cy="1991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1066800" y="1524000"/>
            <a:ext cx="6858000" cy="3810000"/>
          </a:xfrm>
        </p:spPr>
        <p:txBody>
          <a:bodyPr/>
          <a:lstStyle/>
          <a:p>
            <a:pPr marL="285750" indent="-285750" eaLnBrk="1" hangingPunct="1">
              <a:lnSpc>
                <a:spcPct val="90000"/>
              </a:lnSpc>
            </a:pPr>
            <a:r>
              <a:rPr lang="en-US" altLang="en-US" sz="1800" dirty="0" smtClean="0">
                <a:latin typeface="Palatino Linotype" pitchFamily="18" charset="0"/>
              </a:rPr>
              <a:t>The Security Rule requires organizations to implement hardware, software, and/or procedural mechanisms that record and examine activity in electronic information systems that contain or use ePHI. </a:t>
            </a:r>
          </a:p>
          <a:p>
            <a:pPr marL="285750" indent="-285750" eaLnBrk="1" hangingPunct="1">
              <a:lnSpc>
                <a:spcPct val="90000"/>
              </a:lnSpc>
            </a:pPr>
            <a:r>
              <a:rPr lang="en-US" altLang="en-US" sz="1800" dirty="0" smtClean="0">
                <a:latin typeface="Palatino Linotype" pitchFamily="18" charset="0"/>
              </a:rPr>
              <a:t>Organizations should define the reasons for establishing audit trail mechanisms and procedures for its electronic information systems that contain ePHI.</a:t>
            </a:r>
          </a:p>
          <a:p>
            <a:pPr marL="285750" indent="-285750" eaLnBrk="1" hangingPunct="1">
              <a:lnSpc>
                <a:spcPct val="90000"/>
              </a:lnSpc>
            </a:pPr>
            <a:r>
              <a:rPr lang="en-US" altLang="en-US" sz="1800" dirty="0" smtClean="0">
                <a:latin typeface="Palatino Linotype" pitchFamily="18" charset="0"/>
              </a:rPr>
              <a:t>Reasons may include, but are not limited to, </a:t>
            </a:r>
          </a:p>
          <a:p>
            <a:pPr marL="541338" lvl="1" indent="-285750" eaLnBrk="1" hangingPunct="1">
              <a:lnSpc>
                <a:spcPct val="90000"/>
              </a:lnSpc>
            </a:pPr>
            <a:r>
              <a:rPr lang="en-US" altLang="en-US" sz="1800" dirty="0" smtClean="0">
                <a:latin typeface="Palatino Linotype" pitchFamily="18" charset="0"/>
              </a:rPr>
              <a:t>System troubleshooting</a:t>
            </a:r>
          </a:p>
          <a:p>
            <a:pPr marL="541338" lvl="1" indent="-285750" eaLnBrk="1" hangingPunct="1">
              <a:lnSpc>
                <a:spcPct val="90000"/>
              </a:lnSpc>
            </a:pPr>
            <a:r>
              <a:rPr lang="en-US" altLang="en-US" sz="1800" dirty="0" smtClean="0">
                <a:latin typeface="Palatino Linotype" pitchFamily="18" charset="0"/>
              </a:rPr>
              <a:t>Policy enforcement</a:t>
            </a:r>
          </a:p>
          <a:p>
            <a:pPr marL="541338" lvl="1" indent="-285750" eaLnBrk="1" hangingPunct="1">
              <a:lnSpc>
                <a:spcPct val="90000"/>
              </a:lnSpc>
            </a:pPr>
            <a:r>
              <a:rPr lang="en-US" altLang="en-US" sz="1800" dirty="0" smtClean="0">
                <a:latin typeface="Palatino Linotype" pitchFamily="18" charset="0"/>
              </a:rPr>
              <a:t>Compliance with the Security Rule</a:t>
            </a:r>
          </a:p>
          <a:p>
            <a:pPr marL="541338" lvl="1" indent="-285750" eaLnBrk="1" hangingPunct="1">
              <a:lnSpc>
                <a:spcPct val="90000"/>
              </a:lnSpc>
            </a:pPr>
            <a:r>
              <a:rPr lang="en-US" altLang="en-US" sz="1800" dirty="0" smtClean="0">
                <a:latin typeface="Palatino Linotype" pitchFamily="18" charset="0"/>
              </a:rPr>
              <a:t>Mitigating risk of security incidents</a:t>
            </a:r>
          </a:p>
          <a:p>
            <a:pPr marL="541338" lvl="1" indent="-285750" eaLnBrk="1" hangingPunct="1">
              <a:lnSpc>
                <a:spcPct val="90000"/>
              </a:lnSpc>
            </a:pPr>
            <a:r>
              <a:rPr lang="en-US" altLang="en-US" sz="1800" dirty="0" smtClean="0">
                <a:latin typeface="Palatino Linotype" pitchFamily="18" charset="0"/>
              </a:rPr>
              <a:t>Monitoring workforce member activities and actions</a:t>
            </a:r>
          </a:p>
          <a:p>
            <a:pPr marL="285750" indent="-285750" eaLnBrk="1" hangingPunct="1">
              <a:lnSpc>
                <a:spcPct val="90000"/>
              </a:lnSpc>
            </a:pPr>
            <a:endParaRPr lang="en-US" altLang="en-US" sz="1800" dirty="0">
              <a:latin typeface="Times New Roman" pitchFamily="18" charset="0"/>
            </a:endParaRPr>
          </a:p>
          <a:p>
            <a:pPr marL="285750" indent="-285750" eaLnBrk="1" hangingPunct="1">
              <a:lnSpc>
                <a:spcPct val="90000"/>
              </a:lnSpc>
            </a:pPr>
            <a:endParaRPr lang="en-US" altLang="en-US" sz="1800" dirty="0" smtClean="0">
              <a:latin typeface="Times New Roman" pitchFamily="18" charset="0"/>
            </a:endParaRPr>
          </a:p>
        </p:txBody>
      </p:sp>
      <p:sp>
        <p:nvSpPr>
          <p:cNvPr id="108551" name="Text Box 7"/>
          <p:cNvSpPr txBox="1">
            <a:spLocks noChangeArrowheads="1"/>
          </p:cNvSpPr>
          <p:nvPr/>
        </p:nvSpPr>
        <p:spPr bwMode="auto">
          <a:xfrm>
            <a:off x="2438400" y="619125"/>
            <a:ext cx="3657600" cy="646331"/>
          </a:xfrm>
          <a:prstGeom prst="rect">
            <a:avLst/>
          </a:prstGeom>
          <a:noFill/>
          <a:ln w="9525" algn="ctr">
            <a:noFill/>
            <a:miter lim="800000"/>
            <a:headEnd/>
            <a:tailEnd/>
          </a:ln>
          <a:effectLst/>
        </p:spPr>
        <p:txBody>
          <a:bodyPr wrap="square">
            <a:spAutoFit/>
          </a:bodyPr>
          <a:lstStyle/>
          <a:p>
            <a:pPr algn="ctr"/>
            <a:r>
              <a:rPr lang="en-US" sz="3600" b="1" dirty="0" smtClean="0">
                <a:solidFill>
                  <a:srgbClr val="FF0000"/>
                </a:solidFill>
              </a:rPr>
              <a:t>Audit Controls</a:t>
            </a:r>
            <a:endParaRPr lang="en-US" sz="3600" b="1" dirty="0">
              <a:solidFill>
                <a:srgbClr val="FF0000"/>
              </a:solidFill>
            </a:endParaRPr>
          </a:p>
        </p:txBody>
      </p:sp>
      <p:pic>
        <p:nvPicPr>
          <p:cNvPr id="7" name="Picture 6" descr="https://encrypted-tbn3.gstatic.com/images?q=tbn:ANd9GcQXOpks-WVs7Czc6dxlOVF0KrZ7lZlkrmhsod3wAOczX_ZCN_xrCQ">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5229225"/>
            <a:ext cx="2400300" cy="1104900"/>
          </a:xfrm>
          <a:prstGeom prst="rect">
            <a:avLst/>
          </a:prstGeom>
          <a:noFill/>
          <a:ln>
            <a:noFill/>
          </a:ln>
        </p:spPr>
      </p:pic>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91</a:t>
            </a:fld>
            <a:endParaRPr lang="en-US" dirty="0"/>
          </a:p>
        </p:txBody>
      </p:sp>
    </p:spTree>
    <p:extLst>
      <p:ext uri="{BB962C8B-B14F-4D97-AF65-F5344CB8AC3E}">
        <p14:creationId xmlns:p14="http://schemas.microsoft.com/office/powerpoint/2010/main" val="121864825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371600" y="2352677"/>
            <a:ext cx="6477000" cy="8382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altLang="en-US" sz="3200" dirty="0" smtClean="0">
                <a:solidFill>
                  <a:schemeClr val="tx1"/>
                </a:solidFill>
                <a:effectLst/>
                <a:latin typeface="Palatino Linotype" pitchFamily="18" charset="0"/>
                <a:cs typeface="Times New Roman" pitchFamily="18" charset="0"/>
              </a:rPr>
              <a:t>PHI Safeguarding Tips </a:t>
            </a:r>
            <a:endParaRPr lang="en-US" altLang="en-US" sz="3200" dirty="0">
              <a:solidFill>
                <a:schemeClr val="tx1"/>
              </a:solidFill>
              <a:effectLst/>
              <a:latin typeface="Palatino Linotype" pitchFamily="18" charset="0"/>
              <a:cs typeface="Times New Roman" pitchFamily="18" charset="0"/>
            </a:endParaRPr>
          </a:p>
        </p:txBody>
      </p:sp>
      <p:sp>
        <p:nvSpPr>
          <p:cNvPr id="11" name="Rectangle 3"/>
          <p:cNvSpPr txBox="1">
            <a:spLocks noChangeArrowheads="1"/>
          </p:cNvSpPr>
          <p:nvPr/>
        </p:nvSpPr>
        <p:spPr bwMode="auto">
          <a:xfrm>
            <a:off x="1828800" y="53340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altLang="en-US" sz="2000" dirty="0" smtClean="0">
                <a:latin typeface="Times New Roman" pitchFamily="18" charset="0"/>
                <a:cs typeface="Times New Roman" pitchFamily="18" charset="0"/>
              </a:rPr>
              <a:t>What else can I do to protect our patients’ PHI?</a:t>
            </a:r>
            <a:endParaRPr lang="en-US" altLang="en-US" sz="2000" dirty="0">
              <a:latin typeface="Times New Roman" pitchFamily="18" charset="0"/>
              <a:cs typeface="Times New Roman" pitchFamily="18" charset="0"/>
            </a:endParaRPr>
          </a:p>
        </p:txBody>
      </p:sp>
      <p:sp>
        <p:nvSpPr>
          <p:cNvPr id="8" name="Rectangle 2"/>
          <p:cNvSpPr txBox="1">
            <a:spLocks noChangeArrowheads="1"/>
          </p:cNvSpPr>
          <p:nvPr/>
        </p:nvSpPr>
        <p:spPr>
          <a:xfrm>
            <a:off x="3276600" y="1276349"/>
            <a:ext cx="2971800" cy="1085852"/>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altLang="en-US" sz="4400" dirty="0" smtClean="0">
                <a:solidFill>
                  <a:srgbClr val="FF0000"/>
                </a:solidFill>
                <a:effectLst/>
                <a:latin typeface="Palatino Linotype" pitchFamily="18" charset="0"/>
                <a:cs typeface="Times New Roman" pitchFamily="18" charset="0"/>
              </a:rPr>
              <a:t>Section X</a:t>
            </a:r>
            <a:endParaRPr lang="en-US" altLang="en-US" sz="4400" dirty="0">
              <a:solidFill>
                <a:srgbClr val="FF0000"/>
              </a:solidFill>
              <a:effectLst/>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458200" y="6408738"/>
            <a:ext cx="555625" cy="365125"/>
          </a:xfrm>
        </p:spPr>
        <p:txBody>
          <a:bodyPr/>
          <a:lstStyle/>
          <a:p>
            <a:pPr>
              <a:defRPr/>
            </a:pPr>
            <a:fld id="{9E696FFB-220C-4EB6-B537-D9C8AD780086}" type="slidenum">
              <a:rPr lang="en-US" smtClean="0"/>
              <a:pPr>
                <a:defRPr/>
              </a:pPr>
              <a:t>92</a:t>
            </a:fld>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460" y="3429000"/>
            <a:ext cx="262128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89272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5181600" cy="1096962"/>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Safeguarding PHI</a:t>
            </a:r>
            <a:br>
              <a:rPr lang="en-US" altLang="en-US" sz="3600" dirty="0" smtClean="0">
                <a:solidFill>
                  <a:srgbClr val="FF0000"/>
                </a:solidFill>
                <a:effectLst/>
                <a:latin typeface="Palatino Linotype" pitchFamily="18" charset="0"/>
                <a:cs typeface="Times New Roman" pitchFamily="18" charset="0"/>
              </a:rPr>
            </a:br>
            <a:r>
              <a:rPr lang="en-US" sz="2700" dirty="0" smtClean="0">
                <a:effectLst/>
                <a:latin typeface="Palatino Linotype" pitchFamily="18" charset="0"/>
                <a:cs typeface="Times New Roman" pitchFamily="18" charset="0"/>
              </a:rPr>
              <a:t>Confidentiality </a:t>
            </a:r>
            <a:endParaRPr lang="en-US" sz="2700" dirty="0">
              <a:solidFill>
                <a:srgbClr val="FF0000"/>
              </a:solidFill>
              <a:effectLst/>
              <a:latin typeface="Palatino Linotype" pitchFamily="18" charset="0"/>
              <a:cs typeface="Times New Roman" pitchFamily="18" charset="0"/>
            </a:endParaRPr>
          </a:p>
        </p:txBody>
      </p:sp>
      <p:sp>
        <p:nvSpPr>
          <p:cNvPr id="3" name="Content Placeholder 2"/>
          <p:cNvSpPr>
            <a:spLocks noGrp="1"/>
          </p:cNvSpPr>
          <p:nvPr>
            <p:ph idx="1"/>
          </p:nvPr>
        </p:nvSpPr>
        <p:spPr>
          <a:xfrm>
            <a:off x="457200" y="1600200"/>
            <a:ext cx="8534400" cy="3733800"/>
          </a:xfrm>
        </p:spPr>
        <p:txBody>
          <a:bodyPr>
            <a:normAutofit fontScale="92500"/>
          </a:bodyPr>
          <a:lstStyle/>
          <a:p>
            <a:r>
              <a:rPr lang="en-US" sz="2400" dirty="0" smtClean="0">
                <a:latin typeface="Palatino Linotype" pitchFamily="18" charset="0"/>
                <a:cs typeface="Times New Roman" pitchFamily="18" charset="0"/>
              </a:rPr>
              <a:t>Securing information from improper disclosure also includes</a:t>
            </a:r>
          </a:p>
          <a:p>
            <a:pPr lvl="1"/>
            <a:r>
              <a:rPr lang="en-US" sz="1800" dirty="0" smtClean="0">
                <a:latin typeface="Palatino Linotype" pitchFamily="18" charset="0"/>
                <a:cs typeface="Times New Roman" pitchFamily="18" charset="0"/>
              </a:rPr>
              <a:t>Sharing PHI with only those that need to know (direct care workers, staff) in a discreet manner</a:t>
            </a:r>
          </a:p>
          <a:p>
            <a:pPr lvl="1"/>
            <a:r>
              <a:rPr lang="en-US" sz="1800" dirty="0" smtClean="0">
                <a:latin typeface="Palatino Linotype" pitchFamily="18" charset="0"/>
                <a:cs typeface="Times New Roman" pitchFamily="18" charset="0"/>
              </a:rPr>
              <a:t>Refraining from discussing patient visits, conditions, progress, etc. with family, friends, neighbors, and co-workers that do not have a need to know</a:t>
            </a:r>
          </a:p>
          <a:p>
            <a:pPr marL="342900" indent="-342900"/>
            <a:r>
              <a:rPr lang="en-US" sz="2400" dirty="0">
                <a:latin typeface="Palatino Linotype" pitchFamily="18" charset="0"/>
                <a:cs typeface="Times New Roman" pitchFamily="18" charset="0"/>
              </a:rPr>
              <a:t>Ensuring the </a:t>
            </a:r>
            <a:r>
              <a:rPr lang="en-US" sz="2400" dirty="0" smtClean="0">
                <a:latin typeface="Palatino Linotype" pitchFamily="18" charset="0"/>
                <a:cs typeface="Times New Roman" pitchFamily="18" charset="0"/>
              </a:rPr>
              <a:t>disclosure of </a:t>
            </a:r>
            <a:r>
              <a:rPr lang="en-US" sz="2400" dirty="0">
                <a:latin typeface="Palatino Linotype" pitchFamily="18" charset="0"/>
                <a:cs typeface="Times New Roman" pitchFamily="18" charset="0"/>
              </a:rPr>
              <a:t>information </a:t>
            </a:r>
            <a:r>
              <a:rPr lang="en-US" sz="2400" dirty="0" smtClean="0">
                <a:latin typeface="Palatino Linotype" pitchFamily="18" charset="0"/>
                <a:cs typeface="Times New Roman" pitchFamily="18" charset="0"/>
              </a:rPr>
              <a:t>reaches the intended person:</a:t>
            </a:r>
          </a:p>
          <a:p>
            <a:pPr marL="598488" lvl="1" indent="-342900"/>
            <a:r>
              <a:rPr lang="en-US" sz="1800" dirty="0" smtClean="0">
                <a:latin typeface="Palatino Linotype" pitchFamily="18" charset="0"/>
                <a:cs typeface="Times New Roman" pitchFamily="18" charset="0"/>
              </a:rPr>
              <a:t>Validating </a:t>
            </a:r>
            <a:r>
              <a:rPr lang="en-US" sz="1800" dirty="0">
                <a:latin typeface="Palatino Linotype" pitchFamily="18" charset="0"/>
                <a:cs typeface="Times New Roman" pitchFamily="18" charset="0"/>
              </a:rPr>
              <a:t>fax numbers prior to faxing </a:t>
            </a:r>
            <a:r>
              <a:rPr lang="en-US" sz="1800" dirty="0" smtClean="0">
                <a:latin typeface="Palatino Linotype" pitchFamily="18" charset="0"/>
                <a:cs typeface="Times New Roman" pitchFamily="18" charset="0"/>
              </a:rPr>
              <a:t>PHI</a:t>
            </a:r>
          </a:p>
          <a:p>
            <a:pPr marL="598488" lvl="1" indent="-342900"/>
            <a:r>
              <a:rPr lang="en-US" sz="1800" dirty="0" smtClean="0">
                <a:latin typeface="Palatino Linotype" pitchFamily="18" charset="0"/>
                <a:cs typeface="Times New Roman" pitchFamily="18" charset="0"/>
              </a:rPr>
              <a:t>Verification </a:t>
            </a:r>
            <a:r>
              <a:rPr lang="en-US" sz="1800" dirty="0">
                <a:latin typeface="Palatino Linotype" pitchFamily="18" charset="0"/>
                <a:cs typeface="Times New Roman" pitchFamily="18" charset="0"/>
              </a:rPr>
              <a:t>of identity prior to releasing information </a:t>
            </a:r>
            <a:r>
              <a:rPr lang="en-US" sz="1800" dirty="0" smtClean="0">
                <a:latin typeface="Palatino Linotype" pitchFamily="18" charset="0"/>
                <a:cs typeface="Times New Roman" pitchFamily="18" charset="0"/>
              </a:rPr>
              <a:t>without </a:t>
            </a:r>
            <a:r>
              <a:rPr lang="en-US" sz="1800" dirty="0">
                <a:latin typeface="Palatino Linotype" pitchFamily="18" charset="0"/>
                <a:cs typeface="Times New Roman" pitchFamily="18" charset="0"/>
              </a:rPr>
              <a:t>the patient </a:t>
            </a:r>
            <a:r>
              <a:rPr lang="en-US" sz="1800" dirty="0" smtClean="0">
                <a:latin typeface="Palatino Linotype" pitchFamily="18" charset="0"/>
                <a:cs typeface="Times New Roman" pitchFamily="18" charset="0"/>
              </a:rPr>
              <a:t>present</a:t>
            </a:r>
          </a:p>
          <a:p>
            <a:pPr marL="598488" lvl="1" indent="-342900"/>
            <a:r>
              <a:rPr lang="en-US" sz="1800" dirty="0" smtClean="0">
                <a:latin typeface="Palatino Linotype" pitchFamily="18" charset="0"/>
                <a:cs typeface="Times New Roman" pitchFamily="18" charset="0"/>
              </a:rPr>
              <a:t>Requesting </a:t>
            </a:r>
            <a:r>
              <a:rPr lang="en-US" sz="1800" dirty="0">
                <a:latin typeface="Palatino Linotype" pitchFamily="18" charset="0"/>
                <a:cs typeface="Times New Roman" pitchFamily="18" charset="0"/>
              </a:rPr>
              <a:t>verbal authorization from the patient to </a:t>
            </a:r>
            <a:r>
              <a:rPr lang="en-US" sz="1800" dirty="0" smtClean="0">
                <a:latin typeface="Palatino Linotype" pitchFamily="18" charset="0"/>
                <a:cs typeface="Times New Roman" pitchFamily="18" charset="0"/>
              </a:rPr>
              <a:t>discuss </a:t>
            </a:r>
            <a:r>
              <a:rPr lang="en-US" sz="1800" dirty="0">
                <a:latin typeface="Palatino Linotype" pitchFamily="18" charset="0"/>
                <a:cs typeface="Times New Roman" pitchFamily="18" charset="0"/>
              </a:rPr>
              <a:t>their health, conditions, etc. with those that may </a:t>
            </a:r>
            <a:r>
              <a:rPr lang="en-US" sz="1800" dirty="0" smtClean="0">
                <a:latin typeface="Palatino Linotype" pitchFamily="18" charset="0"/>
                <a:cs typeface="Times New Roman" pitchFamily="18" charset="0"/>
              </a:rPr>
              <a:t>be </a:t>
            </a:r>
            <a:r>
              <a:rPr lang="en-US" sz="1800" dirty="0">
                <a:latin typeface="Palatino Linotype" pitchFamily="18" charset="0"/>
                <a:cs typeface="Times New Roman" pitchFamily="18" charset="0"/>
              </a:rPr>
              <a:t>present</a:t>
            </a:r>
          </a:p>
          <a:p>
            <a:pPr lvl="3"/>
            <a:endParaRPr lang="en-US" sz="2000" dirty="0" smtClean="0">
              <a:latin typeface="Times New Roman" pitchFamily="18" charset="0"/>
              <a:cs typeface="Times New Roman" pitchFamily="18" charset="0"/>
            </a:endParaRPr>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93</a:t>
            </a:fld>
            <a:endParaRPr lang="en-US" dirty="0"/>
          </a:p>
        </p:txBody>
      </p:sp>
      <p:pic>
        <p:nvPicPr>
          <p:cNvPr id="9" name="Picture 8" descr="https://tse1.mm.bing.net/th?id=JN.Wik1Ar%2feAVUF36NaQ13odQ&amp;w=172&amp;h=165&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257800"/>
            <a:ext cx="1371600" cy="1163955"/>
          </a:xfrm>
          <a:prstGeom prst="rect">
            <a:avLst/>
          </a:prstGeom>
          <a:noFill/>
          <a:ln>
            <a:noFill/>
          </a:ln>
        </p:spPr>
      </p:pic>
    </p:spTree>
    <p:extLst>
      <p:ext uri="{BB962C8B-B14F-4D97-AF65-F5344CB8AC3E}">
        <p14:creationId xmlns:p14="http://schemas.microsoft.com/office/powerpoint/2010/main" val="14307002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5867400" cy="990600"/>
          </a:xfrm>
        </p:spPr>
        <p:txBody>
          <a:bodyPr>
            <a:noAutofit/>
          </a:bodyPr>
          <a:lstStyle/>
          <a:p>
            <a:pPr algn="ctr"/>
            <a:r>
              <a:rPr lang="en-US" altLang="en-US" sz="3200" dirty="0">
                <a:solidFill>
                  <a:srgbClr val="FF0000"/>
                </a:solidFill>
                <a:effectLst/>
                <a:latin typeface="Palatino Linotype" pitchFamily="18" charset="0"/>
                <a:cs typeface="Times New Roman" pitchFamily="18" charset="0"/>
              </a:rPr>
              <a:t>Safeguarding </a:t>
            </a:r>
            <a:r>
              <a:rPr lang="en-US" altLang="en-US" sz="3200" dirty="0" smtClean="0">
                <a:solidFill>
                  <a:srgbClr val="FF0000"/>
                </a:solidFill>
                <a:effectLst/>
                <a:latin typeface="Palatino Linotype" pitchFamily="18" charset="0"/>
                <a:cs typeface="Times New Roman" pitchFamily="18" charset="0"/>
              </a:rPr>
              <a:t>PHI</a:t>
            </a:r>
            <a:br>
              <a:rPr lang="en-US" altLang="en-US" sz="3200" dirty="0" smtClean="0">
                <a:solidFill>
                  <a:srgbClr val="FF0000"/>
                </a:solidFill>
                <a:effectLst/>
                <a:latin typeface="Palatino Linotype" pitchFamily="18" charset="0"/>
                <a:cs typeface="Times New Roman" pitchFamily="18" charset="0"/>
              </a:rPr>
            </a:br>
            <a:r>
              <a:rPr lang="en-US" sz="2400" dirty="0" smtClean="0">
                <a:effectLst/>
                <a:latin typeface="Palatino Linotype" pitchFamily="18" charset="0"/>
                <a:cs typeface="Times New Roman" pitchFamily="18" charset="0"/>
              </a:rPr>
              <a:t>Availability</a:t>
            </a:r>
            <a:endParaRPr lang="en-US" sz="2400" dirty="0">
              <a:solidFill>
                <a:srgbClr val="FF0000"/>
              </a:solidFill>
              <a:effectLst/>
              <a:latin typeface="Palatino Linotype" pitchFamily="18" charset="0"/>
              <a:cs typeface="Times New Roman" pitchFamily="18" charset="0"/>
            </a:endParaRPr>
          </a:p>
        </p:txBody>
      </p:sp>
      <p:sp>
        <p:nvSpPr>
          <p:cNvPr id="3" name="Content Placeholder 2"/>
          <p:cNvSpPr>
            <a:spLocks noGrp="1"/>
          </p:cNvSpPr>
          <p:nvPr>
            <p:ph idx="1"/>
          </p:nvPr>
        </p:nvSpPr>
        <p:spPr>
          <a:xfrm>
            <a:off x="457200" y="1905000"/>
            <a:ext cx="8229600" cy="2633662"/>
          </a:xfrm>
        </p:spPr>
        <p:txBody>
          <a:bodyPr>
            <a:normAutofit/>
          </a:bodyPr>
          <a:lstStyle/>
          <a:p>
            <a:pPr lvl="1"/>
            <a:r>
              <a:rPr lang="en-US" sz="2000" dirty="0" smtClean="0">
                <a:latin typeface="Palatino Linotype" pitchFamily="18" charset="0"/>
                <a:cs typeface="Times New Roman" pitchFamily="18" charset="0"/>
              </a:rPr>
              <a:t>Ensuring those that require information for proper treatment, payment or health care operations have access to the information they need to fulfill their job obligations</a:t>
            </a:r>
          </a:p>
          <a:p>
            <a:pPr lvl="1"/>
            <a:r>
              <a:rPr lang="en-US" sz="2000" dirty="0" smtClean="0">
                <a:latin typeface="Palatino Linotype" pitchFamily="18" charset="0"/>
                <a:cs typeface="Times New Roman" pitchFamily="18" charset="0"/>
              </a:rPr>
              <a:t>Limiting the access to information to those that do not require access to perform the obligations of their job</a:t>
            </a:r>
          </a:p>
          <a:p>
            <a:pPr lvl="1"/>
            <a:r>
              <a:rPr lang="en-US" sz="2000" dirty="0" smtClean="0">
                <a:latin typeface="Palatino Linotype" pitchFamily="18" charset="0"/>
                <a:cs typeface="Times New Roman" pitchFamily="18" charset="0"/>
              </a:rPr>
              <a:t>Secure workstations by logging off, using strong passwords and keeping passwords confidential</a:t>
            </a:r>
          </a:p>
          <a:p>
            <a:pPr lvl="1"/>
            <a:endParaRPr lang="en-US" sz="2000" dirty="0" smtClean="0"/>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94</a:t>
            </a:fld>
            <a:endParaRPr lang="en-US" dirty="0"/>
          </a:p>
        </p:txBody>
      </p:sp>
      <p:pic>
        <p:nvPicPr>
          <p:cNvPr id="9" name="Picture 8" descr="https://tse2.mm.bing.net/th?id=JN.q3MWSzq5kLx8XT12FxAr8Q&amp;w=151&amp;h=13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267200"/>
            <a:ext cx="1828800" cy="1617345"/>
          </a:xfrm>
          <a:prstGeom prst="rect">
            <a:avLst/>
          </a:prstGeom>
          <a:noFill/>
          <a:ln>
            <a:noFill/>
          </a:ln>
        </p:spPr>
      </p:pic>
    </p:spTree>
    <p:extLst>
      <p:ext uri="{BB962C8B-B14F-4D97-AF65-F5344CB8AC3E}">
        <p14:creationId xmlns:p14="http://schemas.microsoft.com/office/powerpoint/2010/main" val="22627050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5257800" cy="1219200"/>
          </a:xfrm>
        </p:spPr>
        <p:txBody>
          <a:bodyPr>
            <a:noAutofit/>
          </a:bodyPr>
          <a:lstStyle/>
          <a:p>
            <a:pPr algn="ctr"/>
            <a:r>
              <a:rPr lang="en-US" sz="3600" dirty="0" smtClean="0">
                <a:solidFill>
                  <a:srgbClr val="FF0000"/>
                </a:solidFill>
                <a:effectLst/>
                <a:latin typeface="Palatino Linotype" pitchFamily="18" charset="0"/>
                <a:cs typeface="Times New Roman" pitchFamily="18" charset="0"/>
              </a:rPr>
              <a:t>Safeguarding PHI</a:t>
            </a:r>
            <a:br>
              <a:rPr lang="en-US" sz="3600" dirty="0" smtClean="0">
                <a:solidFill>
                  <a:srgbClr val="FF0000"/>
                </a:solidFill>
                <a:effectLst/>
                <a:latin typeface="Palatino Linotype" pitchFamily="18" charset="0"/>
                <a:cs typeface="Times New Roman" pitchFamily="18" charset="0"/>
              </a:rPr>
            </a:br>
            <a:r>
              <a:rPr lang="en-US" sz="2400" dirty="0" smtClean="0">
                <a:effectLst/>
                <a:latin typeface="Palatino Linotype" pitchFamily="18" charset="0"/>
                <a:cs typeface="Times New Roman" pitchFamily="18" charset="0"/>
              </a:rPr>
              <a:t>Integrity</a:t>
            </a:r>
            <a:endParaRPr lang="en-US" sz="2400" dirty="0">
              <a:solidFill>
                <a:srgbClr val="FF0000"/>
              </a:solidFill>
              <a:effectLst/>
              <a:latin typeface="Palatino Linotype" pitchFamily="18" charset="0"/>
              <a:cs typeface="Times New Roman" pitchFamily="18" charset="0"/>
            </a:endParaRPr>
          </a:p>
        </p:txBody>
      </p:sp>
      <p:sp>
        <p:nvSpPr>
          <p:cNvPr id="3" name="Content Placeholder 2"/>
          <p:cNvSpPr>
            <a:spLocks noGrp="1"/>
          </p:cNvSpPr>
          <p:nvPr>
            <p:ph idx="1"/>
          </p:nvPr>
        </p:nvSpPr>
        <p:spPr>
          <a:xfrm>
            <a:off x="533400" y="1600200"/>
            <a:ext cx="8229600" cy="2590800"/>
          </a:xfrm>
        </p:spPr>
        <p:txBody>
          <a:bodyPr/>
          <a:lstStyle/>
          <a:p>
            <a:pPr lvl="1"/>
            <a:r>
              <a:rPr lang="en-US" sz="2000" dirty="0" smtClean="0">
                <a:latin typeface="Palatino Linotype" pitchFamily="18" charset="0"/>
                <a:cs typeface="Times New Roman" pitchFamily="18" charset="0"/>
              </a:rPr>
              <a:t>Ensuring the electronic transmission of data is secured in a manner to protect the integrity of the data.  Protecting data integrity may include using:</a:t>
            </a:r>
          </a:p>
          <a:p>
            <a:pPr lvl="2"/>
            <a:r>
              <a:rPr lang="en-US" sz="2000" dirty="0" smtClean="0">
                <a:latin typeface="Palatino Linotype" pitchFamily="18" charset="0"/>
                <a:cs typeface="Times New Roman" pitchFamily="18" charset="0"/>
              </a:rPr>
              <a:t>Secure e-mail or</a:t>
            </a:r>
          </a:p>
          <a:p>
            <a:pPr lvl="2"/>
            <a:r>
              <a:rPr lang="en-US" sz="2000" dirty="0" smtClean="0">
                <a:latin typeface="Palatino Linotype" pitchFamily="18" charset="0"/>
                <a:cs typeface="Times New Roman" pitchFamily="18" charset="0"/>
              </a:rPr>
              <a:t>Organization communication portals that transfer files within or external to the organization for treatment, payment or operation purposes</a:t>
            </a:r>
          </a:p>
        </p:txBody>
      </p:sp>
      <p:sp>
        <p:nvSpPr>
          <p:cNvPr id="8" name="Slide Number Placeholder 7"/>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95</a:t>
            </a:fld>
            <a:endParaRPr lang="en-US" dirty="0"/>
          </a:p>
        </p:txBody>
      </p:sp>
      <p:pic>
        <p:nvPicPr>
          <p:cNvPr id="9" name="Picture 8" descr="https://tse1.mm.bing.net/th?id=JN.wYdELX%2bgPvsHERbPKC9o2w&amp;w=207&amp;h=18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419600" y="4114800"/>
            <a:ext cx="1545907" cy="1504950"/>
          </a:xfrm>
          <a:prstGeom prst="rect">
            <a:avLst/>
          </a:prstGeom>
          <a:noFill/>
          <a:ln>
            <a:noFill/>
          </a:ln>
        </p:spPr>
      </p:pic>
    </p:spTree>
    <p:extLst>
      <p:ext uri="{BB962C8B-B14F-4D97-AF65-F5344CB8AC3E}">
        <p14:creationId xmlns:p14="http://schemas.microsoft.com/office/powerpoint/2010/main" val="29379432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2133600" y="533400"/>
            <a:ext cx="4800601" cy="11430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Safeguarding PHI</a:t>
            </a:r>
            <a:br>
              <a:rPr lang="en-US" altLang="en-US" sz="4000" dirty="0" smtClean="0">
                <a:solidFill>
                  <a:srgbClr val="FF0000"/>
                </a:solidFill>
                <a:effectLst/>
                <a:latin typeface="Palatino Linotype" pitchFamily="18" charset="0"/>
                <a:cs typeface="Times New Roman" pitchFamily="18" charset="0"/>
              </a:rPr>
            </a:br>
            <a:r>
              <a:rPr lang="en-US" altLang="en-US" sz="2700" dirty="0">
                <a:effectLst/>
                <a:latin typeface="Palatino Linotype" pitchFamily="18" charset="0"/>
                <a:cs typeface="Times New Roman" pitchFamily="18" charset="0"/>
              </a:rPr>
              <a:t>Family, Friends, You and </a:t>
            </a:r>
            <a:r>
              <a:rPr lang="en-US" altLang="en-US" sz="2700" dirty="0" smtClean="0">
                <a:effectLst/>
                <a:latin typeface="Palatino Linotype" pitchFamily="18" charset="0"/>
                <a:cs typeface="Times New Roman" pitchFamily="18" charset="0"/>
              </a:rPr>
              <a:t>PHI</a:t>
            </a:r>
            <a:endParaRPr lang="en-US" altLang="en-US" sz="2700" dirty="0">
              <a:effectLst/>
              <a:latin typeface="Palatino Linotype" pitchFamily="18" charset="0"/>
              <a:cs typeface="Times New Roman" pitchFamily="18" charset="0"/>
            </a:endParaRPr>
          </a:p>
        </p:txBody>
      </p:sp>
      <p:sp>
        <p:nvSpPr>
          <p:cNvPr id="528387" name="Rectangle 3"/>
          <p:cNvSpPr>
            <a:spLocks noGrp="1" noChangeArrowheads="1"/>
          </p:cNvSpPr>
          <p:nvPr>
            <p:ph type="body" idx="1"/>
          </p:nvPr>
        </p:nvSpPr>
        <p:spPr>
          <a:xfrm>
            <a:off x="381000" y="2286000"/>
            <a:ext cx="8229600" cy="3581400"/>
          </a:xfrm>
        </p:spPr>
        <p:txBody>
          <a:bodyPr>
            <a:normAutofit lnSpcReduction="10000"/>
          </a:bodyPr>
          <a:lstStyle/>
          <a:p>
            <a:pPr marL="463550" indent="-463550"/>
            <a:r>
              <a:rPr lang="en-US" altLang="en-US" sz="2400" dirty="0" smtClean="0">
                <a:latin typeface="Palatino Linotype" pitchFamily="18" charset="0"/>
                <a:cs typeface="Times New Roman" pitchFamily="18" charset="0"/>
              </a:rPr>
              <a:t>Do </a:t>
            </a:r>
            <a:r>
              <a:rPr lang="en-US" altLang="en-US" sz="2400" dirty="0">
                <a:latin typeface="Palatino Linotype" pitchFamily="18" charset="0"/>
                <a:cs typeface="Times New Roman" pitchFamily="18" charset="0"/>
              </a:rPr>
              <a:t>not share with family, friends, or anyone else a patient’s name, or any other information that may identify him/her, for instance:</a:t>
            </a:r>
          </a:p>
          <a:p>
            <a:pPr marL="1033463" lvl="1" indent="-455613"/>
            <a:r>
              <a:rPr lang="en-US" altLang="en-US" sz="2400" dirty="0">
                <a:latin typeface="Palatino Linotype" pitchFamily="18" charset="0"/>
                <a:cs typeface="Times New Roman" pitchFamily="18" charset="0"/>
              </a:rPr>
              <a:t>It would not be a good idea to tell your friend that a patient came in to be seen after a severe car accident.  </a:t>
            </a:r>
          </a:p>
          <a:p>
            <a:pPr marL="1655763" lvl="2" indent="-508000"/>
            <a:r>
              <a:rPr lang="en-US" altLang="en-US" sz="2000" dirty="0">
                <a:latin typeface="Palatino Linotype" pitchFamily="18" charset="0"/>
                <a:cs typeface="Times New Roman" pitchFamily="18" charset="0"/>
              </a:rPr>
              <a:t>Why? Your friend may hear about the car accident on the news and know the person </a:t>
            </a:r>
            <a:r>
              <a:rPr lang="en-US" altLang="en-US" sz="2000" dirty="0" smtClean="0">
                <a:latin typeface="Palatino Linotype" pitchFamily="18" charset="0"/>
                <a:cs typeface="Times New Roman" pitchFamily="18" charset="0"/>
              </a:rPr>
              <a:t>involved</a:t>
            </a:r>
            <a:endParaRPr lang="en-US" altLang="en-US" sz="2000" dirty="0">
              <a:latin typeface="Palatino Linotype" pitchFamily="18" charset="0"/>
              <a:cs typeface="Times New Roman" pitchFamily="18" charset="0"/>
            </a:endParaRPr>
          </a:p>
          <a:p>
            <a:pPr marL="463550" indent="-463550"/>
            <a:r>
              <a:rPr lang="en-US" altLang="en-US" sz="2400" dirty="0">
                <a:latin typeface="Palatino Linotype" pitchFamily="18" charset="0"/>
                <a:cs typeface="Times New Roman" pitchFamily="18" charset="0"/>
              </a:rPr>
              <a:t>Do not inform anyone that you know a famous person, or their family members, were seen at this </a:t>
            </a:r>
            <a:r>
              <a:rPr lang="en-US" altLang="en-US" sz="2400" dirty="0" smtClean="0">
                <a:latin typeface="Palatino Linotype" pitchFamily="18" charset="0"/>
                <a:cs typeface="Times New Roman" pitchFamily="18" charset="0"/>
              </a:rPr>
              <a:t>organization</a:t>
            </a:r>
            <a:endParaRPr lang="en-US" altLang="en-US" sz="24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458200" y="6400800"/>
            <a:ext cx="457200" cy="365125"/>
          </a:xfrm>
        </p:spPr>
        <p:txBody>
          <a:bodyPr/>
          <a:lstStyle/>
          <a:p>
            <a:pPr>
              <a:defRPr/>
            </a:pPr>
            <a:fld id="{9E696FFB-220C-4EB6-B537-D9C8AD780086}" type="slidenum">
              <a:rPr lang="en-US" smtClean="0"/>
              <a:pPr>
                <a:defRPr/>
              </a:pPr>
              <a:t>96</a:t>
            </a:fld>
            <a:endParaRPr lang="en-US" dirty="0"/>
          </a:p>
        </p:txBody>
      </p:sp>
      <p:pic>
        <p:nvPicPr>
          <p:cNvPr id="7" name="Picture 6" descr="https://tse1.mm.bing.net/th?id=JN.sZhkZOolbjdD4ONf2ueCWA&amp;w=130&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924560" cy="1165860"/>
          </a:xfrm>
          <a:prstGeom prst="rect">
            <a:avLst/>
          </a:prstGeom>
          <a:noFill/>
          <a:ln>
            <a:noFill/>
          </a:ln>
        </p:spPr>
      </p:pic>
    </p:spTree>
    <p:extLst>
      <p:ext uri="{BB962C8B-B14F-4D97-AF65-F5344CB8AC3E}">
        <p14:creationId xmlns:p14="http://schemas.microsoft.com/office/powerpoint/2010/main" val="237413136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1447800" y="304800"/>
            <a:ext cx="5562600" cy="1371600"/>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Safeguarding PHI</a:t>
            </a:r>
            <a:br>
              <a:rPr lang="en-US" altLang="en-US" sz="4000" dirty="0" smtClean="0">
                <a:solidFill>
                  <a:srgbClr val="FF0000"/>
                </a:solidFill>
                <a:effectLst/>
                <a:latin typeface="Palatino Linotype" pitchFamily="18" charset="0"/>
                <a:cs typeface="Times New Roman" pitchFamily="18" charset="0"/>
              </a:rPr>
            </a:br>
            <a:r>
              <a:rPr lang="en-US" altLang="en-US" sz="2700" dirty="0">
                <a:effectLst/>
                <a:latin typeface="Palatino Linotype" pitchFamily="18" charset="0"/>
                <a:cs typeface="Times New Roman" pitchFamily="18" charset="0"/>
              </a:rPr>
              <a:t>Media and </a:t>
            </a:r>
            <a:r>
              <a:rPr lang="en-US" altLang="en-US" sz="2700" dirty="0" smtClean="0">
                <a:effectLst/>
                <a:latin typeface="Palatino Linotype" pitchFamily="18" charset="0"/>
                <a:cs typeface="Times New Roman" pitchFamily="18" charset="0"/>
              </a:rPr>
              <a:t>PHI</a:t>
            </a:r>
            <a:endParaRPr lang="en-US" altLang="en-US" sz="2700" dirty="0">
              <a:solidFill>
                <a:srgbClr val="FF0000"/>
              </a:solidFill>
              <a:effectLst/>
              <a:latin typeface="Palatino Linotype" pitchFamily="18" charset="0"/>
              <a:cs typeface="Times New Roman" pitchFamily="18" charset="0"/>
            </a:endParaRPr>
          </a:p>
        </p:txBody>
      </p:sp>
      <p:sp>
        <p:nvSpPr>
          <p:cNvPr id="530435" name="Rectangle 3"/>
          <p:cNvSpPr>
            <a:spLocks noGrp="1" noChangeArrowheads="1"/>
          </p:cNvSpPr>
          <p:nvPr>
            <p:ph type="body" idx="1"/>
          </p:nvPr>
        </p:nvSpPr>
        <p:spPr>
          <a:xfrm>
            <a:off x="381000" y="1600200"/>
            <a:ext cx="8382000" cy="2514600"/>
          </a:xfrm>
        </p:spPr>
        <p:txBody>
          <a:bodyPr/>
          <a:lstStyle/>
          <a:p>
            <a:pPr>
              <a:lnSpc>
                <a:spcPct val="90000"/>
              </a:lnSpc>
            </a:pPr>
            <a:r>
              <a:rPr lang="en-US" altLang="en-US" sz="2400" dirty="0" smtClean="0">
                <a:latin typeface="Palatino Linotype" pitchFamily="18" charset="0"/>
                <a:cs typeface="Times New Roman" pitchFamily="18" charset="0"/>
              </a:rPr>
              <a:t>If </a:t>
            </a:r>
            <a:r>
              <a:rPr lang="en-US" altLang="en-US" sz="2400" dirty="0">
                <a:latin typeface="Palatino Linotype" pitchFamily="18" charset="0"/>
                <a:cs typeface="Times New Roman" pitchFamily="18" charset="0"/>
              </a:rPr>
              <a:t>I am contacted by the media, may I release PHI to them?  </a:t>
            </a:r>
            <a:endParaRPr lang="en-US" altLang="en-US" sz="2400" dirty="0" smtClean="0">
              <a:latin typeface="Palatino Linotype" pitchFamily="18" charset="0"/>
              <a:cs typeface="Times New Roman" pitchFamily="18" charset="0"/>
            </a:endParaRPr>
          </a:p>
          <a:p>
            <a:pPr>
              <a:lnSpc>
                <a:spcPct val="90000"/>
              </a:lnSpc>
            </a:pPr>
            <a:r>
              <a:rPr lang="en-US" altLang="en-US" sz="2400" dirty="0" smtClean="0">
                <a:latin typeface="Palatino Linotype" pitchFamily="18" charset="0"/>
                <a:cs typeface="Times New Roman" pitchFamily="18" charset="0"/>
              </a:rPr>
              <a:t>If </a:t>
            </a:r>
            <a:r>
              <a:rPr lang="en-US" altLang="en-US" sz="2400" dirty="0">
                <a:latin typeface="Palatino Linotype" pitchFamily="18" charset="0"/>
                <a:cs typeface="Times New Roman" pitchFamily="18" charset="0"/>
              </a:rPr>
              <a:t>I am contacted by an individual offering to pay me for PHI, may I release it to them?</a:t>
            </a:r>
          </a:p>
          <a:p>
            <a:pPr lvl="1">
              <a:lnSpc>
                <a:spcPct val="90000"/>
              </a:lnSpc>
            </a:pPr>
            <a:r>
              <a:rPr lang="en-US" altLang="en-US" dirty="0">
                <a:latin typeface="Palatino Linotype" pitchFamily="18" charset="0"/>
                <a:cs typeface="Times New Roman" pitchFamily="18" charset="0"/>
              </a:rPr>
              <a:t>No!  You may not release PHI under either of these circumstances.  Both are grounds for disciplinary action.</a:t>
            </a:r>
          </a:p>
          <a:p>
            <a:pPr lvl="1">
              <a:lnSpc>
                <a:spcPct val="90000"/>
              </a:lnSpc>
            </a:pPr>
            <a:r>
              <a:rPr lang="en-US" altLang="en-US" dirty="0">
                <a:latin typeface="Palatino Linotype" pitchFamily="18" charset="0"/>
                <a:cs typeface="Times New Roman" pitchFamily="18" charset="0"/>
              </a:rPr>
              <a:t>Refer the requestor to the Privacy Officer.</a:t>
            </a:r>
          </a:p>
        </p:txBody>
      </p:sp>
      <p:sp>
        <p:nvSpPr>
          <p:cNvPr id="4" name="Slide Number Placeholder 3"/>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97</a:t>
            </a:fld>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11480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0295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1905000" y="533400"/>
            <a:ext cx="4800600" cy="1020761"/>
          </a:xfrm>
        </p:spPr>
        <p:txBody>
          <a:bodyPr>
            <a:normAutofit fontScale="90000"/>
          </a:bodyPr>
          <a:lstStyle/>
          <a:p>
            <a:pPr algn="ctr"/>
            <a:r>
              <a:rPr lang="en-US" altLang="en-US" sz="4000" dirty="0" smtClean="0">
                <a:solidFill>
                  <a:srgbClr val="FF0000"/>
                </a:solidFill>
                <a:effectLst/>
                <a:latin typeface="Palatino Linotype" pitchFamily="18" charset="0"/>
                <a:cs typeface="Times New Roman" pitchFamily="18" charset="0"/>
              </a:rPr>
              <a:t>Safeguarding PHI</a:t>
            </a:r>
            <a:br>
              <a:rPr lang="en-US" altLang="en-US" sz="4000" dirty="0" smtClean="0">
                <a:solidFill>
                  <a:srgbClr val="FF0000"/>
                </a:solidFill>
                <a:effectLst/>
                <a:latin typeface="Palatino Linotype" pitchFamily="18" charset="0"/>
                <a:cs typeface="Times New Roman" pitchFamily="18" charset="0"/>
              </a:rPr>
            </a:br>
            <a:r>
              <a:rPr lang="en-US" altLang="en-US" sz="2700" dirty="0" smtClean="0">
                <a:solidFill>
                  <a:schemeClr val="tx1"/>
                </a:solidFill>
                <a:effectLst/>
                <a:latin typeface="Palatino Linotype" pitchFamily="18" charset="0"/>
                <a:cs typeface="Times New Roman" pitchFamily="18" charset="0"/>
              </a:rPr>
              <a:t>Transporting PHI Offsite</a:t>
            </a:r>
            <a:endParaRPr lang="en-US" altLang="en-US" sz="2700" dirty="0">
              <a:solidFill>
                <a:schemeClr val="tx1"/>
              </a:solidFill>
              <a:effectLst/>
              <a:latin typeface="Palatino Linotype" pitchFamily="18" charset="0"/>
              <a:cs typeface="Times New Roman" pitchFamily="18" charset="0"/>
            </a:endParaRPr>
          </a:p>
        </p:txBody>
      </p:sp>
      <p:sp>
        <p:nvSpPr>
          <p:cNvPr id="534531" name="Rectangle 3"/>
          <p:cNvSpPr>
            <a:spLocks noGrp="1" noChangeArrowheads="1"/>
          </p:cNvSpPr>
          <p:nvPr>
            <p:ph type="body" idx="1"/>
          </p:nvPr>
        </p:nvSpPr>
        <p:spPr>
          <a:xfrm>
            <a:off x="609600" y="1752600"/>
            <a:ext cx="7969250" cy="3200400"/>
          </a:xfrm>
        </p:spPr>
        <p:txBody>
          <a:bodyPr/>
          <a:lstStyle/>
          <a:p>
            <a:r>
              <a:rPr lang="en-US" altLang="en-US" sz="2000" dirty="0" smtClean="0">
                <a:latin typeface="Palatino Linotype" pitchFamily="18" charset="0"/>
                <a:cs typeface="Times New Roman" pitchFamily="18" charset="0"/>
              </a:rPr>
              <a:t>When </a:t>
            </a:r>
            <a:r>
              <a:rPr lang="en-US" altLang="en-US" sz="2000" dirty="0">
                <a:latin typeface="Palatino Linotype" pitchFamily="18" charset="0"/>
                <a:cs typeface="Times New Roman" pitchFamily="18" charset="0"/>
              </a:rPr>
              <a:t>necessary to transport PHI externally:</a:t>
            </a:r>
          </a:p>
          <a:p>
            <a:pPr lvl="1"/>
            <a:r>
              <a:rPr lang="en-US" altLang="en-US" sz="2000" dirty="0">
                <a:latin typeface="Palatino Linotype" pitchFamily="18" charset="0"/>
                <a:cs typeface="Times New Roman" pitchFamily="18" charset="0"/>
              </a:rPr>
              <a:t>Place in a locked briefcase, closed container, </a:t>
            </a:r>
            <a:r>
              <a:rPr lang="en-US" altLang="en-US" sz="2000" dirty="0" smtClean="0">
                <a:latin typeface="Palatino Linotype" pitchFamily="18" charset="0"/>
                <a:cs typeface="Times New Roman" pitchFamily="18" charset="0"/>
              </a:rPr>
              <a:t>sealed, </a:t>
            </a:r>
            <a:r>
              <a:rPr lang="en-US" altLang="en-US" sz="2000" dirty="0">
                <a:latin typeface="Palatino Linotype" pitchFamily="18" charset="0"/>
                <a:cs typeface="Times New Roman" pitchFamily="18" charset="0"/>
              </a:rPr>
              <a:t>self-addressed interoffice envelope;</a:t>
            </a:r>
          </a:p>
          <a:p>
            <a:pPr lvl="1"/>
            <a:r>
              <a:rPr lang="en-US" altLang="en-US" sz="2000" dirty="0">
                <a:latin typeface="Palatino Linotype" pitchFamily="18" charset="0"/>
                <a:cs typeface="Times New Roman" pitchFamily="18" charset="0"/>
              </a:rPr>
              <a:t>Place PHI in the trunk of your vehicle, if available, or on the floor behind the front seat;</a:t>
            </a:r>
          </a:p>
          <a:p>
            <a:pPr lvl="1"/>
            <a:r>
              <a:rPr lang="en-US" altLang="en-US" sz="2000" dirty="0">
                <a:latin typeface="Palatino Linotype" pitchFamily="18" charset="0"/>
                <a:cs typeface="Times New Roman" pitchFamily="18" charset="0"/>
              </a:rPr>
              <a:t>Lock vehicles when PHI is left </a:t>
            </a:r>
            <a:r>
              <a:rPr lang="en-US" altLang="en-US" sz="2000" dirty="0" smtClean="0">
                <a:latin typeface="Palatino Linotype" pitchFamily="18" charset="0"/>
                <a:cs typeface="Times New Roman" pitchFamily="18" charset="0"/>
              </a:rPr>
              <a:t>unattended</a:t>
            </a:r>
            <a:endParaRPr lang="en-US" altLang="en-US" sz="2000" dirty="0">
              <a:latin typeface="Palatino Linotype" pitchFamily="18" charset="0"/>
              <a:cs typeface="Times New Roman" pitchFamily="18" charset="0"/>
            </a:endParaRPr>
          </a:p>
        </p:txBody>
      </p:sp>
      <p:sp>
        <p:nvSpPr>
          <p:cNvPr id="4" name="Slide Number Placeholder 3"/>
          <p:cNvSpPr>
            <a:spLocks noGrp="1"/>
          </p:cNvSpPr>
          <p:nvPr>
            <p:ph type="sldNum" sz="quarter" idx="12"/>
          </p:nvPr>
        </p:nvSpPr>
        <p:spPr>
          <a:xfrm>
            <a:off x="8534400" y="6408738"/>
            <a:ext cx="479425" cy="365125"/>
          </a:xfrm>
        </p:spPr>
        <p:txBody>
          <a:bodyPr/>
          <a:lstStyle/>
          <a:p>
            <a:pPr>
              <a:defRPr/>
            </a:pPr>
            <a:fld id="{9E696FFB-220C-4EB6-B537-D9C8AD780086}" type="slidenum">
              <a:rPr lang="en-US" smtClean="0"/>
              <a:pPr>
                <a:defRPr/>
              </a:pPr>
              <a:t>98</a:t>
            </a:fld>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203700"/>
            <a:ext cx="3124200"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65614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1600200" y="381000"/>
            <a:ext cx="5334000" cy="1371600"/>
          </a:xfrm>
        </p:spPr>
        <p:txBody>
          <a:bodyPr>
            <a:normAutofit fontScale="90000"/>
          </a:bodyPr>
          <a:lstStyle/>
          <a:p>
            <a:pPr algn="ctr"/>
            <a:r>
              <a:rPr lang="en-US" altLang="en-US" sz="3600" dirty="0" smtClean="0">
                <a:solidFill>
                  <a:srgbClr val="FF0000"/>
                </a:solidFill>
                <a:effectLst/>
                <a:latin typeface="Palatino Linotype" pitchFamily="18" charset="0"/>
                <a:cs typeface="Times New Roman" pitchFamily="18" charset="0"/>
              </a:rPr>
              <a:t>Safeguarding PHI</a:t>
            </a:r>
            <a:br>
              <a:rPr lang="en-US" altLang="en-US" sz="3600" dirty="0" smtClean="0">
                <a:solidFill>
                  <a:srgbClr val="FF0000"/>
                </a:solidFill>
                <a:effectLst/>
                <a:latin typeface="Palatino Linotype" pitchFamily="18" charset="0"/>
                <a:cs typeface="Times New Roman" pitchFamily="18" charset="0"/>
              </a:rPr>
            </a:br>
            <a:r>
              <a:rPr lang="en-US" altLang="en-US" sz="2400" dirty="0" smtClean="0">
                <a:solidFill>
                  <a:schemeClr val="tx1"/>
                </a:solidFill>
                <a:effectLst/>
                <a:latin typeface="Palatino Linotype" pitchFamily="18" charset="0"/>
                <a:cs typeface="Times New Roman" pitchFamily="18" charset="0"/>
              </a:rPr>
              <a:t>Paper </a:t>
            </a:r>
            <a:endParaRPr lang="en-US" altLang="en-US" sz="2400" dirty="0">
              <a:solidFill>
                <a:schemeClr val="tx1"/>
              </a:solidFill>
              <a:effectLst/>
              <a:latin typeface="Palatino Linotype" pitchFamily="18" charset="0"/>
              <a:cs typeface="Times New Roman" pitchFamily="18" charset="0"/>
            </a:endParaRPr>
          </a:p>
        </p:txBody>
      </p:sp>
      <p:sp>
        <p:nvSpPr>
          <p:cNvPr id="538627" name="Rectangle 3"/>
          <p:cNvSpPr>
            <a:spLocks noGrp="1" noChangeArrowheads="1"/>
          </p:cNvSpPr>
          <p:nvPr>
            <p:ph type="body" idx="1"/>
          </p:nvPr>
        </p:nvSpPr>
        <p:spPr>
          <a:xfrm>
            <a:off x="304800" y="1866900"/>
            <a:ext cx="3810000" cy="3429000"/>
          </a:xfrm>
        </p:spPr>
        <p:txBody>
          <a:bodyPr>
            <a:normAutofit lnSpcReduction="10000"/>
          </a:bodyPr>
          <a:lstStyle/>
          <a:p>
            <a:pPr marL="569913" indent="-569913">
              <a:lnSpc>
                <a:spcPct val="90000"/>
              </a:lnSpc>
            </a:pPr>
            <a:r>
              <a:rPr lang="en-US" altLang="en-US" sz="2000" dirty="0" smtClean="0">
                <a:latin typeface="Palatino Linotype" pitchFamily="18" charset="0"/>
                <a:cs typeface="Times New Roman" pitchFamily="18" charset="0"/>
              </a:rPr>
              <a:t>Turn </a:t>
            </a:r>
            <a:r>
              <a:rPr lang="en-US" altLang="en-US" sz="2000" dirty="0">
                <a:latin typeface="Palatino Linotype" pitchFamily="18" charset="0"/>
                <a:cs typeface="Times New Roman" pitchFamily="18" charset="0"/>
              </a:rPr>
              <a:t>over/cover PHI when you leave your desk/cubicle so others cannot read it. </a:t>
            </a:r>
          </a:p>
          <a:p>
            <a:pPr marL="1206500" lvl="1" indent="-522288">
              <a:lnSpc>
                <a:spcPct val="90000"/>
              </a:lnSpc>
            </a:pPr>
            <a:r>
              <a:rPr lang="en-US" altLang="en-US" sz="2000" dirty="0">
                <a:latin typeface="Palatino Linotype" pitchFamily="18" charset="0"/>
                <a:cs typeface="Times New Roman" pitchFamily="18" charset="0"/>
              </a:rPr>
              <a:t>If you have an office, you have the option of closing your door instead.</a:t>
            </a:r>
          </a:p>
          <a:p>
            <a:pPr marL="569913" indent="-569913">
              <a:lnSpc>
                <a:spcPct val="90000"/>
              </a:lnSpc>
            </a:pPr>
            <a:r>
              <a:rPr lang="en-US" altLang="en-US" sz="2000" dirty="0">
                <a:latin typeface="Palatino Linotype" pitchFamily="18" charset="0"/>
                <a:cs typeface="Times New Roman" pitchFamily="18" charset="0"/>
              </a:rPr>
              <a:t>Turn over/cover PHI when a coworker approaches you to discuss something other than that PHI</a:t>
            </a:r>
            <a:r>
              <a:rPr lang="en-US" altLang="en-US" dirty="0">
                <a:latin typeface="Palatino Linotype" pitchFamily="18" charset="0"/>
                <a:cs typeface="Times New Roman" pitchFamily="18" charset="0"/>
              </a:rPr>
              <a:t>.</a:t>
            </a:r>
          </a:p>
        </p:txBody>
      </p:sp>
      <p:sp>
        <p:nvSpPr>
          <p:cNvPr id="8" name="Rectangle 3"/>
          <p:cNvSpPr txBox="1">
            <a:spLocks noChangeArrowheads="1"/>
          </p:cNvSpPr>
          <p:nvPr/>
        </p:nvSpPr>
        <p:spPr bwMode="auto">
          <a:xfrm>
            <a:off x="4572000" y="1828800"/>
            <a:ext cx="381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lvl="0" indent="-285750" eaLnBrk="1" hangingPunct="1">
              <a:spcBef>
                <a:spcPct val="0"/>
              </a:spcBef>
              <a:buClrTx/>
              <a:buSzTx/>
              <a:buFont typeface="Arial" pitchFamily="34" charset="0"/>
              <a:buChar char="•"/>
            </a:pPr>
            <a:r>
              <a:rPr lang="en-US" altLang="en-US" sz="2000" dirty="0" smtClean="0">
                <a:solidFill>
                  <a:prstClr val="black"/>
                </a:solidFill>
                <a:latin typeface="Palatino Linotype" pitchFamily="18" charset="0"/>
                <a:cs typeface="Arial" charset="0"/>
              </a:rPr>
              <a:t>Don’t </a:t>
            </a:r>
            <a:r>
              <a:rPr lang="en-US" altLang="en-US" sz="2000" dirty="0">
                <a:solidFill>
                  <a:prstClr val="black"/>
                </a:solidFill>
                <a:latin typeface="Palatino Linotype" pitchFamily="18" charset="0"/>
                <a:cs typeface="Arial" charset="0"/>
              </a:rPr>
              <a:t>leave documents containing PHI unattended in fax machines, printers, or copiers.</a:t>
            </a:r>
          </a:p>
          <a:p>
            <a:pPr marL="285750" lvl="0" indent="-285750" eaLnBrk="1" hangingPunct="1">
              <a:spcBef>
                <a:spcPct val="0"/>
              </a:spcBef>
              <a:buClrTx/>
              <a:buSzTx/>
              <a:buFont typeface="Arial" pitchFamily="34" charset="0"/>
              <a:buChar char="•"/>
            </a:pPr>
            <a:r>
              <a:rPr lang="en-US" altLang="en-US" sz="2000" dirty="0">
                <a:solidFill>
                  <a:prstClr val="black"/>
                </a:solidFill>
                <a:latin typeface="Palatino Linotype" pitchFamily="18" charset="0"/>
                <a:cs typeface="Arial" charset="0"/>
              </a:rPr>
              <a:t>Check your fax machine frequently so documents are not left on the machine.</a:t>
            </a:r>
          </a:p>
        </p:txBody>
      </p:sp>
      <p:sp>
        <p:nvSpPr>
          <p:cNvPr id="5" name="Slide Number Placeholder 4"/>
          <p:cNvSpPr>
            <a:spLocks noGrp="1"/>
          </p:cNvSpPr>
          <p:nvPr>
            <p:ph type="sldNum" sz="quarter" idx="12"/>
          </p:nvPr>
        </p:nvSpPr>
        <p:spPr>
          <a:xfrm>
            <a:off x="8610600" y="6408738"/>
            <a:ext cx="403225" cy="365125"/>
          </a:xfrm>
        </p:spPr>
        <p:txBody>
          <a:bodyPr/>
          <a:lstStyle/>
          <a:p>
            <a:pPr>
              <a:defRPr/>
            </a:pPr>
            <a:fld id="{9E696FFB-220C-4EB6-B537-D9C8AD780086}" type="slidenum">
              <a:rPr lang="en-US" smtClean="0"/>
              <a:pPr>
                <a:defRPr/>
              </a:pPr>
              <a:t>99</a:t>
            </a:fld>
            <a:endParaRPr lang="en-US" dirty="0"/>
          </a:p>
        </p:txBody>
      </p:sp>
    </p:spTree>
    <p:extLst>
      <p:ext uri="{BB962C8B-B14F-4D97-AF65-F5344CB8AC3E}">
        <p14:creationId xmlns:p14="http://schemas.microsoft.com/office/powerpoint/2010/main" val="3014860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1102</TotalTime>
  <Words>8770</Words>
  <Application>Microsoft Office PowerPoint</Application>
  <PresentationFormat>On-screen Show (4:3)</PresentationFormat>
  <Paragraphs>1062</Paragraphs>
  <Slides>124</Slides>
  <Notes>122</Notes>
  <HiddenSlides>0</HiddenSlides>
  <MMClips>0</MMClips>
  <ScaleCrop>false</ScaleCrop>
  <HeadingPairs>
    <vt:vector size="4" baseType="variant">
      <vt:variant>
        <vt:lpstr>Theme</vt:lpstr>
      </vt:variant>
      <vt:variant>
        <vt:i4>1</vt:i4>
      </vt:variant>
      <vt:variant>
        <vt:lpstr>Slide Titles</vt:lpstr>
      </vt:variant>
      <vt:variant>
        <vt:i4>124</vt:i4>
      </vt:variant>
    </vt:vector>
  </HeadingPairs>
  <TitlesOfParts>
    <vt:vector size="125" baseType="lpstr">
      <vt:lpstr>Executive</vt:lpstr>
      <vt:lpstr>Protecting Privacy and Security of Health Information</vt:lpstr>
      <vt:lpstr>PowerPoint Presentation</vt:lpstr>
      <vt:lpstr>Section I</vt:lpstr>
      <vt:lpstr>What is HIPAA?</vt:lpstr>
      <vt:lpstr> What is HIPAA?</vt:lpstr>
      <vt:lpstr>  Privacy Rule</vt:lpstr>
      <vt:lpstr>Security Rule</vt:lpstr>
      <vt:lpstr>Why Comply With HIPAA?</vt:lpstr>
      <vt:lpstr>HIPAA Regulations</vt:lpstr>
      <vt:lpstr>Making Sure Health Information Is Secure</vt:lpstr>
      <vt:lpstr>This training session provides you with reminders of our policies and how YOU are required to protect  PHI.</vt:lpstr>
      <vt:lpstr>Why is Privacy and Security Training Important?</vt:lpstr>
      <vt:lpstr> Why is Privacy &amp; Security Training Important?</vt:lpstr>
      <vt:lpstr>Section III</vt:lpstr>
      <vt:lpstr>HIPAA Definitions</vt:lpstr>
      <vt:lpstr>What Does PHI Include?</vt:lpstr>
      <vt:lpstr>PowerPoint Presentation</vt:lpstr>
      <vt:lpstr>What Are Some Examples of Patient Identifiers?</vt:lpstr>
      <vt:lpstr>HIPAA Definitions</vt:lpstr>
      <vt:lpstr>HIPAA Definitions</vt:lpstr>
      <vt:lpstr>What is Treatment, Payment and Health Care Operations (TPO)?</vt:lpstr>
      <vt:lpstr>Section IV</vt:lpstr>
      <vt:lpstr>Why Do We Need to Protect PHI? </vt:lpstr>
      <vt:lpstr>Who or What Protects PHI?</vt:lpstr>
      <vt:lpstr>Enforcement</vt:lpstr>
      <vt:lpstr>Section V </vt:lpstr>
      <vt:lpstr>HIPAA Regulations</vt:lpstr>
      <vt:lpstr>Patient Rights Notice of Privacy Practices (NPP)</vt:lpstr>
      <vt:lpstr>Patient Rights:  NPP Reminders</vt:lpstr>
      <vt:lpstr>Patient Rights Access and Inspect PHI</vt:lpstr>
      <vt:lpstr>Patient Rights Request Alternate Communication</vt:lpstr>
      <vt:lpstr>Patient Rights Request Amendment</vt:lpstr>
      <vt:lpstr>Patient Rights Request Restriction</vt:lpstr>
      <vt:lpstr>Patient Rights Accounting of Disclosures</vt:lpstr>
      <vt:lpstr> Patient Rights  Accounting of Disclosures (cont’d)</vt:lpstr>
      <vt:lpstr> Patient Rights Accounting of Disclosures (cont’d)</vt:lpstr>
      <vt:lpstr>Patient Rights File Privacy Complaint</vt:lpstr>
      <vt:lpstr>Section VI </vt:lpstr>
      <vt:lpstr>Personnel Designation Privacy Officer</vt:lpstr>
      <vt:lpstr>Training</vt:lpstr>
      <vt:lpstr>Safeguards</vt:lpstr>
      <vt:lpstr>Sanctions</vt:lpstr>
      <vt:lpstr>Mitigation</vt:lpstr>
      <vt:lpstr>Refraining From  Intimidating or Retaliatory Acts</vt:lpstr>
      <vt:lpstr>Waiver of Rights</vt:lpstr>
      <vt:lpstr>Policies and Procedures</vt:lpstr>
      <vt:lpstr>Documentation</vt:lpstr>
      <vt:lpstr>Definition of PHI Misuse</vt:lpstr>
      <vt:lpstr>Types of Privacy Violations</vt:lpstr>
      <vt:lpstr>Section VII</vt:lpstr>
      <vt:lpstr>Breach Notification</vt:lpstr>
      <vt:lpstr>Breach Notification</vt:lpstr>
      <vt:lpstr>Breach Notification Risk Assessment</vt:lpstr>
      <vt:lpstr>Breach Notification Risk Assessment Factor #1</vt:lpstr>
      <vt:lpstr>Breach Notification Risk Assessment Factor #2</vt:lpstr>
      <vt:lpstr>Breach Notification Risk Assessment Factor #3</vt:lpstr>
      <vt:lpstr>Breach Notification Risk Assessment Factor #4</vt:lpstr>
      <vt:lpstr>Breach Notification Risk Assessment Conclusion</vt:lpstr>
      <vt:lpstr>Breach Notification When Risk Assessment Not Required</vt:lpstr>
      <vt:lpstr>Breach Notification Safe Harbor</vt:lpstr>
      <vt:lpstr>Breach Notification Discovery of Breach</vt:lpstr>
      <vt:lpstr>How Do Privacy Violations Happen?</vt:lpstr>
      <vt:lpstr>PowerPoint Presentation</vt:lpstr>
      <vt:lpstr>Release of Information (ROI)</vt:lpstr>
      <vt:lpstr>Release of Information Applying the Steps</vt:lpstr>
      <vt:lpstr>Release of Information Elements of a Valid Authorization</vt:lpstr>
      <vt:lpstr>Release of Information Elements of a Valid Authorization (cont’d)</vt:lpstr>
      <vt:lpstr>Release of Information Evaluating Authorizations</vt:lpstr>
      <vt:lpstr>Release of Information  When Authorization Not Required</vt:lpstr>
      <vt:lpstr>Release of Information Permitted Uses and Disclosures of PHI Without Authorization</vt:lpstr>
      <vt:lpstr>Release of Information When Authorization Is and Is Not Required</vt:lpstr>
      <vt:lpstr>Release of Information Identity Verification</vt:lpstr>
      <vt:lpstr>Release of Information Authority Verification</vt:lpstr>
      <vt:lpstr>Release of Information Minimum Necessary</vt:lpstr>
      <vt:lpstr>Release of Information Family and Friends</vt:lpstr>
      <vt:lpstr>Release of Information To Another Facility </vt:lpstr>
      <vt:lpstr>Release of Information Leaving Messages </vt:lpstr>
      <vt:lpstr>Release of Information Faxing PHI</vt:lpstr>
      <vt:lpstr>Release of Information E-Mail</vt:lpstr>
      <vt:lpstr>PowerPoint Presentation</vt:lpstr>
      <vt:lpstr>HIPAA Security Rule</vt:lpstr>
      <vt:lpstr>How We Apply the Security Rule</vt:lpstr>
      <vt:lpstr>How We Apply the Security Rule Policies and Procedures</vt:lpstr>
      <vt:lpstr>How We Apply the Security Rule ePHI Access</vt:lpstr>
      <vt:lpstr>Access to ePHI  Information Access Management</vt:lpstr>
      <vt:lpstr>Access to ePHI  User Names</vt:lpstr>
      <vt:lpstr>Access to ePHI  Passwords</vt:lpstr>
      <vt:lpstr>PowerPoint Presentation</vt:lpstr>
      <vt:lpstr>PowerPoint Presentation</vt:lpstr>
      <vt:lpstr>PowerPoint Presentation</vt:lpstr>
      <vt:lpstr>PowerPoint Presentation</vt:lpstr>
      <vt:lpstr>PowerPoint Presentation</vt:lpstr>
      <vt:lpstr>Safeguarding PHI Confidentiality </vt:lpstr>
      <vt:lpstr>Safeguarding PHI Availability</vt:lpstr>
      <vt:lpstr>Safeguarding PHI Integrity</vt:lpstr>
      <vt:lpstr>Safeguarding PHI Family, Friends, You and PHI</vt:lpstr>
      <vt:lpstr>Safeguarding PHI Media and PHI</vt:lpstr>
      <vt:lpstr>Safeguarding PHI Transporting PHI Offsite</vt:lpstr>
      <vt:lpstr>Safeguarding PHI Paper </vt:lpstr>
      <vt:lpstr>Safeguarding PHI Disposal</vt:lpstr>
      <vt:lpstr>Facility Security Protecting Our Patient’s Physical Security</vt:lpstr>
      <vt:lpstr>What are Restricted Areas?</vt:lpstr>
      <vt:lpstr>PowerPoint Presentation</vt:lpstr>
      <vt:lpstr>Business Associate Agreements</vt:lpstr>
      <vt:lpstr> Business Associates Include</vt:lpstr>
      <vt:lpstr>Business Associates (cont’d)</vt:lpstr>
      <vt:lpstr>Section XII</vt:lpstr>
      <vt:lpstr>HIPAA and Your Role </vt:lpstr>
      <vt:lpstr>  HIPAA Violations   </vt:lpstr>
      <vt:lpstr>Incidental Violations</vt:lpstr>
      <vt:lpstr>Accidental Violations</vt:lpstr>
      <vt:lpstr>Intentional Violations</vt:lpstr>
      <vt:lpstr>Reporting HIPAA Violations </vt:lpstr>
      <vt:lpstr>It’s Important!  You Must Report HIPAA Violations</vt:lpstr>
      <vt:lpstr>Patient Complaints</vt:lpstr>
      <vt:lpstr>How Do I Report   HIPAA Privacy Violations?</vt:lpstr>
      <vt:lpstr>How Do I Report HIPAA Security Violations? </vt:lpstr>
      <vt:lpstr>Section XIII</vt:lpstr>
      <vt:lpstr>I Was Just Concerned!</vt:lpstr>
      <vt:lpstr>I Just Needed a Gallon of Milk!</vt:lpstr>
      <vt:lpstr>As The World Turns</vt:lpstr>
      <vt:lpstr>I Have a Right to Know!</vt:lpstr>
      <vt:lpstr>No Harm No Foul?</vt:lpstr>
      <vt:lpstr>Questions?</vt:lpstr>
    </vt:vector>
  </TitlesOfParts>
  <Company>GSRH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Privacy and Security of Health Information</dc:title>
  <dc:creator>Susan Lee</dc:creator>
  <cp:lastModifiedBy>Susan Lee</cp:lastModifiedBy>
  <cp:revision>33</cp:revision>
  <cp:lastPrinted>2016-06-01T14:56:51Z</cp:lastPrinted>
  <dcterms:created xsi:type="dcterms:W3CDTF">2016-05-25T20:06:42Z</dcterms:created>
  <dcterms:modified xsi:type="dcterms:W3CDTF">2016-06-01T15:07:26Z</dcterms:modified>
</cp:coreProperties>
</file>